
<file path=[Content_Types].xml><?xml version="1.0" encoding="utf-8"?>
<Types xmlns="http://schemas.openxmlformats.org/package/2006/content-types">
  <Default Extension="emf" ContentType="image/x-emf"/>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bookmarkIdSeed="3">
  <p:sldMasterIdLst>
    <p:sldMasterId id="2147483648" r:id="rId1"/>
  </p:sldMasterIdLst>
  <p:notesMasterIdLst>
    <p:notesMasterId r:id="rId39"/>
  </p:notesMasterIdLst>
  <p:sldIdLst>
    <p:sldId id="256" r:id="rId2"/>
    <p:sldId id="257" r:id="rId3"/>
    <p:sldId id="258" r:id="rId4"/>
    <p:sldId id="298" r:id="rId5"/>
    <p:sldId id="297" r:id="rId6"/>
    <p:sldId id="299" r:id="rId7"/>
    <p:sldId id="262" r:id="rId8"/>
    <p:sldId id="264" r:id="rId9"/>
    <p:sldId id="301" r:id="rId10"/>
    <p:sldId id="304" r:id="rId11"/>
    <p:sldId id="302" r:id="rId12"/>
    <p:sldId id="303"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59" r:id="rId37"/>
    <p:sldId id="293" r:id="rId38"/>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87" autoAdjust="0"/>
    <p:restoredTop sz="94660"/>
  </p:normalViewPr>
  <p:slideViewPr>
    <p:cSldViewPr>
      <p:cViewPr varScale="1">
        <p:scale>
          <a:sx n="99" d="100"/>
          <a:sy n="99" d="100"/>
        </p:scale>
        <p:origin x="120" y="7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D307004C-17D6-40E8-9551-B362E454A7A3}" type="datetimeFigureOut">
              <a:rPr lang="en-US" smtClean="0"/>
              <a:t>3/19/2025</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17D432CF-845A-4DE2-BC48-19828815CAFF}" type="slidenum">
              <a:rPr lang="en-US" smtClean="0"/>
              <a:t>‹#›</a:t>
            </a:fld>
            <a:endParaRPr lang="en-US"/>
          </a:p>
        </p:txBody>
      </p:sp>
    </p:spTree>
    <p:extLst>
      <p:ext uri="{BB962C8B-B14F-4D97-AF65-F5344CB8AC3E}">
        <p14:creationId xmlns:p14="http://schemas.microsoft.com/office/powerpoint/2010/main" val="24879674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KEEP</a:t>
            </a:r>
            <a:r>
              <a:rPr lang="en-US" baseline="0" dirty="0"/>
              <a:t> THIS SLIDE? </a:t>
            </a:r>
            <a:endParaRPr lang="en-US" dirty="0"/>
          </a:p>
        </p:txBody>
      </p:sp>
      <p:sp>
        <p:nvSpPr>
          <p:cNvPr id="4" name="Slide Number Placeholder 3"/>
          <p:cNvSpPr>
            <a:spLocks noGrp="1"/>
          </p:cNvSpPr>
          <p:nvPr>
            <p:ph type="sldNum" sz="quarter" idx="10"/>
          </p:nvPr>
        </p:nvSpPr>
        <p:spPr/>
        <p:txBody>
          <a:bodyPr/>
          <a:lstStyle/>
          <a:p>
            <a:fld id="{17D432CF-845A-4DE2-BC48-19828815CAFF}" type="slidenum">
              <a:rPr lang="en-US" smtClean="0"/>
              <a:t>36</a:t>
            </a:fld>
            <a:endParaRPr lang="en-US"/>
          </a:p>
        </p:txBody>
      </p:sp>
    </p:spTree>
    <p:extLst>
      <p:ext uri="{BB962C8B-B14F-4D97-AF65-F5344CB8AC3E}">
        <p14:creationId xmlns:p14="http://schemas.microsoft.com/office/powerpoint/2010/main" val="32530631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411986" y="2529458"/>
            <a:ext cx="9368027" cy="794385"/>
          </a:xfrm>
          <a:prstGeom prst="rect">
            <a:avLst/>
          </a:prstGeom>
        </p:spPr>
        <p:txBody>
          <a:bodyPr wrap="square" lIns="0" tIns="0" rIns="0" bIns="0">
            <a:spAutoFit/>
          </a:bodyPr>
          <a:lstStyle>
            <a:lvl1pPr>
              <a:defRPr sz="5050" b="1" i="0">
                <a:solidFill>
                  <a:schemeClr val="bg1"/>
                </a:solidFill>
                <a:latin typeface="Century Gothic"/>
                <a:cs typeface="Century Gothic"/>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3/19/2025</a:t>
            </a:fld>
            <a:endParaRPr lang="en-US"/>
          </a:p>
        </p:txBody>
      </p:sp>
      <p:sp>
        <p:nvSpPr>
          <p:cNvPr id="6" name="Holder 6"/>
          <p:cNvSpPr>
            <a:spLocks noGrp="1"/>
          </p:cNvSpPr>
          <p:nvPr>
            <p:ph type="sldNum" sz="quarter" idx="7"/>
          </p:nvPr>
        </p:nvSpPr>
        <p:spPr/>
        <p:txBody>
          <a:bodyPr lIns="0" tIns="0" rIns="0" bIns="0"/>
          <a:lstStyle>
            <a:lvl1pPr>
              <a:defRPr sz="1200" b="0" i="0">
                <a:solidFill>
                  <a:schemeClr val="tx1"/>
                </a:solidFill>
                <a:latin typeface="Calibri"/>
                <a:cs typeface="Calibri"/>
              </a:defRPr>
            </a:lvl1pPr>
          </a:lstStyle>
          <a:p>
            <a:pPr marL="38100">
              <a:lnSpc>
                <a:spcPts val="1240"/>
              </a:lnSpc>
            </a:pPr>
            <a:fld id="{81D60167-4931-47E6-BA6A-407CBD079E47}" type="slidenum">
              <a:rPr dirty="0"/>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50" b="1" i="0">
                <a:solidFill>
                  <a:schemeClr val="bg1"/>
                </a:solidFill>
                <a:latin typeface="Century Gothic"/>
                <a:cs typeface="Century Gothic"/>
              </a:defRPr>
            </a:lvl1pPr>
          </a:lstStyle>
          <a:p>
            <a:endParaRPr/>
          </a:p>
        </p:txBody>
      </p:sp>
      <p:sp>
        <p:nvSpPr>
          <p:cNvPr id="3" name="Holder 3"/>
          <p:cNvSpPr>
            <a:spLocks noGrp="1"/>
          </p:cNvSpPr>
          <p:nvPr>
            <p:ph type="body" idx="1"/>
          </p:nvPr>
        </p:nvSpPr>
        <p:spPr/>
        <p:txBody>
          <a:bodyPr lIns="0" tIns="0" rIns="0" bIns="0"/>
          <a:lstStyle>
            <a:lvl1pPr>
              <a:defRPr sz="1500" b="0" i="0">
                <a:solidFill>
                  <a:schemeClr val="tx1"/>
                </a:solidFill>
                <a:latin typeface="Calibri Light"/>
                <a:cs typeface="Calibri Light"/>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3/19/2025</a:t>
            </a:fld>
            <a:endParaRPr lang="en-US"/>
          </a:p>
        </p:txBody>
      </p:sp>
      <p:sp>
        <p:nvSpPr>
          <p:cNvPr id="6" name="Holder 6"/>
          <p:cNvSpPr>
            <a:spLocks noGrp="1"/>
          </p:cNvSpPr>
          <p:nvPr>
            <p:ph type="sldNum" sz="quarter" idx="7"/>
          </p:nvPr>
        </p:nvSpPr>
        <p:spPr/>
        <p:txBody>
          <a:bodyPr lIns="0" tIns="0" rIns="0" bIns="0"/>
          <a:lstStyle>
            <a:lvl1pPr>
              <a:defRPr sz="1200" b="0" i="0">
                <a:solidFill>
                  <a:schemeClr val="tx1"/>
                </a:solidFill>
                <a:latin typeface="Calibri"/>
                <a:cs typeface="Calibri"/>
              </a:defRPr>
            </a:lvl1pPr>
          </a:lstStyle>
          <a:p>
            <a:pPr marL="38100">
              <a:lnSpc>
                <a:spcPts val="1240"/>
              </a:lnSpc>
            </a:pPr>
            <a:fld id="{81D60167-4931-47E6-BA6A-407CBD079E47}" type="slidenum">
              <a:rPr dirty="0"/>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50" b="1" i="0">
                <a:solidFill>
                  <a:schemeClr val="bg1"/>
                </a:solidFill>
                <a:latin typeface="Century Gothic"/>
                <a:cs typeface="Century Gothic"/>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3/19/2025</a:t>
            </a:fld>
            <a:endParaRPr lang="en-US"/>
          </a:p>
        </p:txBody>
      </p:sp>
      <p:sp>
        <p:nvSpPr>
          <p:cNvPr id="7" name="Holder 7"/>
          <p:cNvSpPr>
            <a:spLocks noGrp="1"/>
          </p:cNvSpPr>
          <p:nvPr>
            <p:ph type="sldNum" sz="quarter" idx="7"/>
          </p:nvPr>
        </p:nvSpPr>
        <p:spPr/>
        <p:txBody>
          <a:bodyPr lIns="0" tIns="0" rIns="0" bIns="0"/>
          <a:lstStyle>
            <a:lvl1pPr>
              <a:defRPr sz="1200" b="0" i="0">
                <a:solidFill>
                  <a:schemeClr val="tx1"/>
                </a:solidFill>
                <a:latin typeface="Calibri"/>
                <a:cs typeface="Calibri"/>
              </a:defRPr>
            </a:lvl1pPr>
          </a:lstStyle>
          <a:p>
            <a:pPr marL="38100">
              <a:lnSpc>
                <a:spcPts val="1240"/>
              </a:lnSpc>
            </a:pPr>
            <a:fld id="{81D60167-4931-47E6-BA6A-407CBD079E47}" type="slidenum">
              <a:rPr dirty="0"/>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2000" cy="4897120"/>
          </a:xfrm>
          <a:prstGeom prst="rect">
            <a:avLst/>
          </a:prstGeom>
        </p:spPr>
      </p:pic>
      <p:sp>
        <p:nvSpPr>
          <p:cNvPr id="2" name="Holder 2"/>
          <p:cNvSpPr>
            <a:spLocks noGrp="1"/>
          </p:cNvSpPr>
          <p:nvPr>
            <p:ph type="title"/>
          </p:nvPr>
        </p:nvSpPr>
        <p:spPr/>
        <p:txBody>
          <a:bodyPr lIns="0" tIns="0" rIns="0" bIns="0"/>
          <a:lstStyle>
            <a:lvl1pPr>
              <a:defRPr sz="3050" b="1" i="0">
                <a:solidFill>
                  <a:schemeClr val="bg1"/>
                </a:solidFill>
                <a:latin typeface="Century Gothic"/>
                <a:cs typeface="Century Gothic"/>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3/19/2025</a:t>
            </a:fld>
            <a:endParaRPr lang="en-US"/>
          </a:p>
        </p:txBody>
      </p:sp>
      <p:sp>
        <p:nvSpPr>
          <p:cNvPr id="5" name="Holder 5"/>
          <p:cNvSpPr>
            <a:spLocks noGrp="1"/>
          </p:cNvSpPr>
          <p:nvPr>
            <p:ph type="sldNum" sz="quarter" idx="7"/>
          </p:nvPr>
        </p:nvSpPr>
        <p:spPr/>
        <p:txBody>
          <a:bodyPr lIns="0" tIns="0" rIns="0" bIns="0"/>
          <a:lstStyle>
            <a:lvl1pPr>
              <a:defRPr sz="1200" b="0" i="0">
                <a:solidFill>
                  <a:schemeClr val="tx1"/>
                </a:solidFill>
                <a:latin typeface="Calibri"/>
                <a:cs typeface="Calibri"/>
              </a:defRPr>
            </a:lvl1pPr>
          </a:lstStyle>
          <a:p>
            <a:pPr marL="38100">
              <a:lnSpc>
                <a:spcPts val="1240"/>
              </a:lnSpc>
            </a:pPr>
            <a:fld id="{81D60167-4931-47E6-BA6A-407CBD079E47}" type="slidenum">
              <a:rPr dirty="0"/>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1999" cy="5618480"/>
          </a:xfrm>
          <a:prstGeom prst="rect">
            <a:avLst/>
          </a:prstGeom>
        </p:spPr>
      </p:pic>
      <p:sp>
        <p:nvSpPr>
          <p:cNvPr id="17" name="bg object 17"/>
          <p:cNvSpPr/>
          <p:nvPr/>
        </p:nvSpPr>
        <p:spPr>
          <a:xfrm>
            <a:off x="0" y="5608320"/>
            <a:ext cx="12192000" cy="1249680"/>
          </a:xfrm>
          <a:custGeom>
            <a:avLst/>
            <a:gdLst/>
            <a:ahLst/>
            <a:cxnLst/>
            <a:rect l="l" t="t" r="r" b="b"/>
            <a:pathLst>
              <a:path w="12192000" h="1249679">
                <a:moveTo>
                  <a:pt x="12191999" y="0"/>
                </a:moveTo>
                <a:lnTo>
                  <a:pt x="0" y="0"/>
                </a:lnTo>
                <a:lnTo>
                  <a:pt x="0" y="1249677"/>
                </a:lnTo>
                <a:lnTo>
                  <a:pt x="12191999" y="1249677"/>
                </a:lnTo>
                <a:lnTo>
                  <a:pt x="12191999" y="0"/>
                </a:lnTo>
                <a:close/>
              </a:path>
            </a:pathLst>
          </a:custGeom>
          <a:solidFill>
            <a:srgbClr val="001544"/>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3/19/2025</a:t>
            </a:fld>
            <a:endParaRPr lang="en-US"/>
          </a:p>
        </p:txBody>
      </p:sp>
      <p:sp>
        <p:nvSpPr>
          <p:cNvPr id="4" name="Holder 4"/>
          <p:cNvSpPr>
            <a:spLocks noGrp="1"/>
          </p:cNvSpPr>
          <p:nvPr>
            <p:ph type="sldNum" sz="quarter" idx="7"/>
          </p:nvPr>
        </p:nvSpPr>
        <p:spPr/>
        <p:txBody>
          <a:bodyPr lIns="0" tIns="0" rIns="0" bIns="0"/>
          <a:lstStyle>
            <a:lvl1pPr>
              <a:defRPr sz="1200" b="0" i="0">
                <a:solidFill>
                  <a:schemeClr val="tx1"/>
                </a:solidFill>
                <a:latin typeface="Calibri"/>
                <a:cs typeface="Calibri"/>
              </a:defRPr>
            </a:lvl1pPr>
          </a:lstStyle>
          <a:p>
            <a:pPr marL="38100">
              <a:lnSpc>
                <a:spcPts val="1240"/>
              </a:lnSpc>
            </a:pPr>
            <a:fld id="{81D60167-4931-47E6-BA6A-407CBD079E47}" type="slidenum">
              <a:rPr dirty="0"/>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0" y="0"/>
            <a:ext cx="12192000" cy="2194560"/>
          </a:xfrm>
          <a:prstGeom prst="rect">
            <a:avLst/>
          </a:prstGeom>
        </p:spPr>
        <p:txBody>
          <a:bodyPr wrap="square" lIns="0" tIns="0" rIns="0" bIns="0">
            <a:spAutoFit/>
          </a:bodyPr>
          <a:lstStyle>
            <a:lvl1pPr>
              <a:defRPr sz="3050" b="1" i="0">
                <a:solidFill>
                  <a:schemeClr val="bg1"/>
                </a:solidFill>
                <a:latin typeface="Century Gothic"/>
                <a:cs typeface="Century Gothic"/>
              </a:defRPr>
            </a:lvl1pPr>
          </a:lstStyle>
          <a:p>
            <a:endParaRPr/>
          </a:p>
        </p:txBody>
      </p:sp>
      <p:sp>
        <p:nvSpPr>
          <p:cNvPr id="3" name="Holder 3"/>
          <p:cNvSpPr>
            <a:spLocks noGrp="1"/>
          </p:cNvSpPr>
          <p:nvPr>
            <p:ph type="body" idx="1"/>
          </p:nvPr>
        </p:nvSpPr>
        <p:spPr>
          <a:xfrm>
            <a:off x="434657" y="2278062"/>
            <a:ext cx="11322685" cy="3004820"/>
          </a:xfrm>
          <a:prstGeom prst="rect">
            <a:avLst/>
          </a:prstGeom>
        </p:spPr>
        <p:txBody>
          <a:bodyPr wrap="square" lIns="0" tIns="0" rIns="0" bIns="0">
            <a:spAutoFit/>
          </a:bodyPr>
          <a:lstStyle>
            <a:lvl1pPr>
              <a:defRPr sz="1500" b="0" i="0">
                <a:solidFill>
                  <a:schemeClr val="tx1"/>
                </a:solidFill>
                <a:latin typeface="Calibri Light"/>
                <a:cs typeface="Calibri Light"/>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3/19/2025</a:t>
            </a:fld>
            <a:endParaRPr lang="en-US"/>
          </a:p>
        </p:txBody>
      </p:sp>
      <p:sp>
        <p:nvSpPr>
          <p:cNvPr id="6" name="Holder 6"/>
          <p:cNvSpPr>
            <a:spLocks noGrp="1"/>
          </p:cNvSpPr>
          <p:nvPr>
            <p:ph type="sldNum" sz="quarter" idx="7"/>
          </p:nvPr>
        </p:nvSpPr>
        <p:spPr>
          <a:xfrm>
            <a:off x="11091291" y="6471999"/>
            <a:ext cx="231775" cy="178434"/>
          </a:xfrm>
          <a:prstGeom prst="rect">
            <a:avLst/>
          </a:prstGeom>
        </p:spPr>
        <p:txBody>
          <a:bodyPr wrap="square" lIns="0" tIns="0" rIns="0" bIns="0">
            <a:spAutoFit/>
          </a:bodyPr>
          <a:lstStyle>
            <a:lvl1pPr>
              <a:defRPr sz="1200" b="0" i="0">
                <a:solidFill>
                  <a:schemeClr val="tx1"/>
                </a:solidFill>
                <a:latin typeface="Calibri"/>
                <a:cs typeface="Calibri"/>
              </a:defRPr>
            </a:lvl1pPr>
          </a:lstStyle>
          <a:p>
            <a:pPr marL="38100">
              <a:lnSpc>
                <a:spcPts val="1240"/>
              </a:lnSpc>
            </a:pPr>
            <a:fld id="{81D60167-4931-47E6-BA6A-407CBD079E47}" type="slidenum">
              <a:rPr dirty="0"/>
              <a:t>‹#›</a:t>
            </a:fld>
            <a:endParaRPr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s://www.teladoc.com/" TargetMode="External"/><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hyperlink" Target="http://www.myimpactsolution.com/"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mailto:UniversityServices.GBS.casepbp@ajg.com"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mailto:UniversityServices.GBS.casepbp@ajg.com"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nam02.safelinks.protection.outlook.com/?url=https%3A%2F%2Fbritehr.app%2FCaseWestern&amp;data=05%7C02%7CDiana_fox%40ajg.com%7C1165040f269348e2c36908dcf77d76e3%7C6cacd170f8974b19ac5846a23307b80a%7C1%7C0%7C638657365480742504%7CUnknown%7CTWFpbGZsb3d8eyJWIjoiMC4wLjAwMDAiLCJQIjoiV2luMzIiLCJBTiI6Ik1haWwiLCJXVCI6Mn0%3D%7C0%7C%7C%7C&amp;sdata=9XLvnVzvWFUSMiGU8O5miCqRAzDd0CnQT0H2FHF0il0%3D&amp;reserved=0" TargetMode="External"/><Relationship Id="rId1" Type="http://schemas.openxmlformats.org/officeDocument/2006/relationships/slideLayout" Target="../slideLayouts/slideLayout1.xml"/><Relationship Id="rId4" Type="http://schemas.openxmlformats.org/officeDocument/2006/relationships/image" Target="../media/image8.emf"/></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512565" y="5072126"/>
            <a:ext cx="5576570" cy="489584"/>
          </a:xfrm>
          <a:prstGeom prst="rect">
            <a:avLst/>
          </a:prstGeom>
        </p:spPr>
        <p:txBody>
          <a:bodyPr vert="horz" wrap="square" lIns="0" tIns="12065" rIns="0" bIns="0" rtlCol="0">
            <a:spAutoFit/>
          </a:bodyPr>
          <a:lstStyle/>
          <a:p>
            <a:pPr marL="12700">
              <a:lnSpc>
                <a:spcPct val="100000"/>
              </a:lnSpc>
              <a:spcBef>
                <a:spcPts val="95"/>
              </a:spcBef>
            </a:pPr>
            <a:r>
              <a:rPr sz="3050" spc="-50" dirty="0">
                <a:solidFill>
                  <a:srgbClr val="FFFFFF"/>
                </a:solidFill>
                <a:latin typeface="Century Gothic"/>
                <a:cs typeface="Century Gothic"/>
              </a:rPr>
              <a:t>P</a:t>
            </a:r>
            <a:r>
              <a:rPr sz="3050" spc="-5" dirty="0">
                <a:solidFill>
                  <a:srgbClr val="FFFFFF"/>
                </a:solidFill>
                <a:latin typeface="Century Gothic"/>
                <a:cs typeface="Century Gothic"/>
              </a:rPr>
              <a:t>o</a:t>
            </a:r>
            <a:r>
              <a:rPr sz="3050" spc="15" dirty="0">
                <a:solidFill>
                  <a:srgbClr val="FFFFFF"/>
                </a:solidFill>
                <a:latin typeface="Century Gothic"/>
                <a:cs typeface="Century Gothic"/>
              </a:rPr>
              <a:t>s</a:t>
            </a:r>
            <a:r>
              <a:rPr sz="3050" spc="80" dirty="0">
                <a:solidFill>
                  <a:srgbClr val="FFFFFF"/>
                </a:solidFill>
                <a:latin typeface="Century Gothic"/>
                <a:cs typeface="Century Gothic"/>
              </a:rPr>
              <a:t>t</a:t>
            </a:r>
            <a:r>
              <a:rPr sz="3050" spc="-10" dirty="0">
                <a:solidFill>
                  <a:srgbClr val="FFFFFF"/>
                </a:solidFill>
                <a:latin typeface="Century Gothic"/>
                <a:cs typeface="Century Gothic"/>
              </a:rPr>
              <a:t>do</a:t>
            </a:r>
            <a:r>
              <a:rPr sz="3050" spc="-60" dirty="0">
                <a:solidFill>
                  <a:srgbClr val="FFFFFF"/>
                </a:solidFill>
                <a:latin typeface="Century Gothic"/>
                <a:cs typeface="Century Gothic"/>
              </a:rPr>
              <a:t>c</a:t>
            </a:r>
            <a:r>
              <a:rPr sz="3050" spc="-5" dirty="0">
                <a:solidFill>
                  <a:srgbClr val="FFFFFF"/>
                </a:solidFill>
                <a:latin typeface="Century Gothic"/>
                <a:cs typeface="Century Gothic"/>
              </a:rPr>
              <a:t>t</a:t>
            </a:r>
            <a:r>
              <a:rPr sz="3050" spc="-75" dirty="0">
                <a:solidFill>
                  <a:srgbClr val="FFFFFF"/>
                </a:solidFill>
                <a:latin typeface="Century Gothic"/>
                <a:cs typeface="Century Gothic"/>
              </a:rPr>
              <a:t>o</a:t>
            </a:r>
            <a:r>
              <a:rPr sz="3050" spc="-45" dirty="0">
                <a:solidFill>
                  <a:srgbClr val="FFFFFF"/>
                </a:solidFill>
                <a:latin typeface="Century Gothic"/>
                <a:cs typeface="Century Gothic"/>
              </a:rPr>
              <a:t>r</a:t>
            </a:r>
            <a:r>
              <a:rPr sz="3050" spc="-10" dirty="0">
                <a:solidFill>
                  <a:srgbClr val="FFFFFF"/>
                </a:solidFill>
                <a:latin typeface="Century Gothic"/>
                <a:cs typeface="Century Gothic"/>
              </a:rPr>
              <a:t>a</a:t>
            </a:r>
            <a:r>
              <a:rPr sz="3050" spc="-5" dirty="0">
                <a:solidFill>
                  <a:srgbClr val="FFFFFF"/>
                </a:solidFill>
                <a:latin typeface="Century Gothic"/>
                <a:cs typeface="Century Gothic"/>
              </a:rPr>
              <a:t>l</a:t>
            </a:r>
            <a:r>
              <a:rPr sz="3050" spc="-260" dirty="0">
                <a:solidFill>
                  <a:srgbClr val="FFFFFF"/>
                </a:solidFill>
                <a:latin typeface="Century Gothic"/>
                <a:cs typeface="Century Gothic"/>
              </a:rPr>
              <a:t> </a:t>
            </a:r>
            <a:r>
              <a:rPr sz="3050" dirty="0">
                <a:solidFill>
                  <a:srgbClr val="FFFFFF"/>
                </a:solidFill>
                <a:latin typeface="Century Gothic"/>
                <a:cs typeface="Century Gothic"/>
              </a:rPr>
              <a:t>B</a:t>
            </a:r>
            <a:r>
              <a:rPr sz="3050" spc="10" dirty="0">
                <a:solidFill>
                  <a:srgbClr val="FFFFFF"/>
                </a:solidFill>
                <a:latin typeface="Century Gothic"/>
                <a:cs typeface="Century Gothic"/>
              </a:rPr>
              <a:t>e</a:t>
            </a:r>
            <a:r>
              <a:rPr sz="3050" spc="-25" dirty="0">
                <a:solidFill>
                  <a:srgbClr val="FFFFFF"/>
                </a:solidFill>
                <a:latin typeface="Century Gothic"/>
                <a:cs typeface="Century Gothic"/>
              </a:rPr>
              <a:t>n</a:t>
            </a:r>
            <a:r>
              <a:rPr sz="3050" spc="10" dirty="0">
                <a:solidFill>
                  <a:srgbClr val="FFFFFF"/>
                </a:solidFill>
                <a:latin typeface="Century Gothic"/>
                <a:cs typeface="Century Gothic"/>
              </a:rPr>
              <a:t>e</a:t>
            </a:r>
            <a:r>
              <a:rPr sz="3050" spc="-5" dirty="0">
                <a:solidFill>
                  <a:srgbClr val="FFFFFF"/>
                </a:solidFill>
                <a:latin typeface="Century Gothic"/>
                <a:cs typeface="Century Gothic"/>
              </a:rPr>
              <a:t>f</a:t>
            </a:r>
            <a:r>
              <a:rPr sz="3050" spc="25" dirty="0">
                <a:solidFill>
                  <a:srgbClr val="FFFFFF"/>
                </a:solidFill>
                <a:latin typeface="Century Gothic"/>
                <a:cs typeface="Century Gothic"/>
              </a:rPr>
              <a:t>i</a:t>
            </a:r>
            <a:r>
              <a:rPr sz="3050" spc="-5" dirty="0">
                <a:solidFill>
                  <a:srgbClr val="FFFFFF"/>
                </a:solidFill>
                <a:latin typeface="Century Gothic"/>
                <a:cs typeface="Century Gothic"/>
              </a:rPr>
              <a:t>ts</a:t>
            </a:r>
            <a:r>
              <a:rPr sz="3050" spc="-260" dirty="0">
                <a:solidFill>
                  <a:srgbClr val="FFFFFF"/>
                </a:solidFill>
                <a:latin typeface="Century Gothic"/>
                <a:cs typeface="Century Gothic"/>
              </a:rPr>
              <a:t> </a:t>
            </a:r>
            <a:r>
              <a:rPr sz="3050" spc="-50" dirty="0">
                <a:solidFill>
                  <a:srgbClr val="FFFFFF"/>
                </a:solidFill>
                <a:latin typeface="Century Gothic"/>
                <a:cs typeface="Century Gothic"/>
              </a:rPr>
              <a:t>P</a:t>
            </a:r>
            <a:r>
              <a:rPr sz="3050" spc="-45" dirty="0">
                <a:solidFill>
                  <a:srgbClr val="FFFFFF"/>
                </a:solidFill>
                <a:latin typeface="Century Gothic"/>
                <a:cs typeface="Century Gothic"/>
              </a:rPr>
              <a:t>r</a:t>
            </a:r>
            <a:r>
              <a:rPr sz="3050" spc="-5" dirty="0">
                <a:solidFill>
                  <a:srgbClr val="FFFFFF"/>
                </a:solidFill>
                <a:latin typeface="Century Gothic"/>
                <a:cs typeface="Century Gothic"/>
              </a:rPr>
              <a:t>o</a:t>
            </a:r>
            <a:r>
              <a:rPr sz="3050" spc="25" dirty="0">
                <a:solidFill>
                  <a:srgbClr val="FFFFFF"/>
                </a:solidFill>
                <a:latin typeface="Century Gothic"/>
                <a:cs typeface="Century Gothic"/>
              </a:rPr>
              <a:t>g</a:t>
            </a:r>
            <a:r>
              <a:rPr sz="3050" spc="-45" dirty="0">
                <a:solidFill>
                  <a:srgbClr val="FFFFFF"/>
                </a:solidFill>
                <a:latin typeface="Century Gothic"/>
                <a:cs typeface="Century Gothic"/>
              </a:rPr>
              <a:t>r</a:t>
            </a:r>
            <a:r>
              <a:rPr sz="3050" spc="-10" dirty="0">
                <a:solidFill>
                  <a:srgbClr val="FFFFFF"/>
                </a:solidFill>
                <a:latin typeface="Century Gothic"/>
                <a:cs typeface="Century Gothic"/>
              </a:rPr>
              <a:t>am</a:t>
            </a:r>
            <a:endParaRPr sz="3050">
              <a:latin typeface="Century Gothic"/>
              <a:cs typeface="Century Gothic"/>
            </a:endParaRPr>
          </a:p>
        </p:txBody>
      </p:sp>
      <p:sp>
        <p:nvSpPr>
          <p:cNvPr id="3" name="object 3"/>
          <p:cNvSpPr txBox="1"/>
          <p:nvPr/>
        </p:nvSpPr>
        <p:spPr>
          <a:xfrm>
            <a:off x="3998976" y="5738495"/>
            <a:ext cx="4176395" cy="641201"/>
          </a:xfrm>
          <a:prstGeom prst="rect">
            <a:avLst/>
          </a:prstGeom>
        </p:spPr>
        <p:txBody>
          <a:bodyPr vert="horz" wrap="square" lIns="0" tIns="12700" rIns="0" bIns="0" rtlCol="0">
            <a:spAutoFit/>
          </a:bodyPr>
          <a:lstStyle/>
          <a:p>
            <a:pPr marL="38100" marR="30480" indent="17780" algn="ctr">
              <a:lnSpc>
                <a:spcPct val="100000"/>
              </a:lnSpc>
              <a:spcBef>
                <a:spcPts val="100"/>
              </a:spcBef>
            </a:pPr>
            <a:r>
              <a:rPr sz="2000" b="0" spc="20" dirty="0">
                <a:solidFill>
                  <a:srgbClr val="EFB801"/>
                </a:solidFill>
                <a:latin typeface="Calibri Light"/>
                <a:cs typeface="Calibri Light"/>
              </a:rPr>
              <a:t>P</a:t>
            </a:r>
            <a:r>
              <a:rPr sz="2000" b="0" spc="35" dirty="0">
                <a:solidFill>
                  <a:srgbClr val="EFB801"/>
                </a:solidFill>
                <a:latin typeface="Calibri Light"/>
                <a:cs typeface="Calibri Light"/>
              </a:rPr>
              <a:t>l</a:t>
            </a:r>
            <a:r>
              <a:rPr sz="2000" b="0" spc="10" dirty="0">
                <a:solidFill>
                  <a:srgbClr val="EFB801"/>
                </a:solidFill>
                <a:latin typeface="Calibri Light"/>
                <a:cs typeface="Calibri Light"/>
              </a:rPr>
              <a:t>a</a:t>
            </a:r>
            <a:r>
              <a:rPr sz="2000" b="0" dirty="0">
                <a:solidFill>
                  <a:srgbClr val="EFB801"/>
                </a:solidFill>
                <a:latin typeface="Calibri Light"/>
                <a:cs typeface="Calibri Light"/>
              </a:rPr>
              <a:t>n</a:t>
            </a:r>
            <a:r>
              <a:rPr sz="2000" b="0" spc="-55" dirty="0">
                <a:solidFill>
                  <a:srgbClr val="EFB801"/>
                </a:solidFill>
                <a:latin typeface="Calibri Light"/>
                <a:cs typeface="Calibri Light"/>
              </a:rPr>
              <a:t> </a:t>
            </a:r>
            <a:r>
              <a:rPr sz="2000" b="0" spc="-140" dirty="0">
                <a:solidFill>
                  <a:srgbClr val="EFB801"/>
                </a:solidFill>
                <a:latin typeface="Calibri Light"/>
                <a:cs typeface="Calibri Light"/>
              </a:rPr>
              <a:t>Y</a:t>
            </a:r>
            <a:r>
              <a:rPr sz="2000" b="0" spc="-35" dirty="0">
                <a:solidFill>
                  <a:srgbClr val="EFB801"/>
                </a:solidFill>
                <a:latin typeface="Calibri Light"/>
                <a:cs typeface="Calibri Light"/>
              </a:rPr>
              <a:t>e</a:t>
            </a:r>
            <a:r>
              <a:rPr sz="2000" b="0" spc="10" dirty="0">
                <a:solidFill>
                  <a:srgbClr val="EFB801"/>
                </a:solidFill>
                <a:latin typeface="Calibri Light"/>
                <a:cs typeface="Calibri Light"/>
              </a:rPr>
              <a:t>a</a:t>
            </a:r>
            <a:r>
              <a:rPr sz="2000" b="0" dirty="0">
                <a:solidFill>
                  <a:srgbClr val="EFB801"/>
                </a:solidFill>
                <a:latin typeface="Calibri Light"/>
                <a:cs typeface="Calibri Light"/>
              </a:rPr>
              <a:t>r</a:t>
            </a:r>
            <a:r>
              <a:rPr sz="2000" b="0" spc="15" dirty="0">
                <a:solidFill>
                  <a:srgbClr val="EFB801"/>
                </a:solidFill>
                <a:latin typeface="Calibri Light"/>
                <a:cs typeface="Calibri Light"/>
              </a:rPr>
              <a:t> </a:t>
            </a:r>
            <a:r>
              <a:rPr sz="2000" b="0" spc="25" dirty="0">
                <a:solidFill>
                  <a:srgbClr val="EFB801"/>
                </a:solidFill>
                <a:latin typeface="Calibri Light"/>
                <a:cs typeface="Calibri Light"/>
              </a:rPr>
              <a:t>202</a:t>
            </a:r>
            <a:r>
              <a:rPr lang="en-US" sz="2000" b="0" spc="25" dirty="0">
                <a:solidFill>
                  <a:srgbClr val="EFB801"/>
                </a:solidFill>
                <a:latin typeface="Calibri Light"/>
                <a:cs typeface="Calibri Light"/>
              </a:rPr>
              <a:t>5</a:t>
            </a:r>
            <a:r>
              <a:rPr sz="2000" b="0" spc="25" dirty="0">
                <a:solidFill>
                  <a:srgbClr val="EFB801"/>
                </a:solidFill>
                <a:latin typeface="Calibri Light"/>
                <a:cs typeface="Calibri Light"/>
              </a:rPr>
              <a:t> </a:t>
            </a:r>
            <a:endParaRPr lang="en-US" sz="2000" b="0" spc="25" dirty="0">
              <a:solidFill>
                <a:srgbClr val="EFB801"/>
              </a:solidFill>
              <a:latin typeface="Calibri Light"/>
              <a:cs typeface="Calibri Light"/>
            </a:endParaRPr>
          </a:p>
          <a:p>
            <a:pPr marL="38100" marR="30480" indent="17780" algn="ctr">
              <a:lnSpc>
                <a:spcPct val="100000"/>
              </a:lnSpc>
              <a:spcBef>
                <a:spcPts val="100"/>
              </a:spcBef>
            </a:pPr>
            <a:r>
              <a:rPr sz="2000" b="0" spc="-10" dirty="0">
                <a:solidFill>
                  <a:srgbClr val="EFB801"/>
                </a:solidFill>
                <a:latin typeface="Calibri Light"/>
                <a:cs typeface="Calibri Light"/>
              </a:rPr>
              <a:t>Presented</a:t>
            </a:r>
            <a:r>
              <a:rPr sz="2000" b="0" spc="-60" dirty="0">
                <a:solidFill>
                  <a:srgbClr val="EFB801"/>
                </a:solidFill>
                <a:latin typeface="Calibri Light"/>
                <a:cs typeface="Calibri Light"/>
              </a:rPr>
              <a:t> </a:t>
            </a:r>
            <a:r>
              <a:rPr sz="2000" b="0" dirty="0">
                <a:solidFill>
                  <a:srgbClr val="EFB801"/>
                </a:solidFill>
                <a:latin typeface="Calibri Light"/>
                <a:cs typeface="Calibri Light"/>
              </a:rPr>
              <a:t>by:</a:t>
            </a:r>
            <a:r>
              <a:rPr sz="2000" b="0" spc="-10" dirty="0">
                <a:solidFill>
                  <a:srgbClr val="EFB801"/>
                </a:solidFill>
                <a:latin typeface="Calibri Light"/>
                <a:cs typeface="Calibri Light"/>
              </a:rPr>
              <a:t> </a:t>
            </a:r>
            <a:r>
              <a:rPr sz="2000" b="0" spc="10" dirty="0">
                <a:solidFill>
                  <a:srgbClr val="EFB801"/>
                </a:solidFill>
                <a:latin typeface="Calibri Light"/>
                <a:cs typeface="Calibri Light"/>
              </a:rPr>
              <a:t>Gallagher</a:t>
            </a:r>
            <a:r>
              <a:rPr sz="2000" b="0" spc="-105" dirty="0">
                <a:solidFill>
                  <a:srgbClr val="EFB801"/>
                </a:solidFill>
                <a:latin typeface="Calibri Light"/>
                <a:cs typeface="Calibri Light"/>
              </a:rPr>
              <a:t> </a:t>
            </a:r>
            <a:r>
              <a:rPr sz="2000" b="0" spc="-15" dirty="0">
                <a:solidFill>
                  <a:srgbClr val="EFB801"/>
                </a:solidFill>
                <a:latin typeface="Calibri Light"/>
                <a:cs typeface="Calibri Light"/>
              </a:rPr>
              <a:t>Benefit</a:t>
            </a:r>
            <a:r>
              <a:rPr sz="2000" b="0" dirty="0">
                <a:solidFill>
                  <a:srgbClr val="EFB801"/>
                </a:solidFill>
                <a:latin typeface="Calibri Light"/>
                <a:cs typeface="Calibri Light"/>
              </a:rPr>
              <a:t> </a:t>
            </a:r>
            <a:r>
              <a:rPr sz="2000" b="0" spc="-5" dirty="0">
                <a:solidFill>
                  <a:srgbClr val="EFB801"/>
                </a:solidFill>
                <a:latin typeface="Calibri Light"/>
                <a:cs typeface="Calibri Light"/>
              </a:rPr>
              <a:t>Services</a:t>
            </a:r>
            <a:endParaRPr sz="2000" dirty="0">
              <a:latin typeface="Calibri Light"/>
              <a:cs typeface="Calibri 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087BF8-B6B4-483D-24EC-3C7766F39DBF}"/>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6AD7AD4E-D4D4-C699-66B6-65F2459BA7E8}"/>
              </a:ext>
            </a:extLst>
          </p:cNvPr>
          <p:cNvSpPr>
            <a:spLocks noGrp="1"/>
          </p:cNvSpPr>
          <p:nvPr>
            <p:ph type="body" idx="1"/>
          </p:nvPr>
        </p:nvSpPr>
        <p:spPr/>
        <p:txBody>
          <a:bodyPr/>
          <a:lstStyle/>
          <a:p>
            <a:endParaRPr lang="en-US" dirty="0"/>
          </a:p>
        </p:txBody>
      </p:sp>
      <p:pic>
        <p:nvPicPr>
          <p:cNvPr id="6" name="Picture 5" descr="A comparison of a table with different colored labels&#10;&#10;Description automatically generated with medium confidence">
            <a:extLst>
              <a:ext uri="{FF2B5EF4-FFF2-40B4-BE49-F238E27FC236}">
                <a16:creationId xmlns:a16="http://schemas.microsoft.com/office/drawing/2014/main" id="{F6E2EC68-F4EE-42A5-EBD5-A56EEABF45FD}"/>
              </a:ext>
            </a:extLst>
          </p:cNvPr>
          <p:cNvPicPr>
            <a:picLocks noChangeAspect="1"/>
          </p:cNvPicPr>
          <p:nvPr/>
        </p:nvPicPr>
        <p:blipFill>
          <a:blip r:embed="rId2"/>
          <a:stretch>
            <a:fillRect/>
          </a:stretch>
        </p:blipFill>
        <p:spPr>
          <a:xfrm>
            <a:off x="1295400" y="0"/>
            <a:ext cx="8610599" cy="6884733"/>
          </a:xfrm>
          <a:prstGeom prst="rect">
            <a:avLst/>
          </a:prstGeom>
        </p:spPr>
      </p:pic>
    </p:spTree>
    <p:extLst>
      <p:ext uri="{BB962C8B-B14F-4D97-AF65-F5344CB8AC3E}">
        <p14:creationId xmlns:p14="http://schemas.microsoft.com/office/powerpoint/2010/main" val="38916158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a:extLst>
              <a:ext uri="{FF2B5EF4-FFF2-40B4-BE49-F238E27FC236}">
                <a16:creationId xmlns:a16="http://schemas.microsoft.com/office/drawing/2014/main" id="{8AD7C40E-649C-1925-E5CC-A6C36FBF169C}"/>
              </a:ext>
            </a:extLst>
          </p:cNvPr>
          <p:cNvSpPr>
            <a:spLocks noGrp="1" noChangeArrowheads="1"/>
          </p:cNvSpPr>
          <p:nvPr>
            <p:ph type="body" idx="1"/>
          </p:nvPr>
        </p:nvSpPr>
        <p:spPr bwMode="auto">
          <a:xfrm>
            <a:off x="381000" y="4148677"/>
            <a:ext cx="1165859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 name="object 2">
            <a:extLst>
              <a:ext uri="{FF2B5EF4-FFF2-40B4-BE49-F238E27FC236}">
                <a16:creationId xmlns:a16="http://schemas.microsoft.com/office/drawing/2014/main" id="{747D7C9D-2C42-22C5-FA1B-3515C9E4B696}"/>
              </a:ext>
            </a:extLst>
          </p:cNvPr>
          <p:cNvSpPr>
            <a:spLocks noGrp="1"/>
          </p:cNvSpPr>
          <p:nvPr>
            <p:ph type="title"/>
          </p:nvPr>
        </p:nvSpPr>
        <p:spPr>
          <a:xfrm>
            <a:off x="0" y="0"/>
            <a:ext cx="12192000" cy="1371600"/>
          </a:xfrm>
          <a:custGeom>
            <a:avLst/>
            <a:gdLst/>
            <a:ahLst/>
            <a:cxnLst/>
            <a:rect l="l" t="t" r="r" b="b"/>
            <a:pathLst>
              <a:path w="12192000" h="2194560">
                <a:moveTo>
                  <a:pt x="12192000" y="0"/>
                </a:moveTo>
                <a:lnTo>
                  <a:pt x="0" y="0"/>
                </a:lnTo>
                <a:lnTo>
                  <a:pt x="0" y="2194560"/>
                </a:lnTo>
                <a:lnTo>
                  <a:pt x="12192000" y="2194560"/>
                </a:lnTo>
                <a:lnTo>
                  <a:pt x="12192000" y="0"/>
                </a:lnTo>
                <a:close/>
              </a:path>
            </a:pathLst>
          </a:custGeom>
          <a:solidFill>
            <a:srgbClr val="001133"/>
          </a:solidFill>
        </p:spPr>
        <p:txBody>
          <a:bodyPr wrap="square" lIns="0" tIns="0" rIns="0" bIns="0" rtlCol="0"/>
          <a:lstStyle/>
          <a:p>
            <a:br>
              <a:rPr lang="en-US" dirty="0"/>
            </a:br>
            <a:r>
              <a:rPr lang="en-US" dirty="0"/>
              <a:t>		</a:t>
            </a:r>
            <a:r>
              <a:rPr kumimoji="0" lang="en-US" sz="4000" b="1" i="0" u="none" strike="noStrike" kern="0" cap="none" spc="0" normalizeH="0" baseline="0" noProof="0" dirty="0">
                <a:ln>
                  <a:noFill/>
                </a:ln>
                <a:solidFill>
                  <a:prstClr val="white"/>
                </a:solidFill>
                <a:effectLst/>
                <a:uLnTx/>
                <a:uFillTx/>
                <a:latin typeface="Century Gothic"/>
                <a:ea typeface="+mj-ea"/>
              </a:rPr>
              <a:t>Example: Pregnancy</a:t>
            </a:r>
            <a:br>
              <a:rPr lang="en-US" dirty="0"/>
            </a:br>
            <a:r>
              <a:rPr lang="en-US" dirty="0"/>
              <a:t>		</a:t>
            </a:r>
            <a:br>
              <a:rPr lang="en-US" dirty="0"/>
            </a:br>
            <a:br>
              <a:rPr lang="en-US" dirty="0"/>
            </a:br>
            <a:r>
              <a:rPr lang="en-US" dirty="0"/>
              <a:t>               </a:t>
            </a:r>
            <a:endParaRPr lang="en-US" sz="4000" dirty="0"/>
          </a:p>
        </p:txBody>
      </p:sp>
      <p:graphicFrame>
        <p:nvGraphicFramePr>
          <p:cNvPr id="10" name="Table 9">
            <a:extLst>
              <a:ext uri="{FF2B5EF4-FFF2-40B4-BE49-F238E27FC236}">
                <a16:creationId xmlns:a16="http://schemas.microsoft.com/office/drawing/2014/main" id="{FD373B04-0DEF-A795-6648-09A4DE6BA5E2}"/>
              </a:ext>
            </a:extLst>
          </p:cNvPr>
          <p:cNvGraphicFramePr>
            <a:graphicFrameLocks noGrp="1"/>
          </p:cNvGraphicFramePr>
          <p:nvPr>
            <p:extLst>
              <p:ext uri="{D42A27DB-BD31-4B8C-83A1-F6EECF244321}">
                <p14:modId xmlns:p14="http://schemas.microsoft.com/office/powerpoint/2010/main" val="2661810875"/>
              </p:ext>
            </p:extLst>
          </p:nvPr>
        </p:nvGraphicFramePr>
        <p:xfrm>
          <a:off x="457199" y="1454945"/>
          <a:ext cx="11582400" cy="4785256"/>
        </p:xfrm>
        <a:graphic>
          <a:graphicData uri="http://schemas.openxmlformats.org/drawingml/2006/table">
            <a:tbl>
              <a:tblPr firstRow="1" firstCol="1" bandRow="1"/>
              <a:tblGrid>
                <a:gridCol w="3531526">
                  <a:extLst>
                    <a:ext uri="{9D8B030D-6E8A-4147-A177-3AD203B41FA5}">
                      <a16:colId xmlns:a16="http://schemas.microsoft.com/office/drawing/2014/main" val="1513937134"/>
                    </a:ext>
                  </a:extLst>
                </a:gridCol>
                <a:gridCol w="3817307">
                  <a:extLst>
                    <a:ext uri="{9D8B030D-6E8A-4147-A177-3AD203B41FA5}">
                      <a16:colId xmlns:a16="http://schemas.microsoft.com/office/drawing/2014/main" val="1394290002"/>
                    </a:ext>
                  </a:extLst>
                </a:gridCol>
                <a:gridCol w="4233567">
                  <a:extLst>
                    <a:ext uri="{9D8B030D-6E8A-4147-A177-3AD203B41FA5}">
                      <a16:colId xmlns:a16="http://schemas.microsoft.com/office/drawing/2014/main" val="2690135568"/>
                    </a:ext>
                  </a:extLst>
                </a:gridCol>
              </a:tblGrid>
              <a:tr h="309190">
                <a:tc>
                  <a:txBody>
                    <a:bodyPr/>
                    <a:lstStyle/>
                    <a:p>
                      <a:pPr marL="0" marR="0">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0" marR="0">
                        <a:lnSpc>
                          <a:spcPct val="107000"/>
                        </a:lnSpc>
                        <a:spcBef>
                          <a:spcPts val="0"/>
                        </a:spcBef>
                        <a:spcAft>
                          <a:spcPts val="0"/>
                        </a:spcAft>
                      </a:pPr>
                      <a:r>
                        <a:rPr lang="en-US" sz="16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HNO PLAN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0" marR="0">
                        <a:lnSpc>
                          <a:spcPct val="107000"/>
                        </a:lnSpc>
                        <a:spcBef>
                          <a:spcPts val="0"/>
                        </a:spcBef>
                        <a:spcAft>
                          <a:spcPts val="0"/>
                        </a:spcAft>
                      </a:pPr>
                      <a:r>
                        <a:rPr lang="en-US" sz="16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POS/OAMC PLAN (IN-NETWORK)</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1926137501"/>
                  </a:ext>
                </a:extLst>
              </a:tr>
              <a:tr h="309190">
                <a:tc>
                  <a:txBody>
                    <a:bodyPr/>
                    <a:lstStyle/>
                    <a:p>
                      <a:pPr marL="0" marR="0">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Office Visits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No charge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No charge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07802551"/>
                  </a:ext>
                </a:extLst>
              </a:tr>
              <a:tr h="1198069">
                <a:tc>
                  <a:txBody>
                    <a:bodyPr/>
                    <a:lstStyle/>
                    <a:p>
                      <a:pPr marL="0" marR="0">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Childbirth/Delivery Professional Services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$15 copay/pregnancy, deductible does not apply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10% coinsurance (you are responsible for 10% of the total bill up to the out-of-pocket maximum)</a:t>
                      </a:r>
                    </a:p>
                    <a:p>
                      <a:pPr marL="0" marR="0" lvl="0" indent="0" defTabSz="914400" eaLnBrk="1" fontAlgn="auto" latinLnBrk="0" hangingPunct="1">
                        <a:lnSpc>
                          <a:spcPct val="107000"/>
                        </a:lnSpc>
                        <a:spcBef>
                          <a:spcPts val="0"/>
                        </a:spcBef>
                        <a:spcAft>
                          <a:spcPts val="0"/>
                        </a:spcAft>
                        <a:buClrTx/>
                        <a:buSzTx/>
                        <a:buFontTx/>
                        <a:buNone/>
                        <a:tabLst/>
                        <a:defRPr/>
                      </a:pPr>
                      <a:r>
                        <a:rPr kumimoji="0" lang="en-US" sz="1400" b="1" i="1" u="none" strike="noStrike" kern="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(**Deductible does apply)</a:t>
                      </a:r>
                      <a:endParaRPr kumimoji="0" lang="en-US" sz="1400" b="0" i="1" u="none" strike="noStrike" kern="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85356406"/>
                  </a:ext>
                </a:extLst>
              </a:tr>
              <a:tr h="946373">
                <a:tc>
                  <a:txBody>
                    <a:bodyPr/>
                    <a:lstStyle/>
                    <a:p>
                      <a:pPr marL="0" marR="0">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Childbirth/Delivery Facility Services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0% coinsurance</a:t>
                      </a:r>
                    </a:p>
                    <a:p>
                      <a:pPr marL="0" marR="0">
                        <a:lnSpc>
                          <a:spcPct val="107000"/>
                        </a:lnSpc>
                        <a:spcBef>
                          <a:spcPts val="0"/>
                        </a:spcBef>
                        <a:spcAft>
                          <a:spcPts val="0"/>
                        </a:spcAft>
                      </a:pPr>
                      <a:r>
                        <a:rPr lang="en-US" sz="14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(**Deductible does apply)</a:t>
                      </a:r>
                      <a:endParaRPr lang="en-US" sz="1400"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10% coinsurance (you are responsible for 10% of the total bill up to the out-of-pocket maximum)</a:t>
                      </a:r>
                    </a:p>
                    <a:p>
                      <a:pPr marL="0" marR="0" lvl="0" indent="0" defTabSz="914400" eaLnBrk="1" fontAlgn="auto" latinLnBrk="0" hangingPunct="1">
                        <a:lnSpc>
                          <a:spcPct val="107000"/>
                        </a:lnSpc>
                        <a:spcBef>
                          <a:spcPts val="0"/>
                        </a:spcBef>
                        <a:spcAft>
                          <a:spcPts val="0"/>
                        </a:spcAft>
                        <a:buClrTx/>
                        <a:buSzTx/>
                        <a:buFontTx/>
                        <a:buNone/>
                        <a:tabLst/>
                        <a:defRPr/>
                      </a:pPr>
                      <a:r>
                        <a:rPr kumimoji="0" lang="en-US" sz="1400" b="1" i="1" u="none" strike="noStrike" kern="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(**Deductible does apply)</a:t>
                      </a:r>
                      <a:endParaRPr kumimoji="0" lang="en-US" sz="1400" b="0" i="1" u="none" strike="noStrike" kern="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44805696"/>
                  </a:ext>
                </a:extLst>
              </a:tr>
              <a:tr h="349943">
                <a:tc>
                  <a:txBody>
                    <a:bodyPr/>
                    <a:lstStyle/>
                    <a:p>
                      <a:pPr marL="0" marR="0">
                        <a:lnSpc>
                          <a:spcPct val="107000"/>
                        </a:lnSpc>
                        <a:spcBef>
                          <a:spcPts val="0"/>
                        </a:spcBef>
                        <a:spcAft>
                          <a:spcPts val="0"/>
                        </a:spcAft>
                      </a:pPr>
                      <a:r>
                        <a:rPr lang="en-US" sz="16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Example – comparing the two plans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0" marR="0">
                        <a:lnSpc>
                          <a:spcPct val="107000"/>
                        </a:lnSpc>
                        <a:spcBef>
                          <a:spcPts val="0"/>
                        </a:spcBef>
                        <a:spcAft>
                          <a:spcPts val="0"/>
                        </a:spcAft>
                      </a:pPr>
                      <a:r>
                        <a:rPr lang="en-US"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0" marR="0">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2202608344"/>
                  </a:ext>
                </a:extLst>
              </a:tr>
              <a:tr h="1512211">
                <a:tc>
                  <a:txBody>
                    <a:bodyPr/>
                    <a:lstStyle/>
                    <a:p>
                      <a:pPr marL="0" marR="0">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Hypothetical cost to you if the overall cost of childbirth/ delivery is $10,000**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Deductible ($500 for individual/ $1000 for Family) </a:t>
                      </a:r>
                      <a:r>
                        <a:rPr lang="en-US"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For Childbirth/Delivery Facility Services </a:t>
                      </a: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$15 Copay </a:t>
                      </a:r>
                      <a:r>
                        <a:rPr lang="en-US"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for Professional Services = </a:t>
                      </a:r>
                    </a:p>
                    <a:p>
                      <a:pPr marL="0" marR="0">
                        <a:lnSpc>
                          <a:spcPct val="107000"/>
                        </a:lnSpc>
                        <a:spcBef>
                          <a:spcPts val="0"/>
                        </a:spcBef>
                        <a:spcAft>
                          <a:spcPts val="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$1,015 estimated charges (family level of coverage)</a:t>
                      </a:r>
                      <a:endParaRPr lang="en-US" sz="1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kumimoji="0" lang="en-US" sz="1400" b="1" i="0" u="none" strike="noStrike" kern="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Deductible ($500 for individual/ $1000 for Family)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10% coinsurance for Professional Services </a:t>
                      </a: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(estimate $500)       +</a:t>
                      </a:r>
                      <a:endParaRPr lang="en-US" sz="1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10% coinsurance for Facility Services </a:t>
                      </a: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(estimate $500) </a:t>
                      </a:r>
                      <a:r>
                        <a:rPr lang="en-US" sz="14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$2,000 estimated charges (family level of coverage)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51650998"/>
                  </a:ext>
                </a:extLst>
              </a:tr>
            </a:tbl>
          </a:graphicData>
        </a:graphic>
      </p:graphicFrame>
      <p:pic>
        <p:nvPicPr>
          <p:cNvPr id="12" name="Picture 11">
            <a:extLst>
              <a:ext uri="{FF2B5EF4-FFF2-40B4-BE49-F238E27FC236}">
                <a16:creationId xmlns:a16="http://schemas.microsoft.com/office/drawing/2014/main" id="{30B401BF-FC65-0568-9B2D-2000A23071DE}"/>
              </a:ext>
            </a:extLst>
          </p:cNvPr>
          <p:cNvPicPr>
            <a:picLocks noChangeAspect="1"/>
          </p:cNvPicPr>
          <p:nvPr/>
        </p:nvPicPr>
        <p:blipFill>
          <a:blip r:embed="rId2"/>
          <a:stretch>
            <a:fillRect/>
          </a:stretch>
        </p:blipFill>
        <p:spPr>
          <a:xfrm>
            <a:off x="990600" y="6319035"/>
            <a:ext cx="5943600" cy="472440"/>
          </a:xfrm>
          <a:prstGeom prst="rect">
            <a:avLst/>
          </a:prstGeom>
        </p:spPr>
      </p:pic>
    </p:spTree>
    <p:extLst>
      <p:ext uri="{BB962C8B-B14F-4D97-AF65-F5344CB8AC3E}">
        <p14:creationId xmlns:p14="http://schemas.microsoft.com/office/powerpoint/2010/main" val="41295602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a:extLst>
              <a:ext uri="{FF2B5EF4-FFF2-40B4-BE49-F238E27FC236}">
                <a16:creationId xmlns:a16="http://schemas.microsoft.com/office/drawing/2014/main" id="{8AD7C40E-649C-1925-E5CC-A6C36FBF169C}"/>
              </a:ext>
            </a:extLst>
          </p:cNvPr>
          <p:cNvSpPr>
            <a:spLocks noGrp="1" noChangeArrowheads="1"/>
          </p:cNvSpPr>
          <p:nvPr>
            <p:ph type="body" idx="1"/>
          </p:nvPr>
        </p:nvSpPr>
        <p:spPr bwMode="auto">
          <a:xfrm flipH="1">
            <a:off x="304800" y="4148677"/>
            <a:ext cx="30479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 name="object 2">
            <a:extLst>
              <a:ext uri="{FF2B5EF4-FFF2-40B4-BE49-F238E27FC236}">
                <a16:creationId xmlns:a16="http://schemas.microsoft.com/office/drawing/2014/main" id="{747D7C9D-2C42-22C5-FA1B-3515C9E4B696}"/>
              </a:ext>
            </a:extLst>
          </p:cNvPr>
          <p:cNvSpPr>
            <a:spLocks noGrp="1"/>
          </p:cNvSpPr>
          <p:nvPr>
            <p:ph type="title"/>
          </p:nvPr>
        </p:nvSpPr>
        <p:spPr>
          <a:xfrm>
            <a:off x="0" y="0"/>
            <a:ext cx="12192000" cy="914400"/>
          </a:xfrm>
          <a:custGeom>
            <a:avLst/>
            <a:gdLst/>
            <a:ahLst/>
            <a:cxnLst/>
            <a:rect l="l" t="t" r="r" b="b"/>
            <a:pathLst>
              <a:path w="12192000" h="2194560">
                <a:moveTo>
                  <a:pt x="12192000" y="0"/>
                </a:moveTo>
                <a:lnTo>
                  <a:pt x="0" y="0"/>
                </a:lnTo>
                <a:lnTo>
                  <a:pt x="0" y="2194560"/>
                </a:lnTo>
                <a:lnTo>
                  <a:pt x="12192000" y="2194560"/>
                </a:lnTo>
                <a:lnTo>
                  <a:pt x="12192000" y="0"/>
                </a:lnTo>
                <a:close/>
              </a:path>
            </a:pathLst>
          </a:custGeom>
          <a:solidFill>
            <a:srgbClr val="001133"/>
          </a:solidFill>
        </p:spPr>
        <p:txBody>
          <a:bodyPr wrap="square" lIns="0" tIns="0" rIns="0" bIns="0" rtlCol="0"/>
          <a:lstStyle/>
          <a:p>
            <a:r>
              <a:rPr kumimoji="0" lang="en-US" sz="4000" b="1" i="0" u="none" strike="noStrike" kern="0" cap="none" spc="0" normalizeH="0" baseline="0" noProof="0" dirty="0">
                <a:ln>
                  <a:noFill/>
                </a:ln>
                <a:solidFill>
                  <a:prstClr val="white"/>
                </a:solidFill>
                <a:effectLst/>
                <a:uLnTx/>
                <a:uFillTx/>
                <a:latin typeface="Century Gothic"/>
                <a:ea typeface="+mj-ea"/>
              </a:rPr>
              <a:t>		Example: Diagnostic Tests</a:t>
            </a:r>
            <a:br>
              <a:rPr lang="en-US" dirty="0"/>
            </a:br>
            <a:br>
              <a:rPr lang="en-US" dirty="0"/>
            </a:br>
            <a:r>
              <a:rPr lang="en-US" dirty="0"/>
              <a:t>		</a:t>
            </a:r>
            <a:br>
              <a:rPr lang="en-US" dirty="0"/>
            </a:br>
            <a:br>
              <a:rPr lang="en-US" dirty="0"/>
            </a:br>
            <a:r>
              <a:rPr lang="en-US" dirty="0"/>
              <a:t>               </a:t>
            </a:r>
            <a:endParaRPr lang="en-US" sz="4000" dirty="0"/>
          </a:p>
        </p:txBody>
      </p:sp>
      <p:graphicFrame>
        <p:nvGraphicFramePr>
          <p:cNvPr id="2" name="Table 1">
            <a:extLst>
              <a:ext uri="{FF2B5EF4-FFF2-40B4-BE49-F238E27FC236}">
                <a16:creationId xmlns:a16="http://schemas.microsoft.com/office/drawing/2014/main" id="{9B5F0A1C-6986-F67A-39D9-0C2C875FAE31}"/>
              </a:ext>
            </a:extLst>
          </p:cNvPr>
          <p:cNvGraphicFramePr>
            <a:graphicFrameLocks noGrp="1"/>
          </p:cNvGraphicFramePr>
          <p:nvPr>
            <p:extLst>
              <p:ext uri="{D42A27DB-BD31-4B8C-83A1-F6EECF244321}">
                <p14:modId xmlns:p14="http://schemas.microsoft.com/office/powerpoint/2010/main" val="1837785444"/>
              </p:ext>
            </p:extLst>
          </p:nvPr>
        </p:nvGraphicFramePr>
        <p:xfrm>
          <a:off x="838200" y="948139"/>
          <a:ext cx="10210800" cy="5913121"/>
        </p:xfrm>
        <a:graphic>
          <a:graphicData uri="http://schemas.openxmlformats.org/drawingml/2006/table">
            <a:tbl>
              <a:tblPr firstRow="1" firstCol="1" bandRow="1"/>
              <a:tblGrid>
                <a:gridCol w="3124200">
                  <a:extLst>
                    <a:ext uri="{9D8B030D-6E8A-4147-A177-3AD203B41FA5}">
                      <a16:colId xmlns:a16="http://schemas.microsoft.com/office/drawing/2014/main" val="1797597302"/>
                    </a:ext>
                  </a:extLst>
                </a:gridCol>
                <a:gridCol w="3505200">
                  <a:extLst>
                    <a:ext uri="{9D8B030D-6E8A-4147-A177-3AD203B41FA5}">
                      <a16:colId xmlns:a16="http://schemas.microsoft.com/office/drawing/2014/main" val="1356660275"/>
                    </a:ext>
                  </a:extLst>
                </a:gridCol>
                <a:gridCol w="3581400">
                  <a:extLst>
                    <a:ext uri="{9D8B030D-6E8A-4147-A177-3AD203B41FA5}">
                      <a16:colId xmlns:a16="http://schemas.microsoft.com/office/drawing/2014/main" val="3499282165"/>
                    </a:ext>
                  </a:extLst>
                </a:gridCol>
              </a:tblGrid>
              <a:tr h="304800">
                <a:tc>
                  <a:txBody>
                    <a:bodyPr/>
                    <a:lstStyle/>
                    <a:p>
                      <a:pPr marL="0" marR="0">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7434" marR="374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0" marR="0">
                        <a:lnSpc>
                          <a:spcPct val="107000"/>
                        </a:lnSpc>
                        <a:spcBef>
                          <a:spcPts val="0"/>
                        </a:spcBef>
                        <a:spcAft>
                          <a:spcPts val="0"/>
                        </a:spcAft>
                      </a:pPr>
                      <a:r>
                        <a:rPr lang="en-US" sz="16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HNO PLAN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7434" marR="374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0" marR="0">
                        <a:lnSpc>
                          <a:spcPct val="107000"/>
                        </a:lnSpc>
                        <a:spcBef>
                          <a:spcPts val="0"/>
                        </a:spcBef>
                        <a:spcAft>
                          <a:spcPts val="0"/>
                        </a:spcAft>
                      </a:pPr>
                      <a:r>
                        <a:rPr lang="en-US" sz="16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POS/OAMC PLAN (IN-NETWORK)</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7434" marR="374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1770039256"/>
                  </a:ext>
                </a:extLst>
              </a:tr>
              <a:tr h="441089">
                <a:tc>
                  <a:txBody>
                    <a:bodyPr/>
                    <a:lstStyle/>
                    <a:p>
                      <a:pPr marL="0" marR="0">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Diagnostic Test (X-ray, blood work)</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7434" marR="374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0% coinsurance for laboratory; $15 copay/visit for x-ray </a:t>
                      </a:r>
                      <a:r>
                        <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t>
                      </a:r>
                      <a:r>
                        <a:rPr lang="en-US" sz="12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deductible does apply</a:t>
                      </a:r>
                      <a:r>
                        <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34" marR="374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600" b="1">
                          <a:effectLst/>
                          <a:latin typeface="Calibri" panose="020F0502020204030204" pitchFamily="34" charset="0"/>
                          <a:ea typeface="Calibri" panose="020F0502020204030204" pitchFamily="34" charset="0"/>
                          <a:cs typeface="Times New Roman" panose="02020603050405020304" pitchFamily="18" charset="0"/>
                        </a:rPr>
                        <a:t>10% coinsurance after deductible is met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7434" marR="374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33692190"/>
                  </a:ext>
                </a:extLst>
              </a:tr>
              <a:tr h="291859">
                <a:tc>
                  <a:txBody>
                    <a:bodyPr/>
                    <a:lstStyle/>
                    <a:p>
                      <a:pPr marL="0" marR="0">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Imaging Test (CT/ PET Scans, MRIs)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7434" marR="374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0% coinsurance </a:t>
                      </a:r>
                    </a:p>
                    <a:p>
                      <a:pPr marL="0" marR="0">
                        <a:lnSpc>
                          <a:spcPct val="107000"/>
                        </a:lnSpc>
                        <a:spcBef>
                          <a:spcPts val="0"/>
                        </a:spcBef>
                        <a:spcAft>
                          <a:spcPts val="0"/>
                        </a:spcAft>
                      </a:pPr>
                      <a:r>
                        <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t>
                      </a:r>
                      <a:r>
                        <a:rPr lang="en-US" sz="12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deductible does apply</a:t>
                      </a:r>
                      <a:r>
                        <a:rPr lang="en-US" sz="1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34" marR="374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10% coinsurance after deductible is met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7434" marR="374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29428073"/>
                  </a:ext>
                </a:extLst>
              </a:tr>
              <a:tr h="142629">
                <a:tc>
                  <a:txBody>
                    <a:bodyPr/>
                    <a:lstStyle/>
                    <a:p>
                      <a:pPr marL="0" marR="0">
                        <a:lnSpc>
                          <a:spcPct val="107000"/>
                        </a:lnSpc>
                        <a:spcBef>
                          <a:spcPts val="0"/>
                        </a:spcBef>
                        <a:spcAft>
                          <a:spcPts val="0"/>
                        </a:spcAft>
                      </a:pPr>
                      <a:r>
                        <a:rPr lang="en-US" sz="16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Example – comparing the two plans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7434" marR="374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0" marR="0">
                        <a:lnSpc>
                          <a:spcPct val="107000"/>
                        </a:lnSpc>
                        <a:spcBef>
                          <a:spcPts val="0"/>
                        </a:spcBef>
                        <a:spcAft>
                          <a:spcPts val="0"/>
                        </a:spcAft>
                      </a:pPr>
                      <a:r>
                        <a:rPr lang="en-US" sz="1600" b="1">
                          <a:effectLst/>
                          <a:latin typeface="Calibri" panose="020F0502020204030204" pitchFamily="34" charset="0"/>
                          <a:ea typeface="Calibri" panose="020F0502020204030204" pitchFamily="34" charset="0"/>
                          <a:cs typeface="Times New Roman" panose="02020603050405020304" pitchFamily="18"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7434" marR="374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0" marR="0">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7434" marR="374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2234575956"/>
                  </a:ext>
                </a:extLst>
              </a:tr>
              <a:tr h="1038013">
                <a:tc>
                  <a:txBody>
                    <a:bodyPr/>
                    <a:lstStyle/>
                    <a:p>
                      <a:pPr marL="0" marR="0">
                        <a:lnSpc>
                          <a:spcPct val="107000"/>
                        </a:lnSpc>
                        <a:spcBef>
                          <a:spcPts val="0"/>
                        </a:spcBef>
                        <a:spcAft>
                          <a:spcPts val="0"/>
                        </a:spcAft>
                      </a:pPr>
                      <a:r>
                        <a:rPr lang="en-US" sz="1600" b="1">
                          <a:effectLst/>
                          <a:latin typeface="Calibri" panose="020F0502020204030204" pitchFamily="34" charset="0"/>
                          <a:ea typeface="Calibri" panose="020F0502020204030204" pitchFamily="34" charset="0"/>
                          <a:cs typeface="Times New Roman" panose="02020603050405020304" pitchFamily="18" charset="0"/>
                        </a:rPr>
                        <a:t>Hypothetical cost if you need Bloodwork and the cost is $100**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7434" marR="374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If you have not yet met your deductible, you would pay the full </a:t>
                      </a:r>
                      <a:r>
                        <a:rPr lang="en-US"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$100 </a:t>
                      </a:r>
                      <a:r>
                        <a:rPr lang="en-US" sz="1600" b="1" dirty="0">
                          <a:effectLst/>
                          <a:latin typeface="Calibri" panose="020F0502020204030204" pitchFamily="34" charset="0"/>
                          <a:ea typeface="Calibri" panose="020F0502020204030204" pitchFamily="34" charset="0"/>
                          <a:cs typeface="Times New Roman" panose="02020603050405020304" pitchFamily="18" charset="0"/>
                        </a:rPr>
                        <a:t>charge.</a:t>
                      </a:r>
                    </a:p>
                    <a:p>
                      <a:pPr marL="0" marR="0">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If you have met your $500 deductible, you would pay $0. </a:t>
                      </a:r>
                    </a:p>
                  </a:txBody>
                  <a:tcPr marL="37434" marR="374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If you have not yet met your deductible, you would pay the full </a:t>
                      </a:r>
                      <a:r>
                        <a:rPr lang="en-US"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$100 </a:t>
                      </a:r>
                      <a:r>
                        <a:rPr lang="en-US" sz="1600" b="1" dirty="0">
                          <a:effectLst/>
                          <a:latin typeface="Calibri" panose="020F0502020204030204" pitchFamily="34" charset="0"/>
                          <a:ea typeface="Calibri" panose="020F0502020204030204" pitchFamily="34" charset="0"/>
                          <a:cs typeface="Times New Roman" panose="02020603050405020304" pitchFamily="18" charset="0"/>
                        </a:rPr>
                        <a:t>charge.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If you have met your $500 deductible, you would pay 10% = </a:t>
                      </a:r>
                      <a:r>
                        <a:rPr lang="en-US"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7434" marR="374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61442039"/>
                  </a:ext>
                </a:extLst>
              </a:tr>
              <a:tr h="1038013">
                <a:tc>
                  <a:txBody>
                    <a:bodyPr/>
                    <a:lstStyle/>
                    <a:p>
                      <a:pPr marL="0" marR="0">
                        <a:lnSpc>
                          <a:spcPct val="107000"/>
                        </a:lnSpc>
                        <a:spcBef>
                          <a:spcPts val="0"/>
                        </a:spcBef>
                        <a:spcAft>
                          <a:spcPts val="0"/>
                        </a:spcAft>
                      </a:pPr>
                      <a:r>
                        <a:rPr lang="en-US" sz="1600" b="1">
                          <a:effectLst/>
                          <a:latin typeface="Calibri" panose="020F0502020204030204" pitchFamily="34" charset="0"/>
                          <a:ea typeface="Calibri" panose="020F0502020204030204" pitchFamily="34" charset="0"/>
                          <a:cs typeface="Times New Roman" panose="02020603050405020304" pitchFamily="18" charset="0"/>
                        </a:rPr>
                        <a:t>Hypothetical cost if you need an X-ray and the cost is $200**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37434" marR="374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If you have not yet met your deductible, you would pay the full </a:t>
                      </a:r>
                      <a:r>
                        <a:rPr lang="en-US"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$200 </a:t>
                      </a:r>
                      <a:r>
                        <a:rPr lang="en-US"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charge.</a:t>
                      </a:r>
                    </a:p>
                    <a:p>
                      <a:pPr marL="0" marR="0">
                        <a:lnSpc>
                          <a:spcPct val="107000"/>
                        </a:lnSpc>
                        <a:spcBef>
                          <a:spcPts val="0"/>
                        </a:spcBef>
                        <a:spcAft>
                          <a:spcPts val="0"/>
                        </a:spcAft>
                      </a:pPr>
                      <a:r>
                        <a:rPr lang="en-US"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If you have met your $500 deductible, you would pay </a:t>
                      </a:r>
                      <a:r>
                        <a:rPr lang="en-US"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7434" marR="374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If you have not yet met your deductible, you would pay the full </a:t>
                      </a:r>
                      <a:r>
                        <a:rPr lang="en-US"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$200</a:t>
                      </a:r>
                      <a:r>
                        <a:rPr lang="en-US" sz="1600" b="1" dirty="0">
                          <a:effectLst/>
                          <a:latin typeface="Calibri" panose="020F0502020204030204" pitchFamily="34" charset="0"/>
                          <a:ea typeface="Calibri" panose="020F0502020204030204" pitchFamily="34" charset="0"/>
                          <a:cs typeface="Times New Roman" panose="02020603050405020304" pitchFamily="18" charset="0"/>
                        </a:rPr>
                        <a:t> charge.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If you have met your $500 deductible, you would pay 10% = </a:t>
                      </a:r>
                      <a:r>
                        <a:rPr lang="en-US"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$20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7434" marR="374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45825589"/>
                  </a:ext>
                </a:extLst>
              </a:tr>
              <a:tr h="1336474">
                <a:tc>
                  <a:txBody>
                    <a:bodyPr/>
                    <a:lstStyle/>
                    <a:p>
                      <a:pPr marL="0" marR="0">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Hypothetical cost if you need an MRI scan and the cost is $1,000**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7434" marR="374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If you have not yet met your deductible, you would pay your $500 deductible (only).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If you have met your $500 deductible, you would pay </a:t>
                      </a:r>
                      <a:r>
                        <a:rPr lang="en-US"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$0</a:t>
                      </a:r>
                      <a:endParaRPr lang="en-US"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7434" marR="374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If you have not yet met your deductible, you would pay your $500 deductible + 10% of the balance (10% of $500 = $50) = total of </a:t>
                      </a:r>
                      <a:r>
                        <a:rPr lang="en-US"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$550</a:t>
                      </a:r>
                      <a:r>
                        <a:rPr lang="en-US" sz="16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If you have met your $500 deductible, you would pay 10% of $1000 = </a:t>
                      </a:r>
                      <a:r>
                        <a:rPr lang="en-US"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$100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7434" marR="374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92940842"/>
                  </a:ext>
                </a:extLst>
              </a:tr>
            </a:tbl>
          </a:graphicData>
        </a:graphic>
      </p:graphicFrame>
    </p:spTree>
    <p:extLst>
      <p:ext uri="{BB962C8B-B14F-4D97-AF65-F5344CB8AC3E}">
        <p14:creationId xmlns:p14="http://schemas.microsoft.com/office/powerpoint/2010/main" val="32063389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2194560"/>
          </a:xfrm>
          <a:custGeom>
            <a:avLst/>
            <a:gdLst/>
            <a:ahLst/>
            <a:cxnLst/>
            <a:rect l="l" t="t" r="r" b="b"/>
            <a:pathLst>
              <a:path w="12192000" h="2194560">
                <a:moveTo>
                  <a:pt x="12192000" y="0"/>
                </a:moveTo>
                <a:lnTo>
                  <a:pt x="0" y="0"/>
                </a:lnTo>
                <a:lnTo>
                  <a:pt x="0" y="2194560"/>
                </a:lnTo>
                <a:lnTo>
                  <a:pt x="12192000" y="2194560"/>
                </a:lnTo>
                <a:lnTo>
                  <a:pt x="12192000" y="0"/>
                </a:lnTo>
                <a:close/>
              </a:path>
            </a:pathLst>
          </a:custGeom>
          <a:solidFill>
            <a:srgbClr val="001133"/>
          </a:solid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0" rIns="0" bIns="0" rtlCol="0">
            <a:spAutoFit/>
          </a:bodyPr>
          <a:lstStyle/>
          <a:p>
            <a:pPr>
              <a:lnSpc>
                <a:spcPct val="100000"/>
              </a:lnSpc>
            </a:pPr>
            <a:endParaRPr sz="5350" dirty="0">
              <a:latin typeface="Times New Roman"/>
              <a:cs typeface="Times New Roman"/>
            </a:endParaRPr>
          </a:p>
          <a:p>
            <a:pPr marL="1270" algn="ctr">
              <a:lnSpc>
                <a:spcPct val="100000"/>
              </a:lnSpc>
            </a:pPr>
            <a:r>
              <a:rPr spc="-15" dirty="0"/>
              <a:t>Summaries</a:t>
            </a:r>
            <a:r>
              <a:rPr spc="-135" dirty="0"/>
              <a:t> </a:t>
            </a:r>
            <a:r>
              <a:rPr spc="-20" dirty="0"/>
              <a:t>of</a:t>
            </a:r>
            <a:r>
              <a:rPr spc="-40" dirty="0"/>
              <a:t> </a:t>
            </a:r>
            <a:r>
              <a:rPr spc="-15" dirty="0"/>
              <a:t>Benefits</a:t>
            </a:r>
            <a:r>
              <a:rPr spc="-135" dirty="0"/>
              <a:t> </a:t>
            </a:r>
            <a:r>
              <a:rPr spc="-30" dirty="0"/>
              <a:t>and</a:t>
            </a:r>
            <a:r>
              <a:rPr spc="-75" dirty="0"/>
              <a:t> </a:t>
            </a:r>
            <a:r>
              <a:rPr spc="-25" dirty="0"/>
              <a:t>Coverage</a:t>
            </a:r>
          </a:p>
        </p:txBody>
      </p:sp>
      <p:sp>
        <p:nvSpPr>
          <p:cNvPr id="4" name="object 4"/>
          <p:cNvSpPr txBox="1"/>
          <p:nvPr/>
        </p:nvSpPr>
        <p:spPr>
          <a:xfrm>
            <a:off x="572452" y="2722308"/>
            <a:ext cx="5857240" cy="2770505"/>
          </a:xfrm>
          <a:prstGeom prst="rect">
            <a:avLst/>
          </a:prstGeom>
        </p:spPr>
        <p:txBody>
          <a:bodyPr vert="horz" wrap="square" lIns="0" tIns="15240" rIns="0" bIns="0" rtlCol="0">
            <a:spAutoFit/>
          </a:bodyPr>
          <a:lstStyle/>
          <a:p>
            <a:pPr marL="12700" marR="97155" algn="just">
              <a:lnSpc>
                <a:spcPct val="100099"/>
              </a:lnSpc>
              <a:spcBef>
                <a:spcPts val="120"/>
              </a:spcBef>
            </a:pPr>
            <a:r>
              <a:rPr sz="1500" b="0" spc="55" dirty="0">
                <a:latin typeface="Calibri Light"/>
                <a:cs typeface="Calibri Light"/>
              </a:rPr>
              <a:t>The</a:t>
            </a:r>
            <a:r>
              <a:rPr sz="1500" b="0" spc="-135" dirty="0">
                <a:latin typeface="Calibri Light"/>
                <a:cs typeface="Calibri Light"/>
              </a:rPr>
              <a:t> </a:t>
            </a:r>
            <a:r>
              <a:rPr sz="1500" b="0" dirty="0">
                <a:latin typeface="Calibri Light"/>
                <a:cs typeface="Calibri Light"/>
              </a:rPr>
              <a:t>Patient</a:t>
            </a:r>
            <a:r>
              <a:rPr sz="1500" b="0" spc="-114" dirty="0">
                <a:latin typeface="Calibri Light"/>
                <a:cs typeface="Calibri Light"/>
              </a:rPr>
              <a:t> </a:t>
            </a:r>
            <a:r>
              <a:rPr sz="1500" b="0" spc="-15" dirty="0">
                <a:latin typeface="Calibri Light"/>
                <a:cs typeface="Calibri Light"/>
              </a:rPr>
              <a:t>Protection</a:t>
            </a:r>
            <a:r>
              <a:rPr sz="1500" b="0" spc="-90" dirty="0">
                <a:latin typeface="Calibri Light"/>
                <a:cs typeface="Calibri Light"/>
              </a:rPr>
              <a:t> </a:t>
            </a:r>
            <a:r>
              <a:rPr sz="1500" b="0" spc="10" dirty="0">
                <a:latin typeface="Calibri Light"/>
                <a:cs typeface="Calibri Light"/>
              </a:rPr>
              <a:t>and</a:t>
            </a:r>
            <a:r>
              <a:rPr sz="1500" b="0" spc="-85" dirty="0">
                <a:latin typeface="Calibri Light"/>
                <a:cs typeface="Calibri Light"/>
              </a:rPr>
              <a:t> </a:t>
            </a:r>
            <a:r>
              <a:rPr sz="1500" b="0" spc="-15" dirty="0">
                <a:latin typeface="Calibri Light"/>
                <a:cs typeface="Calibri Light"/>
              </a:rPr>
              <a:t>Affordable</a:t>
            </a:r>
            <a:r>
              <a:rPr sz="1500" b="0" spc="-135" dirty="0">
                <a:latin typeface="Calibri Light"/>
                <a:cs typeface="Calibri Light"/>
              </a:rPr>
              <a:t> </a:t>
            </a:r>
            <a:r>
              <a:rPr sz="1500" b="0" spc="10" dirty="0">
                <a:latin typeface="Calibri Light"/>
                <a:cs typeface="Calibri Light"/>
              </a:rPr>
              <a:t>Care</a:t>
            </a:r>
            <a:r>
              <a:rPr sz="1500" b="0" spc="-130" dirty="0">
                <a:latin typeface="Calibri Light"/>
                <a:cs typeface="Calibri Light"/>
              </a:rPr>
              <a:t> </a:t>
            </a:r>
            <a:r>
              <a:rPr sz="1500" b="0" spc="10" dirty="0">
                <a:latin typeface="Calibri Light"/>
                <a:cs typeface="Calibri Light"/>
              </a:rPr>
              <a:t>Act</a:t>
            </a:r>
            <a:r>
              <a:rPr sz="1500" b="0" spc="-114" dirty="0">
                <a:latin typeface="Calibri Light"/>
                <a:cs typeface="Calibri Light"/>
              </a:rPr>
              <a:t> </a:t>
            </a:r>
            <a:r>
              <a:rPr sz="1500" b="0" spc="-25" dirty="0">
                <a:latin typeface="Calibri Light"/>
                <a:cs typeface="Calibri Light"/>
              </a:rPr>
              <a:t>(PPACA)</a:t>
            </a:r>
            <a:r>
              <a:rPr sz="1500" b="0" spc="-75" dirty="0">
                <a:latin typeface="Calibri Light"/>
                <a:cs typeface="Calibri Light"/>
              </a:rPr>
              <a:t> </a:t>
            </a:r>
            <a:r>
              <a:rPr sz="1500" b="0" spc="-5" dirty="0">
                <a:latin typeface="Calibri Light"/>
                <a:cs typeface="Calibri Light"/>
              </a:rPr>
              <a:t>requires</a:t>
            </a:r>
            <a:r>
              <a:rPr sz="1500" b="0" spc="-125" dirty="0">
                <a:latin typeface="Calibri Light"/>
                <a:cs typeface="Calibri Light"/>
              </a:rPr>
              <a:t> </a:t>
            </a:r>
            <a:r>
              <a:rPr sz="1500" b="0" dirty="0">
                <a:latin typeface="Calibri Light"/>
                <a:cs typeface="Calibri Light"/>
              </a:rPr>
              <a:t>that</a:t>
            </a:r>
            <a:r>
              <a:rPr sz="1500" b="0" spc="-114" dirty="0">
                <a:latin typeface="Calibri Light"/>
                <a:cs typeface="Calibri Light"/>
              </a:rPr>
              <a:t> </a:t>
            </a:r>
            <a:r>
              <a:rPr sz="1500" b="0" spc="25" dirty="0">
                <a:latin typeface="Calibri Light"/>
                <a:cs typeface="Calibri Light"/>
              </a:rPr>
              <a:t>you</a:t>
            </a:r>
            <a:r>
              <a:rPr sz="1500" b="0" spc="-165" dirty="0">
                <a:latin typeface="Calibri Light"/>
                <a:cs typeface="Calibri Light"/>
              </a:rPr>
              <a:t> </a:t>
            </a:r>
            <a:r>
              <a:rPr sz="1500" b="0" spc="50" dirty="0">
                <a:latin typeface="Calibri Light"/>
                <a:cs typeface="Calibri Light"/>
              </a:rPr>
              <a:t>be </a:t>
            </a:r>
            <a:r>
              <a:rPr sz="1500" b="0" spc="-325" dirty="0">
                <a:latin typeface="Calibri Light"/>
                <a:cs typeface="Calibri Light"/>
              </a:rPr>
              <a:t> </a:t>
            </a:r>
            <a:r>
              <a:rPr sz="1500" b="0" spc="15" dirty="0">
                <a:latin typeface="Calibri Light"/>
                <a:cs typeface="Calibri Light"/>
              </a:rPr>
              <a:t>notified</a:t>
            </a:r>
            <a:r>
              <a:rPr sz="1500" b="0" spc="-165" dirty="0">
                <a:latin typeface="Calibri Light"/>
                <a:cs typeface="Calibri Light"/>
              </a:rPr>
              <a:t> </a:t>
            </a:r>
            <a:r>
              <a:rPr sz="1500" b="0" spc="20" dirty="0">
                <a:latin typeface="Calibri Light"/>
                <a:cs typeface="Calibri Light"/>
              </a:rPr>
              <a:t>that</a:t>
            </a:r>
            <a:r>
              <a:rPr sz="1500" b="0" spc="-114" dirty="0">
                <a:latin typeface="Calibri Light"/>
                <a:cs typeface="Calibri Light"/>
              </a:rPr>
              <a:t> </a:t>
            </a:r>
            <a:r>
              <a:rPr sz="1500" b="0" spc="30" dirty="0">
                <a:latin typeface="Calibri Light"/>
                <a:cs typeface="Calibri Light"/>
              </a:rPr>
              <a:t>the</a:t>
            </a:r>
            <a:r>
              <a:rPr sz="1500" b="0" spc="-125" dirty="0">
                <a:latin typeface="Calibri Light"/>
                <a:cs typeface="Calibri Light"/>
              </a:rPr>
              <a:t> </a:t>
            </a:r>
            <a:r>
              <a:rPr sz="1500" b="0" spc="-10" dirty="0">
                <a:latin typeface="Calibri Light"/>
                <a:cs typeface="Calibri Light"/>
              </a:rPr>
              <a:t>Summaries</a:t>
            </a:r>
            <a:r>
              <a:rPr sz="1500" b="0" spc="-125" dirty="0">
                <a:latin typeface="Calibri Light"/>
                <a:cs typeface="Calibri Light"/>
              </a:rPr>
              <a:t> </a:t>
            </a:r>
            <a:r>
              <a:rPr sz="1500" b="0" spc="5" dirty="0">
                <a:latin typeface="Calibri Light"/>
                <a:cs typeface="Calibri Light"/>
              </a:rPr>
              <a:t>of</a:t>
            </a:r>
            <a:r>
              <a:rPr sz="1500" b="0" spc="-70" dirty="0">
                <a:latin typeface="Calibri Light"/>
                <a:cs typeface="Calibri Light"/>
              </a:rPr>
              <a:t> </a:t>
            </a:r>
            <a:r>
              <a:rPr sz="1500" b="0" spc="-5" dirty="0">
                <a:latin typeface="Calibri Light"/>
                <a:cs typeface="Calibri Light"/>
              </a:rPr>
              <a:t>Benefits</a:t>
            </a:r>
            <a:r>
              <a:rPr sz="1500" b="0" spc="-40" dirty="0">
                <a:latin typeface="Calibri Light"/>
                <a:cs typeface="Calibri Light"/>
              </a:rPr>
              <a:t> </a:t>
            </a:r>
            <a:r>
              <a:rPr sz="1500" b="0" spc="10" dirty="0">
                <a:latin typeface="Calibri Light"/>
                <a:cs typeface="Calibri Light"/>
              </a:rPr>
              <a:t>and</a:t>
            </a:r>
            <a:r>
              <a:rPr sz="1500" b="0" spc="-165" dirty="0">
                <a:latin typeface="Calibri Light"/>
                <a:cs typeface="Calibri Light"/>
              </a:rPr>
              <a:t> </a:t>
            </a:r>
            <a:r>
              <a:rPr sz="1500" b="0" spc="-10" dirty="0">
                <a:latin typeface="Calibri Light"/>
                <a:cs typeface="Calibri Light"/>
              </a:rPr>
              <a:t>Coverage</a:t>
            </a:r>
            <a:r>
              <a:rPr sz="1500" b="0" spc="-125" dirty="0">
                <a:latin typeface="Calibri Light"/>
                <a:cs typeface="Calibri Light"/>
              </a:rPr>
              <a:t> </a:t>
            </a:r>
            <a:r>
              <a:rPr sz="1500" b="0" spc="15" dirty="0">
                <a:latin typeface="Calibri Light"/>
                <a:cs typeface="Calibri Light"/>
              </a:rPr>
              <a:t>for</a:t>
            </a:r>
            <a:r>
              <a:rPr sz="1500" b="0" spc="-140" dirty="0">
                <a:latin typeface="Calibri Light"/>
                <a:cs typeface="Calibri Light"/>
              </a:rPr>
              <a:t> </a:t>
            </a:r>
            <a:r>
              <a:rPr sz="1500" b="0" dirty="0">
                <a:latin typeface="Calibri Light"/>
                <a:cs typeface="Calibri Light"/>
              </a:rPr>
              <a:t>your</a:t>
            </a:r>
            <a:r>
              <a:rPr sz="1500" b="0" spc="-55" dirty="0">
                <a:latin typeface="Calibri Light"/>
                <a:cs typeface="Calibri Light"/>
              </a:rPr>
              <a:t> </a:t>
            </a:r>
            <a:r>
              <a:rPr sz="1500" b="0" spc="-15" dirty="0">
                <a:latin typeface="Calibri Light"/>
                <a:cs typeface="Calibri Light"/>
              </a:rPr>
              <a:t>medical</a:t>
            </a:r>
            <a:r>
              <a:rPr sz="1500" b="0" spc="-30" dirty="0">
                <a:latin typeface="Calibri Light"/>
                <a:cs typeface="Calibri Light"/>
              </a:rPr>
              <a:t> </a:t>
            </a:r>
            <a:r>
              <a:rPr sz="1500" b="0" spc="-10" dirty="0">
                <a:latin typeface="Calibri Light"/>
                <a:cs typeface="Calibri Light"/>
              </a:rPr>
              <a:t>plans </a:t>
            </a:r>
            <a:r>
              <a:rPr sz="1500" b="0" spc="-325" dirty="0">
                <a:latin typeface="Calibri Light"/>
                <a:cs typeface="Calibri Light"/>
              </a:rPr>
              <a:t> </a:t>
            </a:r>
            <a:r>
              <a:rPr sz="1500" b="0" spc="90" dirty="0">
                <a:latin typeface="Calibri Light"/>
                <a:cs typeface="Calibri Light"/>
              </a:rPr>
              <a:t>a</a:t>
            </a:r>
            <a:r>
              <a:rPr sz="1500" b="0" spc="114" dirty="0">
                <a:latin typeface="Calibri Light"/>
                <a:cs typeface="Calibri Light"/>
              </a:rPr>
              <a:t>r</a:t>
            </a:r>
            <a:r>
              <a:rPr sz="1500" b="0" spc="10" dirty="0">
                <a:latin typeface="Calibri Light"/>
                <a:cs typeface="Calibri Light"/>
              </a:rPr>
              <a:t>e</a:t>
            </a:r>
            <a:r>
              <a:rPr sz="1500" b="0" spc="-135" dirty="0">
                <a:latin typeface="Calibri Light"/>
                <a:cs typeface="Calibri Light"/>
              </a:rPr>
              <a:t> </a:t>
            </a:r>
            <a:r>
              <a:rPr sz="1500" b="0" spc="-5" dirty="0">
                <a:latin typeface="Calibri Light"/>
                <a:cs typeface="Calibri Light"/>
              </a:rPr>
              <a:t>c</a:t>
            </a:r>
            <a:r>
              <a:rPr sz="1500" b="0" spc="15" dirty="0">
                <a:latin typeface="Calibri Light"/>
                <a:cs typeface="Calibri Light"/>
              </a:rPr>
              <a:t>u</a:t>
            </a:r>
            <a:r>
              <a:rPr sz="1500" b="0" spc="35" dirty="0">
                <a:latin typeface="Calibri Light"/>
                <a:cs typeface="Calibri Light"/>
              </a:rPr>
              <a:t>r</a:t>
            </a:r>
            <a:r>
              <a:rPr sz="1500" b="0" spc="-45" dirty="0">
                <a:latin typeface="Calibri Light"/>
                <a:cs typeface="Calibri Light"/>
              </a:rPr>
              <a:t>r</a:t>
            </a:r>
            <a:r>
              <a:rPr sz="1500" b="0" spc="-25" dirty="0">
                <a:latin typeface="Calibri Light"/>
                <a:cs typeface="Calibri Light"/>
              </a:rPr>
              <a:t>e</a:t>
            </a:r>
            <a:r>
              <a:rPr sz="1500" b="0" spc="-65" dirty="0">
                <a:latin typeface="Calibri Light"/>
                <a:cs typeface="Calibri Light"/>
              </a:rPr>
              <a:t>n</a:t>
            </a:r>
            <a:r>
              <a:rPr sz="1500" b="0" spc="-20" dirty="0">
                <a:latin typeface="Calibri Light"/>
                <a:cs typeface="Calibri Light"/>
              </a:rPr>
              <a:t>t</a:t>
            </a:r>
            <a:r>
              <a:rPr sz="1500" b="0" spc="-15" dirty="0">
                <a:latin typeface="Calibri Light"/>
                <a:cs typeface="Calibri Light"/>
              </a:rPr>
              <a:t>l</a:t>
            </a:r>
            <a:r>
              <a:rPr sz="1500" b="0" spc="5" dirty="0">
                <a:latin typeface="Calibri Light"/>
                <a:cs typeface="Calibri Light"/>
              </a:rPr>
              <a:t>y</a:t>
            </a:r>
            <a:r>
              <a:rPr sz="1500" b="0" spc="-55" dirty="0">
                <a:latin typeface="Calibri Light"/>
                <a:cs typeface="Calibri Light"/>
              </a:rPr>
              <a:t> </a:t>
            </a:r>
            <a:r>
              <a:rPr sz="1500" b="0" spc="10" dirty="0">
                <a:latin typeface="Calibri Light"/>
                <a:cs typeface="Calibri Light"/>
              </a:rPr>
              <a:t>a</a:t>
            </a:r>
            <a:r>
              <a:rPr sz="1500" b="0" spc="-25" dirty="0">
                <a:latin typeface="Calibri Light"/>
                <a:cs typeface="Calibri Light"/>
              </a:rPr>
              <a:t>v</a:t>
            </a:r>
            <a:r>
              <a:rPr sz="1500" b="0" spc="10" dirty="0">
                <a:latin typeface="Calibri Light"/>
                <a:cs typeface="Calibri Light"/>
              </a:rPr>
              <a:t>a</a:t>
            </a:r>
            <a:r>
              <a:rPr sz="1500" b="0" spc="-10" dirty="0">
                <a:latin typeface="Calibri Light"/>
                <a:cs typeface="Calibri Light"/>
              </a:rPr>
              <a:t>i</a:t>
            </a:r>
            <a:r>
              <a:rPr sz="1500" b="0" spc="-15" dirty="0">
                <a:latin typeface="Calibri Light"/>
                <a:cs typeface="Calibri Light"/>
              </a:rPr>
              <a:t>l</a:t>
            </a:r>
            <a:r>
              <a:rPr sz="1500" b="0" spc="-70" dirty="0">
                <a:latin typeface="Calibri Light"/>
                <a:cs typeface="Calibri Light"/>
              </a:rPr>
              <a:t>a</a:t>
            </a:r>
            <a:r>
              <a:rPr sz="1500" b="0" spc="15" dirty="0">
                <a:latin typeface="Calibri Light"/>
                <a:cs typeface="Calibri Light"/>
              </a:rPr>
              <a:t>b</a:t>
            </a:r>
            <a:r>
              <a:rPr sz="1500" b="0" spc="-15" dirty="0">
                <a:latin typeface="Calibri Light"/>
                <a:cs typeface="Calibri Light"/>
              </a:rPr>
              <a:t>l</a:t>
            </a:r>
            <a:r>
              <a:rPr sz="1500" b="0" spc="10" dirty="0">
                <a:latin typeface="Calibri Light"/>
                <a:cs typeface="Calibri Light"/>
              </a:rPr>
              <a:t>e</a:t>
            </a:r>
            <a:r>
              <a:rPr sz="1500" b="0" spc="-135" dirty="0">
                <a:latin typeface="Calibri Light"/>
                <a:cs typeface="Calibri Light"/>
              </a:rPr>
              <a:t> </a:t>
            </a:r>
            <a:r>
              <a:rPr sz="1500" b="0" spc="10" dirty="0">
                <a:latin typeface="Calibri Light"/>
                <a:cs typeface="Calibri Light"/>
              </a:rPr>
              <a:t>on</a:t>
            </a:r>
            <a:r>
              <a:rPr sz="1500" b="0" spc="-95" dirty="0">
                <a:latin typeface="Calibri Light"/>
                <a:cs typeface="Calibri Light"/>
              </a:rPr>
              <a:t> </a:t>
            </a:r>
            <a:r>
              <a:rPr sz="1500" b="0" spc="10" dirty="0">
                <a:latin typeface="Calibri Light"/>
                <a:cs typeface="Calibri Light"/>
              </a:rPr>
              <a:t>o</a:t>
            </a:r>
            <a:r>
              <a:rPr sz="1500" b="0" spc="15" dirty="0">
                <a:latin typeface="Calibri Light"/>
                <a:cs typeface="Calibri Light"/>
              </a:rPr>
              <a:t>u</a:t>
            </a:r>
            <a:r>
              <a:rPr sz="1500" b="0" spc="5" dirty="0">
                <a:latin typeface="Calibri Light"/>
                <a:cs typeface="Calibri Light"/>
              </a:rPr>
              <a:t>r</a:t>
            </a:r>
            <a:r>
              <a:rPr sz="1500" b="0" spc="-65" dirty="0">
                <a:latin typeface="Calibri Light"/>
                <a:cs typeface="Calibri Light"/>
              </a:rPr>
              <a:t> </a:t>
            </a:r>
            <a:r>
              <a:rPr sz="1500" b="0" spc="70" dirty="0">
                <a:latin typeface="Calibri Light"/>
                <a:cs typeface="Calibri Light"/>
              </a:rPr>
              <a:t>w</a:t>
            </a:r>
            <a:r>
              <a:rPr sz="1500" b="0" spc="-25" dirty="0">
                <a:latin typeface="Calibri Light"/>
                <a:cs typeface="Calibri Light"/>
              </a:rPr>
              <a:t>e</a:t>
            </a:r>
            <a:r>
              <a:rPr sz="1500" b="0" spc="-65" dirty="0">
                <a:latin typeface="Calibri Light"/>
                <a:cs typeface="Calibri Light"/>
              </a:rPr>
              <a:t>b</a:t>
            </a:r>
            <a:r>
              <a:rPr sz="1500" b="0" spc="-25" dirty="0">
                <a:latin typeface="Calibri Light"/>
                <a:cs typeface="Calibri Light"/>
              </a:rPr>
              <a:t>s</a:t>
            </a:r>
            <a:r>
              <a:rPr sz="1500" b="0" spc="-15" dirty="0">
                <a:latin typeface="Calibri Light"/>
                <a:cs typeface="Calibri Light"/>
              </a:rPr>
              <a:t>i</a:t>
            </a:r>
            <a:r>
              <a:rPr sz="1500" b="0" spc="-20" dirty="0">
                <a:latin typeface="Calibri Light"/>
                <a:cs typeface="Calibri Light"/>
              </a:rPr>
              <a:t>t</a:t>
            </a:r>
            <a:r>
              <a:rPr sz="1500" b="0" spc="-25" dirty="0">
                <a:latin typeface="Calibri Light"/>
                <a:cs typeface="Calibri Light"/>
              </a:rPr>
              <a:t>e</a:t>
            </a:r>
            <a:r>
              <a:rPr sz="1500" b="0" spc="5" dirty="0">
                <a:latin typeface="Calibri Light"/>
                <a:cs typeface="Calibri Light"/>
              </a:rPr>
              <a:t>.</a:t>
            </a:r>
            <a:endParaRPr sz="1500">
              <a:latin typeface="Calibri Light"/>
              <a:cs typeface="Calibri Light"/>
            </a:endParaRPr>
          </a:p>
          <a:p>
            <a:pPr>
              <a:lnSpc>
                <a:spcPct val="100000"/>
              </a:lnSpc>
              <a:spcBef>
                <a:spcPts val="30"/>
              </a:spcBef>
            </a:pPr>
            <a:endParaRPr sz="1450">
              <a:latin typeface="Calibri Light"/>
              <a:cs typeface="Calibri Light"/>
            </a:endParaRPr>
          </a:p>
          <a:p>
            <a:pPr marL="12700" marR="5080">
              <a:lnSpc>
                <a:spcPct val="100200"/>
              </a:lnSpc>
            </a:pPr>
            <a:r>
              <a:rPr sz="1500" b="0" spc="55" dirty="0">
                <a:latin typeface="Calibri Light"/>
                <a:cs typeface="Calibri Light"/>
              </a:rPr>
              <a:t>The</a:t>
            </a:r>
            <a:r>
              <a:rPr sz="1500" b="0" spc="-135" dirty="0">
                <a:latin typeface="Calibri Light"/>
                <a:cs typeface="Calibri Light"/>
              </a:rPr>
              <a:t> </a:t>
            </a:r>
            <a:r>
              <a:rPr sz="1500" b="0" dirty="0">
                <a:latin typeface="Calibri Light"/>
                <a:cs typeface="Calibri Light"/>
              </a:rPr>
              <a:t>Summaries</a:t>
            </a:r>
            <a:r>
              <a:rPr sz="1500" b="0" spc="-125" dirty="0">
                <a:latin typeface="Calibri Light"/>
                <a:cs typeface="Calibri Light"/>
              </a:rPr>
              <a:t> </a:t>
            </a:r>
            <a:r>
              <a:rPr sz="1500" b="0" spc="5" dirty="0">
                <a:latin typeface="Calibri Light"/>
                <a:cs typeface="Calibri Light"/>
              </a:rPr>
              <a:t>of</a:t>
            </a:r>
            <a:r>
              <a:rPr sz="1500" b="0" spc="-75" dirty="0">
                <a:latin typeface="Calibri Light"/>
                <a:cs typeface="Calibri Light"/>
              </a:rPr>
              <a:t> </a:t>
            </a:r>
            <a:r>
              <a:rPr sz="1500" b="0" spc="-5" dirty="0">
                <a:latin typeface="Calibri Light"/>
                <a:cs typeface="Calibri Light"/>
              </a:rPr>
              <a:t>Benefits</a:t>
            </a:r>
            <a:r>
              <a:rPr sz="1500" b="0" spc="-125" dirty="0">
                <a:latin typeface="Calibri Light"/>
                <a:cs typeface="Calibri Light"/>
              </a:rPr>
              <a:t> </a:t>
            </a:r>
            <a:r>
              <a:rPr sz="1500" b="0" spc="35" dirty="0">
                <a:latin typeface="Calibri Light"/>
                <a:cs typeface="Calibri Light"/>
              </a:rPr>
              <a:t>and</a:t>
            </a:r>
            <a:r>
              <a:rPr sz="1500" b="0" spc="-165" dirty="0">
                <a:latin typeface="Calibri Light"/>
                <a:cs typeface="Calibri Light"/>
              </a:rPr>
              <a:t> </a:t>
            </a:r>
            <a:r>
              <a:rPr sz="1500" b="0" spc="-10" dirty="0">
                <a:latin typeface="Calibri Light"/>
                <a:cs typeface="Calibri Light"/>
              </a:rPr>
              <a:t>Coverage</a:t>
            </a:r>
            <a:r>
              <a:rPr sz="1500" b="0" spc="-130" dirty="0">
                <a:latin typeface="Calibri Light"/>
                <a:cs typeface="Calibri Light"/>
              </a:rPr>
              <a:t> </a:t>
            </a:r>
            <a:r>
              <a:rPr sz="1500" b="0" spc="-10" dirty="0">
                <a:latin typeface="Calibri Light"/>
                <a:cs typeface="Calibri Light"/>
              </a:rPr>
              <a:t>follow</a:t>
            </a:r>
            <a:r>
              <a:rPr sz="1500" b="0" spc="-120" dirty="0">
                <a:latin typeface="Calibri Light"/>
                <a:cs typeface="Calibri Light"/>
              </a:rPr>
              <a:t> </a:t>
            </a:r>
            <a:r>
              <a:rPr sz="1500" b="0" spc="30" dirty="0">
                <a:latin typeface="Calibri Light"/>
                <a:cs typeface="Calibri Light"/>
              </a:rPr>
              <a:t>the</a:t>
            </a:r>
            <a:r>
              <a:rPr sz="1500" b="0" spc="-130" dirty="0">
                <a:latin typeface="Calibri Light"/>
                <a:cs typeface="Calibri Light"/>
              </a:rPr>
              <a:t> </a:t>
            </a:r>
            <a:r>
              <a:rPr sz="1500" b="0" spc="-10" dirty="0">
                <a:latin typeface="Calibri Light"/>
                <a:cs typeface="Calibri Light"/>
              </a:rPr>
              <a:t>recommended</a:t>
            </a:r>
            <a:r>
              <a:rPr sz="1500" b="0" spc="-165" dirty="0">
                <a:latin typeface="Calibri Light"/>
                <a:cs typeface="Calibri Light"/>
              </a:rPr>
              <a:t> </a:t>
            </a:r>
            <a:r>
              <a:rPr sz="1500" b="0" spc="-5" dirty="0">
                <a:latin typeface="Calibri Light"/>
                <a:cs typeface="Calibri Light"/>
              </a:rPr>
              <a:t>guidelines </a:t>
            </a:r>
            <a:r>
              <a:rPr sz="1500" b="0" spc="-325" dirty="0">
                <a:latin typeface="Calibri Light"/>
                <a:cs typeface="Calibri Light"/>
              </a:rPr>
              <a:t> </a:t>
            </a:r>
            <a:r>
              <a:rPr sz="1500" b="0" spc="45" dirty="0">
                <a:latin typeface="Calibri Light"/>
                <a:cs typeface="Calibri Light"/>
              </a:rPr>
              <a:t>of </a:t>
            </a:r>
            <a:r>
              <a:rPr sz="1500" b="0" spc="-15" dirty="0">
                <a:latin typeface="Calibri Light"/>
                <a:cs typeface="Calibri Light"/>
              </a:rPr>
              <a:t>PPACA </a:t>
            </a:r>
            <a:r>
              <a:rPr sz="1500" b="0" spc="35" dirty="0">
                <a:latin typeface="Calibri Light"/>
                <a:cs typeface="Calibri Light"/>
              </a:rPr>
              <a:t>in </a:t>
            </a:r>
            <a:r>
              <a:rPr sz="1500" b="0" spc="10" dirty="0">
                <a:latin typeface="Calibri Light"/>
                <a:cs typeface="Calibri Light"/>
              </a:rPr>
              <a:t>a </a:t>
            </a:r>
            <a:r>
              <a:rPr sz="1500" b="0" spc="-20" dirty="0">
                <a:latin typeface="Calibri Light"/>
                <a:cs typeface="Calibri Light"/>
              </a:rPr>
              <a:t>standardized </a:t>
            </a:r>
            <a:r>
              <a:rPr sz="1500" b="0" spc="-10" dirty="0">
                <a:latin typeface="Calibri Light"/>
                <a:cs typeface="Calibri Light"/>
              </a:rPr>
              <a:t>format </a:t>
            </a:r>
            <a:r>
              <a:rPr sz="1500" b="0" spc="35" dirty="0">
                <a:latin typeface="Calibri Light"/>
                <a:cs typeface="Calibri Light"/>
              </a:rPr>
              <a:t>to </a:t>
            </a:r>
            <a:r>
              <a:rPr sz="1500" b="0" dirty="0">
                <a:latin typeface="Calibri Light"/>
                <a:cs typeface="Calibri Light"/>
              </a:rPr>
              <a:t>make </a:t>
            </a:r>
            <a:r>
              <a:rPr sz="1500" b="0" spc="15" dirty="0">
                <a:latin typeface="Calibri Light"/>
                <a:cs typeface="Calibri Light"/>
              </a:rPr>
              <a:t>them </a:t>
            </a:r>
            <a:r>
              <a:rPr sz="1500" b="0" dirty="0">
                <a:latin typeface="Calibri Light"/>
                <a:cs typeface="Calibri Light"/>
              </a:rPr>
              <a:t>easier </a:t>
            </a:r>
            <a:r>
              <a:rPr sz="1500" b="0" spc="-5" dirty="0">
                <a:latin typeface="Calibri Light"/>
                <a:cs typeface="Calibri Light"/>
              </a:rPr>
              <a:t>to </a:t>
            </a:r>
            <a:r>
              <a:rPr sz="1500" b="0" spc="5" dirty="0">
                <a:latin typeface="Calibri Light"/>
                <a:cs typeface="Calibri Light"/>
              </a:rPr>
              <a:t>read </a:t>
            </a:r>
            <a:r>
              <a:rPr sz="1500" b="0" spc="10" dirty="0">
                <a:latin typeface="Calibri Light"/>
                <a:cs typeface="Calibri Light"/>
              </a:rPr>
              <a:t>and </a:t>
            </a:r>
            <a:r>
              <a:rPr sz="1500" b="0" spc="15" dirty="0">
                <a:latin typeface="Calibri Light"/>
                <a:cs typeface="Calibri Light"/>
              </a:rPr>
              <a:t> </a:t>
            </a:r>
            <a:r>
              <a:rPr sz="1500" b="0" spc="75" dirty="0">
                <a:latin typeface="Calibri Light"/>
                <a:cs typeface="Calibri Light"/>
              </a:rPr>
              <a:t>c</a:t>
            </a:r>
            <a:r>
              <a:rPr sz="1500" b="0" spc="90" dirty="0">
                <a:latin typeface="Calibri Light"/>
                <a:cs typeface="Calibri Light"/>
              </a:rPr>
              <a:t>o</a:t>
            </a:r>
            <a:r>
              <a:rPr sz="1500" b="0" spc="15" dirty="0">
                <a:latin typeface="Calibri Light"/>
                <a:cs typeface="Calibri Light"/>
              </a:rPr>
              <a:t>m</a:t>
            </a:r>
            <a:r>
              <a:rPr sz="1500" b="0" spc="-65" dirty="0">
                <a:latin typeface="Calibri Light"/>
                <a:cs typeface="Calibri Light"/>
              </a:rPr>
              <a:t>p</a:t>
            </a:r>
            <a:r>
              <a:rPr sz="1500" b="0" spc="-45" dirty="0">
                <a:latin typeface="Calibri Light"/>
                <a:cs typeface="Calibri Light"/>
              </a:rPr>
              <a:t>r</a:t>
            </a:r>
            <a:r>
              <a:rPr sz="1500" b="0" spc="-25" dirty="0">
                <a:latin typeface="Calibri Light"/>
                <a:cs typeface="Calibri Light"/>
              </a:rPr>
              <a:t>e</a:t>
            </a:r>
            <a:r>
              <a:rPr sz="1500" b="0" spc="15" dirty="0">
                <a:latin typeface="Calibri Light"/>
                <a:cs typeface="Calibri Light"/>
              </a:rPr>
              <a:t>h</a:t>
            </a:r>
            <a:r>
              <a:rPr sz="1500" b="0" spc="-25" dirty="0">
                <a:latin typeface="Calibri Light"/>
                <a:cs typeface="Calibri Light"/>
              </a:rPr>
              <a:t>e</a:t>
            </a:r>
            <a:r>
              <a:rPr sz="1500" b="0" spc="15" dirty="0">
                <a:latin typeface="Calibri Light"/>
                <a:cs typeface="Calibri Light"/>
              </a:rPr>
              <a:t>n</a:t>
            </a:r>
            <a:r>
              <a:rPr sz="1500" b="0" spc="10" dirty="0">
                <a:latin typeface="Calibri Light"/>
                <a:cs typeface="Calibri Light"/>
              </a:rPr>
              <a:t>d</a:t>
            </a:r>
            <a:r>
              <a:rPr sz="1500" b="0" spc="-170" dirty="0">
                <a:latin typeface="Calibri Light"/>
                <a:cs typeface="Calibri Light"/>
              </a:rPr>
              <a:t> </a:t>
            </a:r>
            <a:r>
              <a:rPr sz="1500" b="0" spc="60" dirty="0">
                <a:latin typeface="Calibri Light"/>
                <a:cs typeface="Calibri Light"/>
              </a:rPr>
              <a:t>t</a:t>
            </a:r>
            <a:r>
              <a:rPr sz="1500" b="0" spc="10" dirty="0">
                <a:latin typeface="Calibri Light"/>
                <a:cs typeface="Calibri Light"/>
              </a:rPr>
              <a:t>o</a:t>
            </a:r>
            <a:r>
              <a:rPr sz="1500" b="0" spc="-95" dirty="0">
                <a:latin typeface="Calibri Light"/>
                <a:cs typeface="Calibri Light"/>
              </a:rPr>
              <a:t> </a:t>
            </a:r>
            <a:r>
              <a:rPr sz="1500" b="0" spc="15" dirty="0">
                <a:latin typeface="Calibri Light"/>
                <a:cs typeface="Calibri Light"/>
              </a:rPr>
              <a:t>b</a:t>
            </a:r>
            <a:r>
              <a:rPr sz="1500" b="0" spc="-25" dirty="0">
                <a:latin typeface="Calibri Light"/>
                <a:cs typeface="Calibri Light"/>
              </a:rPr>
              <a:t>e</a:t>
            </a:r>
            <a:r>
              <a:rPr sz="1500" b="0" spc="-20" dirty="0">
                <a:latin typeface="Calibri Light"/>
                <a:cs typeface="Calibri Light"/>
              </a:rPr>
              <a:t>tt</a:t>
            </a:r>
            <a:r>
              <a:rPr sz="1500" b="0" spc="-25" dirty="0">
                <a:latin typeface="Calibri Light"/>
                <a:cs typeface="Calibri Light"/>
              </a:rPr>
              <a:t>e</a:t>
            </a:r>
            <a:r>
              <a:rPr sz="1500" b="0" spc="5" dirty="0">
                <a:latin typeface="Calibri Light"/>
                <a:cs typeface="Calibri Light"/>
              </a:rPr>
              <a:t>r</a:t>
            </a:r>
            <a:r>
              <a:rPr sz="1500" b="0" spc="-65" dirty="0">
                <a:latin typeface="Calibri Light"/>
                <a:cs typeface="Calibri Light"/>
              </a:rPr>
              <a:t> </a:t>
            </a:r>
            <a:r>
              <a:rPr sz="1500" b="0" spc="50" dirty="0">
                <a:latin typeface="Calibri Light"/>
                <a:cs typeface="Calibri Light"/>
              </a:rPr>
              <a:t>s</a:t>
            </a:r>
            <a:r>
              <a:rPr sz="1500" b="0" spc="-25" dirty="0">
                <a:latin typeface="Calibri Light"/>
                <a:cs typeface="Calibri Light"/>
              </a:rPr>
              <a:t>e</a:t>
            </a:r>
            <a:r>
              <a:rPr sz="1500" b="0" spc="35" dirty="0">
                <a:latin typeface="Calibri Light"/>
                <a:cs typeface="Calibri Light"/>
              </a:rPr>
              <a:t>r</a:t>
            </a:r>
            <a:r>
              <a:rPr sz="1500" b="0" spc="-30" dirty="0">
                <a:latin typeface="Calibri Light"/>
                <a:cs typeface="Calibri Light"/>
              </a:rPr>
              <a:t>v</a:t>
            </a:r>
            <a:r>
              <a:rPr sz="1500" b="0" spc="10" dirty="0">
                <a:latin typeface="Calibri Light"/>
                <a:cs typeface="Calibri Light"/>
              </a:rPr>
              <a:t>e</a:t>
            </a:r>
            <a:r>
              <a:rPr sz="1500" b="0" spc="-135" dirty="0">
                <a:latin typeface="Calibri Light"/>
                <a:cs typeface="Calibri Light"/>
              </a:rPr>
              <a:t> </a:t>
            </a:r>
            <a:r>
              <a:rPr sz="1500" b="0" spc="-30" dirty="0">
                <a:latin typeface="Calibri Light"/>
                <a:cs typeface="Calibri Light"/>
              </a:rPr>
              <a:t>y</a:t>
            </a:r>
            <a:r>
              <a:rPr sz="1500" b="0" spc="10" dirty="0">
                <a:latin typeface="Calibri Light"/>
                <a:cs typeface="Calibri Light"/>
              </a:rPr>
              <a:t>ou</a:t>
            </a:r>
            <a:r>
              <a:rPr sz="1500" b="0" spc="-95" dirty="0">
                <a:latin typeface="Calibri Light"/>
                <a:cs typeface="Calibri Light"/>
              </a:rPr>
              <a:t> </a:t>
            </a:r>
            <a:r>
              <a:rPr sz="1500" b="0" spc="65" dirty="0">
                <a:latin typeface="Calibri Light"/>
                <a:cs typeface="Calibri Light"/>
              </a:rPr>
              <a:t>i</a:t>
            </a:r>
            <a:r>
              <a:rPr sz="1500" b="0" spc="10" dirty="0">
                <a:latin typeface="Calibri Light"/>
                <a:cs typeface="Calibri Light"/>
              </a:rPr>
              <a:t>n</a:t>
            </a:r>
            <a:r>
              <a:rPr sz="1500" b="0" spc="-95" dirty="0">
                <a:latin typeface="Calibri Light"/>
                <a:cs typeface="Calibri Light"/>
              </a:rPr>
              <a:t> </a:t>
            </a:r>
            <a:r>
              <a:rPr sz="1500" b="0" spc="10" dirty="0">
                <a:latin typeface="Calibri Light"/>
                <a:cs typeface="Calibri Light"/>
              </a:rPr>
              <a:t>ma</a:t>
            </a:r>
            <a:r>
              <a:rPr sz="1500" b="0" spc="-30" dirty="0">
                <a:latin typeface="Calibri Light"/>
                <a:cs typeface="Calibri Light"/>
              </a:rPr>
              <a:t>k</a:t>
            </a:r>
            <a:r>
              <a:rPr sz="1500" b="0" spc="-15" dirty="0">
                <a:latin typeface="Calibri Light"/>
                <a:cs typeface="Calibri Light"/>
              </a:rPr>
              <a:t>i</a:t>
            </a:r>
            <a:r>
              <a:rPr sz="1500" b="0" spc="15" dirty="0">
                <a:latin typeface="Calibri Light"/>
                <a:cs typeface="Calibri Light"/>
              </a:rPr>
              <a:t>n</a:t>
            </a:r>
            <a:r>
              <a:rPr sz="1500" b="0" spc="10" dirty="0">
                <a:latin typeface="Calibri Light"/>
                <a:cs typeface="Calibri Light"/>
              </a:rPr>
              <a:t>g</a:t>
            </a:r>
            <a:r>
              <a:rPr sz="1500" b="0" spc="-175" dirty="0">
                <a:latin typeface="Calibri Light"/>
                <a:cs typeface="Calibri Light"/>
              </a:rPr>
              <a:t> </a:t>
            </a:r>
            <a:r>
              <a:rPr sz="1500" b="0" spc="50" dirty="0">
                <a:latin typeface="Calibri Light"/>
                <a:cs typeface="Calibri Light"/>
              </a:rPr>
              <a:t>y</a:t>
            </a:r>
            <a:r>
              <a:rPr sz="1500" b="0" spc="10" dirty="0">
                <a:latin typeface="Calibri Light"/>
                <a:cs typeface="Calibri Light"/>
              </a:rPr>
              <a:t>o</a:t>
            </a:r>
            <a:r>
              <a:rPr sz="1500" b="0" spc="15" dirty="0">
                <a:latin typeface="Calibri Light"/>
                <a:cs typeface="Calibri Light"/>
              </a:rPr>
              <a:t>u</a:t>
            </a:r>
            <a:r>
              <a:rPr sz="1500" b="0" spc="5" dirty="0">
                <a:latin typeface="Calibri Light"/>
                <a:cs typeface="Calibri Light"/>
              </a:rPr>
              <a:t>r</a:t>
            </a:r>
            <a:r>
              <a:rPr sz="1500" b="0" spc="-145" dirty="0">
                <a:latin typeface="Calibri Light"/>
                <a:cs typeface="Calibri Light"/>
              </a:rPr>
              <a:t> </a:t>
            </a:r>
            <a:r>
              <a:rPr sz="1500" b="0" spc="95" dirty="0">
                <a:latin typeface="Calibri Light"/>
                <a:cs typeface="Calibri Light"/>
              </a:rPr>
              <a:t>p</a:t>
            </a:r>
            <a:r>
              <a:rPr sz="1500" b="0" spc="-15" dirty="0">
                <a:latin typeface="Calibri Light"/>
                <a:cs typeface="Calibri Light"/>
              </a:rPr>
              <a:t>l</a:t>
            </a:r>
            <a:r>
              <a:rPr sz="1500" b="0" spc="-70" dirty="0">
                <a:latin typeface="Calibri Light"/>
                <a:cs typeface="Calibri Light"/>
              </a:rPr>
              <a:t>a</a:t>
            </a:r>
            <a:r>
              <a:rPr sz="1500" b="0" spc="10" dirty="0">
                <a:latin typeface="Calibri Light"/>
                <a:cs typeface="Calibri Light"/>
              </a:rPr>
              <a:t>n</a:t>
            </a:r>
            <a:r>
              <a:rPr sz="1500" b="0" spc="-95" dirty="0">
                <a:latin typeface="Calibri Light"/>
                <a:cs typeface="Calibri Light"/>
              </a:rPr>
              <a:t> </a:t>
            </a:r>
            <a:r>
              <a:rPr sz="1500" b="0" spc="50" dirty="0">
                <a:latin typeface="Calibri Light"/>
                <a:cs typeface="Calibri Light"/>
              </a:rPr>
              <a:t>s</a:t>
            </a:r>
            <a:r>
              <a:rPr sz="1500" b="0" spc="-25" dirty="0">
                <a:latin typeface="Calibri Light"/>
                <a:cs typeface="Calibri Light"/>
              </a:rPr>
              <a:t>e</a:t>
            </a:r>
            <a:r>
              <a:rPr sz="1500" b="0" spc="-15" dirty="0">
                <a:latin typeface="Calibri Light"/>
                <a:cs typeface="Calibri Light"/>
              </a:rPr>
              <a:t>l</a:t>
            </a:r>
            <a:r>
              <a:rPr sz="1500" b="0" spc="-25" dirty="0">
                <a:latin typeface="Calibri Light"/>
                <a:cs typeface="Calibri Light"/>
              </a:rPr>
              <a:t>e</a:t>
            </a:r>
            <a:r>
              <a:rPr sz="1500" b="0" spc="-5" dirty="0">
                <a:latin typeface="Calibri Light"/>
                <a:cs typeface="Calibri Light"/>
              </a:rPr>
              <a:t>c</a:t>
            </a:r>
            <a:r>
              <a:rPr sz="1500" b="0" spc="-20" dirty="0">
                <a:latin typeface="Calibri Light"/>
                <a:cs typeface="Calibri Light"/>
              </a:rPr>
              <a:t>t</a:t>
            </a:r>
            <a:r>
              <a:rPr sz="1500" b="0" spc="-15" dirty="0">
                <a:latin typeface="Calibri Light"/>
                <a:cs typeface="Calibri Light"/>
              </a:rPr>
              <a:t>i</a:t>
            </a:r>
            <a:r>
              <a:rPr sz="1500" b="0" spc="10" dirty="0">
                <a:latin typeface="Calibri Light"/>
                <a:cs typeface="Calibri Light"/>
              </a:rPr>
              <a:t>o</a:t>
            </a:r>
            <a:r>
              <a:rPr sz="1500" b="0" spc="-65" dirty="0">
                <a:latin typeface="Calibri Light"/>
                <a:cs typeface="Calibri Light"/>
              </a:rPr>
              <a:t>n</a:t>
            </a:r>
            <a:r>
              <a:rPr sz="1500" b="0" spc="-25" dirty="0">
                <a:latin typeface="Calibri Light"/>
                <a:cs typeface="Calibri Light"/>
              </a:rPr>
              <a:t>s</a:t>
            </a:r>
            <a:r>
              <a:rPr sz="1500" b="0" spc="5" dirty="0">
                <a:latin typeface="Calibri Light"/>
                <a:cs typeface="Calibri Light"/>
              </a:rPr>
              <a:t>.</a:t>
            </a:r>
            <a:endParaRPr sz="1500">
              <a:latin typeface="Calibri Light"/>
              <a:cs typeface="Calibri Light"/>
            </a:endParaRPr>
          </a:p>
          <a:p>
            <a:pPr>
              <a:lnSpc>
                <a:spcPct val="100000"/>
              </a:lnSpc>
              <a:spcBef>
                <a:spcPts val="5"/>
              </a:spcBef>
            </a:pPr>
            <a:endParaRPr sz="1550">
              <a:latin typeface="Calibri Light"/>
              <a:cs typeface="Calibri Light"/>
            </a:endParaRPr>
          </a:p>
          <a:p>
            <a:pPr marL="12700" marR="29209">
              <a:lnSpc>
                <a:spcPts val="1760"/>
              </a:lnSpc>
            </a:pPr>
            <a:r>
              <a:rPr sz="1500" b="0" spc="10" dirty="0">
                <a:latin typeface="Calibri Light"/>
                <a:cs typeface="Calibri Light"/>
              </a:rPr>
              <a:t>You</a:t>
            </a:r>
            <a:r>
              <a:rPr sz="1500" b="0" spc="-95" dirty="0">
                <a:latin typeface="Calibri Light"/>
                <a:cs typeface="Calibri Light"/>
              </a:rPr>
              <a:t> </a:t>
            </a:r>
            <a:r>
              <a:rPr sz="1500" b="0" spc="10" dirty="0">
                <a:latin typeface="Calibri Light"/>
                <a:cs typeface="Calibri Light"/>
              </a:rPr>
              <a:t>may</a:t>
            </a:r>
            <a:r>
              <a:rPr sz="1500" b="0" spc="-125" dirty="0">
                <a:latin typeface="Calibri Light"/>
                <a:cs typeface="Calibri Light"/>
              </a:rPr>
              <a:t> </a:t>
            </a:r>
            <a:r>
              <a:rPr sz="1500" b="0" dirty="0">
                <a:latin typeface="Calibri Light"/>
                <a:cs typeface="Calibri Light"/>
              </a:rPr>
              <a:t>request</a:t>
            </a:r>
            <a:r>
              <a:rPr sz="1500" b="0" spc="-114" dirty="0">
                <a:latin typeface="Calibri Light"/>
                <a:cs typeface="Calibri Light"/>
              </a:rPr>
              <a:t> </a:t>
            </a:r>
            <a:r>
              <a:rPr sz="1500" b="0" spc="10" dirty="0">
                <a:latin typeface="Calibri Light"/>
                <a:cs typeface="Calibri Light"/>
              </a:rPr>
              <a:t>a</a:t>
            </a:r>
            <a:r>
              <a:rPr sz="1500" b="0" spc="-15" dirty="0">
                <a:latin typeface="Calibri Light"/>
                <a:cs typeface="Calibri Light"/>
              </a:rPr>
              <a:t> </a:t>
            </a:r>
            <a:r>
              <a:rPr sz="1500" b="0" spc="5" dirty="0">
                <a:latin typeface="Calibri Light"/>
                <a:cs typeface="Calibri Light"/>
              </a:rPr>
              <a:t>paper</a:t>
            </a:r>
            <a:r>
              <a:rPr sz="1500" b="0" spc="-145" dirty="0">
                <a:latin typeface="Calibri Light"/>
                <a:cs typeface="Calibri Light"/>
              </a:rPr>
              <a:t> </a:t>
            </a:r>
            <a:r>
              <a:rPr sz="1500" b="0" spc="5" dirty="0">
                <a:latin typeface="Calibri Light"/>
                <a:cs typeface="Calibri Light"/>
              </a:rPr>
              <a:t>copy</a:t>
            </a:r>
            <a:r>
              <a:rPr sz="1500" b="0" spc="-130" dirty="0">
                <a:latin typeface="Calibri Light"/>
                <a:cs typeface="Calibri Light"/>
              </a:rPr>
              <a:t> </a:t>
            </a:r>
            <a:r>
              <a:rPr sz="1500" b="0" spc="45" dirty="0">
                <a:latin typeface="Calibri Light"/>
                <a:cs typeface="Calibri Light"/>
              </a:rPr>
              <a:t>at</a:t>
            </a:r>
            <a:r>
              <a:rPr sz="1500" b="0" spc="-114" dirty="0">
                <a:latin typeface="Calibri Light"/>
                <a:cs typeface="Calibri Light"/>
              </a:rPr>
              <a:t> </a:t>
            </a:r>
            <a:r>
              <a:rPr sz="1500" b="0" spc="10" dirty="0">
                <a:latin typeface="Calibri Light"/>
                <a:cs typeface="Calibri Light"/>
              </a:rPr>
              <a:t>no</a:t>
            </a:r>
            <a:r>
              <a:rPr sz="1500" b="0" spc="-95" dirty="0">
                <a:latin typeface="Calibri Light"/>
                <a:cs typeface="Calibri Light"/>
              </a:rPr>
              <a:t> </a:t>
            </a:r>
            <a:r>
              <a:rPr sz="1500" b="0" dirty="0">
                <a:latin typeface="Calibri Light"/>
                <a:cs typeface="Calibri Light"/>
              </a:rPr>
              <a:t>charge</a:t>
            </a:r>
            <a:r>
              <a:rPr sz="1500" b="0" spc="-130" dirty="0">
                <a:latin typeface="Calibri Light"/>
                <a:cs typeface="Calibri Light"/>
              </a:rPr>
              <a:t> </a:t>
            </a:r>
            <a:r>
              <a:rPr sz="1500" b="0" spc="50" dirty="0">
                <a:latin typeface="Calibri Light"/>
                <a:cs typeface="Calibri Light"/>
              </a:rPr>
              <a:t>by</a:t>
            </a:r>
            <a:r>
              <a:rPr sz="1500" b="0" spc="-130" dirty="0">
                <a:latin typeface="Calibri Light"/>
                <a:cs typeface="Calibri Light"/>
              </a:rPr>
              <a:t> </a:t>
            </a:r>
            <a:r>
              <a:rPr sz="1500" b="0" spc="-5" dirty="0">
                <a:latin typeface="Calibri Light"/>
                <a:cs typeface="Calibri Light"/>
              </a:rPr>
              <a:t>calling</a:t>
            </a:r>
            <a:r>
              <a:rPr sz="1500" b="0" spc="-175" dirty="0">
                <a:latin typeface="Calibri Light"/>
                <a:cs typeface="Calibri Light"/>
              </a:rPr>
              <a:t> </a:t>
            </a:r>
            <a:r>
              <a:rPr sz="1500" b="0" spc="30" dirty="0">
                <a:latin typeface="Calibri Light"/>
                <a:cs typeface="Calibri Light"/>
              </a:rPr>
              <a:t>the</a:t>
            </a:r>
            <a:r>
              <a:rPr sz="1500" b="0" spc="-130" dirty="0">
                <a:latin typeface="Calibri Light"/>
                <a:cs typeface="Calibri Light"/>
              </a:rPr>
              <a:t> </a:t>
            </a:r>
            <a:r>
              <a:rPr sz="1500" b="0" dirty="0">
                <a:latin typeface="Calibri Light"/>
                <a:cs typeface="Calibri Light"/>
              </a:rPr>
              <a:t>toll-free</a:t>
            </a:r>
            <a:r>
              <a:rPr sz="1500" b="0" spc="-45" dirty="0">
                <a:latin typeface="Calibri Light"/>
                <a:cs typeface="Calibri Light"/>
              </a:rPr>
              <a:t> </a:t>
            </a:r>
            <a:r>
              <a:rPr sz="1500" b="0" spc="-5" dirty="0">
                <a:latin typeface="Calibri Light"/>
                <a:cs typeface="Calibri Light"/>
              </a:rPr>
              <a:t>number</a:t>
            </a:r>
            <a:r>
              <a:rPr sz="1500" b="0" spc="-135" dirty="0">
                <a:latin typeface="Calibri Light"/>
                <a:cs typeface="Calibri Light"/>
              </a:rPr>
              <a:t> </a:t>
            </a:r>
            <a:r>
              <a:rPr sz="1500" b="0" spc="50" dirty="0">
                <a:latin typeface="Calibri Light"/>
                <a:cs typeface="Calibri Light"/>
              </a:rPr>
              <a:t>on </a:t>
            </a:r>
            <a:r>
              <a:rPr sz="1500" b="0" spc="-325" dirty="0">
                <a:latin typeface="Calibri Light"/>
                <a:cs typeface="Calibri Light"/>
              </a:rPr>
              <a:t> </a:t>
            </a:r>
            <a:r>
              <a:rPr sz="1500" b="0" spc="40" dirty="0">
                <a:latin typeface="Calibri Light"/>
                <a:cs typeface="Calibri Light"/>
              </a:rPr>
              <a:t>your</a:t>
            </a:r>
            <a:r>
              <a:rPr sz="1500" b="0" spc="-145" dirty="0">
                <a:latin typeface="Calibri Light"/>
                <a:cs typeface="Calibri Light"/>
              </a:rPr>
              <a:t> </a:t>
            </a:r>
            <a:r>
              <a:rPr sz="1500" b="0" spc="20" dirty="0">
                <a:latin typeface="Calibri Light"/>
                <a:cs typeface="Calibri Light"/>
              </a:rPr>
              <a:t>ID</a:t>
            </a:r>
            <a:r>
              <a:rPr sz="1500" b="0" spc="-60" dirty="0">
                <a:latin typeface="Calibri Light"/>
                <a:cs typeface="Calibri Light"/>
              </a:rPr>
              <a:t> </a:t>
            </a:r>
            <a:r>
              <a:rPr sz="1500" b="0" spc="-5" dirty="0">
                <a:latin typeface="Calibri Light"/>
                <a:cs typeface="Calibri Light"/>
              </a:rPr>
              <a:t>card.</a:t>
            </a:r>
            <a:endParaRPr sz="1500">
              <a:latin typeface="Calibri Light"/>
              <a:cs typeface="Calibri Light"/>
            </a:endParaRPr>
          </a:p>
          <a:p>
            <a:pPr>
              <a:lnSpc>
                <a:spcPct val="100000"/>
              </a:lnSpc>
              <a:spcBef>
                <a:spcPts val="45"/>
              </a:spcBef>
            </a:pPr>
            <a:endParaRPr sz="1400">
              <a:latin typeface="Calibri Light"/>
              <a:cs typeface="Calibri Light"/>
            </a:endParaRPr>
          </a:p>
          <a:p>
            <a:pPr marL="12700">
              <a:lnSpc>
                <a:spcPct val="100000"/>
              </a:lnSpc>
            </a:pPr>
            <a:r>
              <a:rPr sz="1500" b="0" spc="10" dirty="0">
                <a:latin typeface="Calibri Light"/>
                <a:cs typeface="Calibri Light"/>
              </a:rPr>
              <a:t>You</a:t>
            </a:r>
            <a:r>
              <a:rPr sz="1500" b="0" spc="-95" dirty="0">
                <a:latin typeface="Calibri Light"/>
                <a:cs typeface="Calibri Light"/>
              </a:rPr>
              <a:t> </a:t>
            </a:r>
            <a:r>
              <a:rPr sz="1500" b="0" spc="10" dirty="0">
                <a:latin typeface="Calibri Light"/>
                <a:cs typeface="Calibri Light"/>
              </a:rPr>
              <a:t>may</a:t>
            </a:r>
            <a:r>
              <a:rPr sz="1500" b="0" spc="-130" dirty="0">
                <a:latin typeface="Calibri Light"/>
                <a:cs typeface="Calibri Light"/>
              </a:rPr>
              <a:t> </a:t>
            </a:r>
            <a:r>
              <a:rPr sz="1500" b="0" spc="15" dirty="0">
                <a:latin typeface="Calibri Light"/>
                <a:cs typeface="Calibri Light"/>
              </a:rPr>
              <a:t>also</a:t>
            </a:r>
            <a:r>
              <a:rPr sz="1500" b="0" spc="-90" dirty="0">
                <a:latin typeface="Calibri Light"/>
                <a:cs typeface="Calibri Light"/>
              </a:rPr>
              <a:t> </a:t>
            </a:r>
            <a:r>
              <a:rPr sz="1500" b="0" spc="10" dirty="0">
                <a:latin typeface="Calibri Light"/>
                <a:cs typeface="Calibri Light"/>
              </a:rPr>
              <a:t>print</a:t>
            </a:r>
            <a:r>
              <a:rPr sz="1500" b="0" spc="-120" dirty="0">
                <a:latin typeface="Calibri Light"/>
                <a:cs typeface="Calibri Light"/>
              </a:rPr>
              <a:t> </a:t>
            </a:r>
            <a:r>
              <a:rPr sz="1500" b="0" spc="10" dirty="0">
                <a:latin typeface="Calibri Light"/>
                <a:cs typeface="Calibri Light"/>
              </a:rPr>
              <a:t>a</a:t>
            </a:r>
            <a:r>
              <a:rPr sz="1500" b="0" spc="-90" dirty="0">
                <a:latin typeface="Calibri Light"/>
                <a:cs typeface="Calibri Light"/>
              </a:rPr>
              <a:t> </a:t>
            </a:r>
            <a:r>
              <a:rPr sz="1500" b="0" spc="5" dirty="0">
                <a:latin typeface="Calibri Light"/>
                <a:cs typeface="Calibri Light"/>
              </a:rPr>
              <a:t>copy</a:t>
            </a:r>
            <a:r>
              <a:rPr sz="1500" b="0" spc="-135" dirty="0">
                <a:latin typeface="Calibri Light"/>
                <a:cs typeface="Calibri Light"/>
              </a:rPr>
              <a:t> </a:t>
            </a:r>
            <a:r>
              <a:rPr sz="1500" b="0" spc="-5" dirty="0">
                <a:latin typeface="Calibri Light"/>
                <a:cs typeface="Calibri Light"/>
              </a:rPr>
              <a:t>directly</a:t>
            </a:r>
            <a:r>
              <a:rPr sz="1500" b="0" spc="-50" dirty="0">
                <a:latin typeface="Calibri Light"/>
                <a:cs typeface="Calibri Light"/>
              </a:rPr>
              <a:t> </a:t>
            </a:r>
            <a:r>
              <a:rPr sz="1500" b="0" spc="-10" dirty="0">
                <a:latin typeface="Calibri Light"/>
                <a:cs typeface="Calibri Light"/>
              </a:rPr>
              <a:t>off</a:t>
            </a:r>
            <a:r>
              <a:rPr sz="1500" b="0" spc="-80" dirty="0">
                <a:latin typeface="Calibri Light"/>
                <a:cs typeface="Calibri Light"/>
              </a:rPr>
              <a:t> </a:t>
            </a:r>
            <a:r>
              <a:rPr sz="1500" b="0" spc="5" dirty="0">
                <a:latin typeface="Calibri Light"/>
                <a:cs typeface="Calibri Light"/>
              </a:rPr>
              <a:t>of</a:t>
            </a:r>
            <a:r>
              <a:rPr sz="1500" b="0" spc="-75" dirty="0">
                <a:latin typeface="Calibri Light"/>
                <a:cs typeface="Calibri Light"/>
              </a:rPr>
              <a:t> </a:t>
            </a:r>
            <a:r>
              <a:rPr sz="1500" b="0" spc="30" dirty="0">
                <a:latin typeface="Calibri Light"/>
                <a:cs typeface="Calibri Light"/>
              </a:rPr>
              <a:t>the</a:t>
            </a:r>
            <a:r>
              <a:rPr sz="1500" b="0" spc="-80" dirty="0">
                <a:latin typeface="Calibri Light"/>
                <a:cs typeface="Calibri Light"/>
              </a:rPr>
              <a:t> </a:t>
            </a:r>
            <a:r>
              <a:rPr sz="1500" b="0" spc="30" dirty="0">
                <a:latin typeface="Calibri Light"/>
                <a:cs typeface="Calibri Light"/>
              </a:rPr>
              <a:t>GBS</a:t>
            </a:r>
            <a:r>
              <a:rPr sz="1500" b="0" spc="-145" dirty="0">
                <a:latin typeface="Calibri Light"/>
                <a:cs typeface="Calibri Light"/>
              </a:rPr>
              <a:t> </a:t>
            </a:r>
            <a:r>
              <a:rPr sz="1500" b="0" spc="-15" dirty="0">
                <a:latin typeface="Calibri Light"/>
                <a:cs typeface="Calibri Light"/>
              </a:rPr>
              <a:t>website.</a:t>
            </a:r>
            <a:endParaRPr sz="1500">
              <a:latin typeface="Calibri Light"/>
              <a:cs typeface="Calibri Light"/>
            </a:endParaRPr>
          </a:p>
        </p:txBody>
      </p:sp>
      <p:grpSp>
        <p:nvGrpSpPr>
          <p:cNvPr id="5" name="object 5"/>
          <p:cNvGrpSpPr/>
          <p:nvPr/>
        </p:nvGrpSpPr>
        <p:grpSpPr>
          <a:xfrm>
            <a:off x="0" y="436880"/>
            <a:ext cx="12192000" cy="2103120"/>
            <a:chOff x="0" y="436880"/>
            <a:chExt cx="12192000" cy="2103120"/>
          </a:xfrm>
        </p:grpSpPr>
        <p:sp>
          <p:nvSpPr>
            <p:cNvPr id="6" name="object 6"/>
            <p:cNvSpPr/>
            <p:nvPr/>
          </p:nvSpPr>
          <p:spPr>
            <a:xfrm>
              <a:off x="0" y="2194559"/>
              <a:ext cx="12192000" cy="345440"/>
            </a:xfrm>
            <a:custGeom>
              <a:avLst/>
              <a:gdLst/>
              <a:ahLst/>
              <a:cxnLst/>
              <a:rect l="l" t="t" r="r" b="b"/>
              <a:pathLst>
                <a:path w="12192000" h="345439">
                  <a:moveTo>
                    <a:pt x="12192000" y="0"/>
                  </a:moveTo>
                  <a:lnTo>
                    <a:pt x="0" y="0"/>
                  </a:lnTo>
                  <a:lnTo>
                    <a:pt x="0" y="345439"/>
                  </a:lnTo>
                  <a:lnTo>
                    <a:pt x="12192000" y="345439"/>
                  </a:lnTo>
                  <a:lnTo>
                    <a:pt x="12192000" y="0"/>
                  </a:lnTo>
                  <a:close/>
                </a:path>
              </a:pathLst>
            </a:custGeom>
            <a:solidFill>
              <a:srgbClr val="F1F1F1"/>
            </a:solidFill>
          </p:spPr>
          <p:txBody>
            <a:bodyPr wrap="square" lIns="0" tIns="0" rIns="0" bIns="0" rtlCol="0"/>
            <a:lstStyle/>
            <a:p>
              <a:endParaRPr/>
            </a:p>
          </p:txBody>
        </p:sp>
        <p:sp>
          <p:nvSpPr>
            <p:cNvPr id="7" name="object 7"/>
            <p:cNvSpPr/>
            <p:nvPr/>
          </p:nvSpPr>
          <p:spPr>
            <a:xfrm>
              <a:off x="3876040" y="1417319"/>
              <a:ext cx="4455160" cy="60960"/>
            </a:xfrm>
            <a:custGeom>
              <a:avLst/>
              <a:gdLst/>
              <a:ahLst/>
              <a:cxnLst/>
              <a:rect l="l" t="t" r="r" b="b"/>
              <a:pathLst>
                <a:path w="4455159" h="60959">
                  <a:moveTo>
                    <a:pt x="0" y="0"/>
                  </a:moveTo>
                  <a:lnTo>
                    <a:pt x="4455160" y="0"/>
                  </a:lnTo>
                </a:path>
                <a:path w="4455159" h="60959">
                  <a:moveTo>
                    <a:pt x="0" y="60959"/>
                  </a:moveTo>
                  <a:lnTo>
                    <a:pt x="4455160" y="60959"/>
                  </a:lnTo>
                </a:path>
              </a:pathLst>
            </a:custGeom>
            <a:ln w="10160">
              <a:solidFill>
                <a:srgbClr val="FFFFFF"/>
              </a:solidFill>
            </a:ln>
          </p:spPr>
          <p:txBody>
            <a:bodyPr wrap="square" lIns="0" tIns="0" rIns="0" bIns="0" rtlCol="0"/>
            <a:lstStyle/>
            <a:p>
              <a:endParaRPr/>
            </a:p>
          </p:txBody>
        </p:sp>
        <p:pic>
          <p:nvPicPr>
            <p:cNvPr id="8" name="object 8"/>
            <p:cNvPicPr/>
            <p:nvPr/>
          </p:nvPicPr>
          <p:blipFill>
            <a:blip r:embed="rId2" cstate="print"/>
            <a:stretch>
              <a:fillRect/>
            </a:stretch>
          </p:blipFill>
          <p:spPr>
            <a:xfrm>
              <a:off x="528319" y="436880"/>
              <a:ext cx="2235200" cy="1066800"/>
            </a:xfrm>
            <a:prstGeom prst="rect">
              <a:avLst/>
            </a:prstGeom>
          </p:spPr>
        </p:pic>
      </p:grpSp>
      <p:sp>
        <p:nvSpPr>
          <p:cNvPr id="10" name="object 10"/>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dirty="0"/>
              <a:t>13</a:t>
            </a:fld>
            <a:endParaRPr dirty="0"/>
          </a:p>
        </p:txBody>
      </p:sp>
      <p:pic>
        <p:nvPicPr>
          <p:cNvPr id="12" name="Picture 11"/>
          <p:cNvPicPr>
            <a:picLocks noChangeAspect="1"/>
          </p:cNvPicPr>
          <p:nvPr/>
        </p:nvPicPr>
        <p:blipFill>
          <a:blip r:embed="rId3"/>
          <a:stretch>
            <a:fillRect/>
          </a:stretch>
        </p:blipFill>
        <p:spPr>
          <a:xfrm>
            <a:off x="6629400" y="2764432"/>
            <a:ext cx="5233992" cy="3544454"/>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1503680"/>
          </a:xfrm>
          <a:custGeom>
            <a:avLst/>
            <a:gdLst/>
            <a:ahLst/>
            <a:cxnLst/>
            <a:rect l="l" t="t" r="r" b="b"/>
            <a:pathLst>
              <a:path w="12192000" h="1503680">
                <a:moveTo>
                  <a:pt x="12192000" y="0"/>
                </a:moveTo>
                <a:lnTo>
                  <a:pt x="0" y="0"/>
                </a:lnTo>
                <a:lnTo>
                  <a:pt x="0" y="1503679"/>
                </a:lnTo>
                <a:lnTo>
                  <a:pt x="12192000" y="1503679"/>
                </a:lnTo>
                <a:lnTo>
                  <a:pt x="12192000" y="0"/>
                </a:lnTo>
                <a:close/>
              </a:path>
            </a:pathLst>
          </a:custGeom>
          <a:solidFill>
            <a:srgbClr val="001133"/>
          </a:solidFill>
        </p:spPr>
        <p:txBody>
          <a:bodyPr wrap="square" lIns="0" tIns="0" rIns="0" bIns="0" rtlCol="0"/>
          <a:lstStyle/>
          <a:p>
            <a:endParaRPr/>
          </a:p>
        </p:txBody>
      </p:sp>
      <p:sp>
        <p:nvSpPr>
          <p:cNvPr id="3" name="object 3"/>
          <p:cNvSpPr txBox="1"/>
          <p:nvPr/>
        </p:nvSpPr>
        <p:spPr>
          <a:xfrm>
            <a:off x="3414776" y="474027"/>
            <a:ext cx="5361940" cy="489584"/>
          </a:xfrm>
          <a:prstGeom prst="rect">
            <a:avLst/>
          </a:prstGeom>
        </p:spPr>
        <p:txBody>
          <a:bodyPr vert="horz" wrap="square" lIns="0" tIns="11430" rIns="0" bIns="0" rtlCol="0">
            <a:spAutoFit/>
          </a:bodyPr>
          <a:lstStyle/>
          <a:p>
            <a:pPr marL="12700">
              <a:lnSpc>
                <a:spcPct val="100000"/>
              </a:lnSpc>
              <a:spcBef>
                <a:spcPts val="90"/>
              </a:spcBef>
            </a:pPr>
            <a:r>
              <a:rPr sz="3050" b="1" spc="-10" dirty="0">
                <a:solidFill>
                  <a:srgbClr val="FFFFFF"/>
                </a:solidFill>
                <a:latin typeface="Century Gothic"/>
                <a:cs typeface="Century Gothic"/>
              </a:rPr>
              <a:t>Finding</a:t>
            </a:r>
            <a:r>
              <a:rPr sz="3050" b="1" spc="-155" dirty="0">
                <a:solidFill>
                  <a:srgbClr val="FFFFFF"/>
                </a:solidFill>
                <a:latin typeface="Century Gothic"/>
                <a:cs typeface="Century Gothic"/>
              </a:rPr>
              <a:t> </a:t>
            </a:r>
            <a:r>
              <a:rPr sz="3050" b="1" spc="-15" dirty="0">
                <a:solidFill>
                  <a:srgbClr val="FFFFFF"/>
                </a:solidFill>
                <a:latin typeface="Century Gothic"/>
                <a:cs typeface="Century Gothic"/>
              </a:rPr>
              <a:t>the</a:t>
            </a:r>
            <a:r>
              <a:rPr sz="3050" b="1" spc="-95" dirty="0">
                <a:solidFill>
                  <a:srgbClr val="FFFFFF"/>
                </a:solidFill>
                <a:latin typeface="Century Gothic"/>
                <a:cs typeface="Century Gothic"/>
              </a:rPr>
              <a:t> </a:t>
            </a:r>
            <a:r>
              <a:rPr sz="3050" b="1" spc="-25" dirty="0">
                <a:solidFill>
                  <a:srgbClr val="FFFFFF"/>
                </a:solidFill>
                <a:latin typeface="Century Gothic"/>
                <a:cs typeface="Century Gothic"/>
              </a:rPr>
              <a:t>Nearest Providers</a:t>
            </a:r>
            <a:endParaRPr sz="3050">
              <a:latin typeface="Century Gothic"/>
              <a:cs typeface="Century Gothic"/>
            </a:endParaRPr>
          </a:p>
        </p:txBody>
      </p:sp>
      <p:grpSp>
        <p:nvGrpSpPr>
          <p:cNvPr id="4" name="object 4"/>
          <p:cNvGrpSpPr/>
          <p:nvPr/>
        </p:nvGrpSpPr>
        <p:grpSpPr>
          <a:xfrm>
            <a:off x="528319" y="436880"/>
            <a:ext cx="7802880" cy="1066800"/>
            <a:chOff x="528319" y="436880"/>
            <a:chExt cx="7802880" cy="1066800"/>
          </a:xfrm>
        </p:grpSpPr>
        <p:sp>
          <p:nvSpPr>
            <p:cNvPr id="5" name="object 5"/>
            <p:cNvSpPr/>
            <p:nvPr/>
          </p:nvSpPr>
          <p:spPr>
            <a:xfrm>
              <a:off x="3876040" y="1153160"/>
              <a:ext cx="4455160" cy="60960"/>
            </a:xfrm>
            <a:custGeom>
              <a:avLst/>
              <a:gdLst/>
              <a:ahLst/>
              <a:cxnLst/>
              <a:rect l="l" t="t" r="r" b="b"/>
              <a:pathLst>
                <a:path w="4455159" h="60959">
                  <a:moveTo>
                    <a:pt x="0" y="0"/>
                  </a:moveTo>
                  <a:lnTo>
                    <a:pt x="4455160" y="0"/>
                  </a:lnTo>
                </a:path>
                <a:path w="4455159" h="60959">
                  <a:moveTo>
                    <a:pt x="0" y="60960"/>
                  </a:moveTo>
                  <a:lnTo>
                    <a:pt x="4455160" y="60960"/>
                  </a:lnTo>
                </a:path>
              </a:pathLst>
            </a:custGeom>
            <a:ln w="10160">
              <a:solidFill>
                <a:srgbClr val="FFFFFF"/>
              </a:solidFill>
            </a:ln>
          </p:spPr>
          <p:txBody>
            <a:bodyPr wrap="square" lIns="0" tIns="0" rIns="0" bIns="0" rtlCol="0"/>
            <a:lstStyle/>
            <a:p>
              <a:endParaRPr/>
            </a:p>
          </p:txBody>
        </p:sp>
        <p:pic>
          <p:nvPicPr>
            <p:cNvPr id="6" name="object 6"/>
            <p:cNvPicPr/>
            <p:nvPr/>
          </p:nvPicPr>
          <p:blipFill>
            <a:blip r:embed="rId2" cstate="print"/>
            <a:stretch>
              <a:fillRect/>
            </a:stretch>
          </p:blipFill>
          <p:spPr>
            <a:xfrm>
              <a:off x="528319" y="436880"/>
              <a:ext cx="2235200" cy="1066800"/>
            </a:xfrm>
            <a:prstGeom prst="rect">
              <a:avLst/>
            </a:prstGeom>
          </p:spPr>
        </p:pic>
      </p:grpSp>
      <p:sp>
        <p:nvSpPr>
          <p:cNvPr id="7" name="object 7"/>
          <p:cNvSpPr txBox="1"/>
          <p:nvPr/>
        </p:nvSpPr>
        <p:spPr>
          <a:xfrm>
            <a:off x="1312799" y="1743392"/>
            <a:ext cx="9476105" cy="489236"/>
          </a:xfrm>
          <a:prstGeom prst="rect">
            <a:avLst/>
          </a:prstGeom>
        </p:spPr>
        <p:txBody>
          <a:bodyPr vert="horz" wrap="square" lIns="0" tIns="27305" rIns="0" bIns="0" rtlCol="0">
            <a:spAutoFit/>
          </a:bodyPr>
          <a:lstStyle/>
          <a:p>
            <a:pPr marL="12700" marR="5080">
              <a:lnSpc>
                <a:spcPts val="1760"/>
              </a:lnSpc>
              <a:spcBef>
                <a:spcPts val="215"/>
              </a:spcBef>
            </a:pPr>
            <a:r>
              <a:rPr sz="1500" b="1" spc="15" dirty="0">
                <a:latin typeface="Calibri"/>
                <a:cs typeface="Calibri"/>
              </a:rPr>
              <a:t>Click</a:t>
            </a:r>
            <a:r>
              <a:rPr sz="1500" b="1" spc="-105" dirty="0">
                <a:latin typeface="Calibri"/>
                <a:cs typeface="Calibri"/>
              </a:rPr>
              <a:t> </a:t>
            </a:r>
            <a:r>
              <a:rPr sz="1500" b="1" spc="10" dirty="0">
                <a:latin typeface="Calibri"/>
                <a:cs typeface="Calibri"/>
              </a:rPr>
              <a:t>the</a:t>
            </a:r>
            <a:r>
              <a:rPr sz="1500" b="1" spc="-45" dirty="0">
                <a:latin typeface="Calibri"/>
                <a:cs typeface="Calibri"/>
              </a:rPr>
              <a:t> </a:t>
            </a:r>
            <a:r>
              <a:rPr sz="1500" b="1" i="1" spc="15" dirty="0">
                <a:latin typeface="Calibri"/>
                <a:cs typeface="Calibri"/>
              </a:rPr>
              <a:t>Find</a:t>
            </a:r>
            <a:r>
              <a:rPr sz="1500" b="1" i="1" spc="-105" dirty="0">
                <a:latin typeface="Calibri"/>
                <a:cs typeface="Calibri"/>
              </a:rPr>
              <a:t> </a:t>
            </a:r>
            <a:r>
              <a:rPr sz="1500" b="1" i="1" spc="10" dirty="0">
                <a:latin typeface="Calibri"/>
                <a:cs typeface="Calibri"/>
              </a:rPr>
              <a:t>a</a:t>
            </a:r>
            <a:r>
              <a:rPr sz="1500" b="1" i="1" spc="-15" dirty="0">
                <a:latin typeface="Calibri"/>
                <a:cs typeface="Calibri"/>
              </a:rPr>
              <a:t> </a:t>
            </a:r>
            <a:r>
              <a:rPr sz="1500" b="1" i="1" spc="5" dirty="0">
                <a:latin typeface="Calibri"/>
                <a:cs typeface="Calibri"/>
              </a:rPr>
              <a:t>Provider</a:t>
            </a:r>
            <a:r>
              <a:rPr sz="1500" b="1" i="1" spc="-55" dirty="0">
                <a:latin typeface="Calibri"/>
                <a:cs typeface="Calibri"/>
              </a:rPr>
              <a:t> </a:t>
            </a:r>
            <a:r>
              <a:rPr sz="1500" b="1" spc="15" dirty="0">
                <a:latin typeface="Calibri"/>
                <a:cs typeface="Calibri"/>
              </a:rPr>
              <a:t>link</a:t>
            </a:r>
            <a:r>
              <a:rPr sz="1500" b="1" spc="-100" dirty="0">
                <a:latin typeface="Calibri"/>
                <a:cs typeface="Calibri"/>
              </a:rPr>
              <a:t> </a:t>
            </a:r>
            <a:r>
              <a:rPr sz="1500" b="1" dirty="0">
                <a:latin typeface="Calibri"/>
                <a:cs typeface="Calibri"/>
              </a:rPr>
              <a:t>on</a:t>
            </a:r>
            <a:r>
              <a:rPr sz="1500" b="1" spc="55" dirty="0">
                <a:latin typeface="Calibri"/>
                <a:cs typeface="Calibri"/>
              </a:rPr>
              <a:t> </a:t>
            </a:r>
            <a:r>
              <a:rPr sz="1500" b="1" spc="15" dirty="0">
                <a:latin typeface="Calibri"/>
                <a:cs typeface="Calibri"/>
              </a:rPr>
              <a:t>the</a:t>
            </a:r>
            <a:r>
              <a:rPr sz="1500" b="1" spc="-55" dirty="0">
                <a:latin typeface="Calibri"/>
                <a:cs typeface="Calibri"/>
              </a:rPr>
              <a:t> </a:t>
            </a:r>
            <a:r>
              <a:rPr sz="1500" b="1" spc="20" dirty="0">
                <a:latin typeface="Calibri"/>
                <a:cs typeface="Calibri"/>
              </a:rPr>
              <a:t>website,</a:t>
            </a:r>
            <a:r>
              <a:rPr sz="1500" b="1" spc="-85" dirty="0">
                <a:latin typeface="Calibri"/>
                <a:cs typeface="Calibri"/>
              </a:rPr>
              <a:t> </a:t>
            </a:r>
            <a:r>
              <a:rPr sz="1500" b="1" spc="5" dirty="0">
                <a:latin typeface="Calibri"/>
                <a:cs typeface="Calibri"/>
              </a:rPr>
              <a:t>choose</a:t>
            </a:r>
            <a:r>
              <a:rPr sz="1500" b="1" spc="-60" dirty="0">
                <a:latin typeface="Calibri"/>
                <a:cs typeface="Calibri"/>
              </a:rPr>
              <a:t> </a:t>
            </a:r>
            <a:r>
              <a:rPr sz="1500" b="1" spc="15" dirty="0">
                <a:latin typeface="Calibri"/>
                <a:cs typeface="Calibri"/>
              </a:rPr>
              <a:t>the</a:t>
            </a:r>
            <a:r>
              <a:rPr sz="1500" b="1" spc="-55" dirty="0">
                <a:latin typeface="Calibri"/>
                <a:cs typeface="Calibri"/>
              </a:rPr>
              <a:t> </a:t>
            </a:r>
            <a:r>
              <a:rPr sz="1500" b="1" spc="-5" dirty="0">
                <a:latin typeface="Calibri"/>
                <a:cs typeface="Calibri"/>
              </a:rPr>
              <a:t>appropriate</a:t>
            </a:r>
            <a:r>
              <a:rPr sz="1500" b="1" spc="-55" dirty="0">
                <a:latin typeface="Calibri"/>
                <a:cs typeface="Calibri"/>
              </a:rPr>
              <a:t> </a:t>
            </a:r>
            <a:r>
              <a:rPr sz="1500" b="1" spc="-10" dirty="0">
                <a:latin typeface="Calibri"/>
                <a:cs typeface="Calibri"/>
              </a:rPr>
              <a:t>directory,</a:t>
            </a:r>
            <a:r>
              <a:rPr sz="1500" b="1" spc="-85" dirty="0">
                <a:latin typeface="Calibri"/>
                <a:cs typeface="Calibri"/>
              </a:rPr>
              <a:t> </a:t>
            </a:r>
            <a:r>
              <a:rPr sz="1500" b="1" spc="20" dirty="0">
                <a:latin typeface="Calibri"/>
                <a:cs typeface="Calibri"/>
              </a:rPr>
              <a:t>then</a:t>
            </a:r>
            <a:r>
              <a:rPr sz="1500" b="1" spc="-110" dirty="0">
                <a:latin typeface="Calibri"/>
                <a:cs typeface="Calibri"/>
              </a:rPr>
              <a:t> </a:t>
            </a:r>
            <a:r>
              <a:rPr sz="1500" b="1" spc="10" dirty="0">
                <a:latin typeface="Calibri"/>
                <a:cs typeface="Calibri"/>
              </a:rPr>
              <a:t>follow</a:t>
            </a:r>
            <a:r>
              <a:rPr sz="1500" b="1" spc="-110" dirty="0">
                <a:latin typeface="Calibri"/>
                <a:cs typeface="Calibri"/>
              </a:rPr>
              <a:t> </a:t>
            </a:r>
            <a:r>
              <a:rPr sz="1500" b="1" spc="15" dirty="0">
                <a:latin typeface="Calibri"/>
                <a:cs typeface="Calibri"/>
              </a:rPr>
              <a:t>the</a:t>
            </a:r>
            <a:r>
              <a:rPr sz="1500" b="1" spc="-55" dirty="0">
                <a:latin typeface="Calibri"/>
                <a:cs typeface="Calibri"/>
              </a:rPr>
              <a:t> </a:t>
            </a:r>
            <a:r>
              <a:rPr sz="1500" b="1" dirty="0">
                <a:latin typeface="Calibri"/>
                <a:cs typeface="Calibri"/>
              </a:rPr>
              <a:t>step-by-step</a:t>
            </a:r>
            <a:r>
              <a:rPr sz="1500" b="1" spc="-110" dirty="0">
                <a:latin typeface="Calibri"/>
                <a:cs typeface="Calibri"/>
              </a:rPr>
              <a:t> </a:t>
            </a:r>
            <a:r>
              <a:rPr sz="1500" b="1" dirty="0">
                <a:latin typeface="Calibri"/>
                <a:cs typeface="Calibri"/>
              </a:rPr>
              <a:t>instructions </a:t>
            </a:r>
            <a:r>
              <a:rPr sz="1500" b="1" spc="-325" dirty="0">
                <a:latin typeface="Calibri"/>
                <a:cs typeface="Calibri"/>
              </a:rPr>
              <a:t> </a:t>
            </a:r>
            <a:r>
              <a:rPr sz="1500" b="1" spc="10" dirty="0">
                <a:latin typeface="Calibri"/>
                <a:cs typeface="Calibri"/>
              </a:rPr>
              <a:t>provided</a:t>
            </a:r>
            <a:r>
              <a:rPr sz="1500" b="1" spc="-120" dirty="0">
                <a:latin typeface="Calibri"/>
                <a:cs typeface="Calibri"/>
              </a:rPr>
              <a:t> </a:t>
            </a:r>
            <a:r>
              <a:rPr sz="1500" b="1" spc="20" dirty="0">
                <a:latin typeface="Calibri"/>
                <a:cs typeface="Calibri"/>
              </a:rPr>
              <a:t>in</a:t>
            </a:r>
            <a:r>
              <a:rPr sz="1500" b="1" spc="-120" dirty="0">
                <a:latin typeface="Calibri"/>
                <a:cs typeface="Calibri"/>
              </a:rPr>
              <a:t> </a:t>
            </a:r>
            <a:r>
              <a:rPr sz="1500" b="1" spc="10" dirty="0">
                <a:latin typeface="Calibri"/>
                <a:cs typeface="Calibri"/>
              </a:rPr>
              <a:t>order</a:t>
            </a:r>
            <a:r>
              <a:rPr sz="1500" b="1" spc="-85" dirty="0">
                <a:latin typeface="Calibri"/>
                <a:cs typeface="Calibri"/>
              </a:rPr>
              <a:t> </a:t>
            </a:r>
            <a:r>
              <a:rPr sz="1500" b="1" spc="20" dirty="0">
                <a:latin typeface="Calibri"/>
                <a:cs typeface="Calibri"/>
              </a:rPr>
              <a:t>to</a:t>
            </a:r>
            <a:r>
              <a:rPr sz="1500" b="1" spc="-40" dirty="0">
                <a:latin typeface="Calibri"/>
                <a:cs typeface="Calibri"/>
              </a:rPr>
              <a:t> </a:t>
            </a:r>
            <a:r>
              <a:rPr sz="1500" b="1" spc="5" dirty="0">
                <a:latin typeface="Calibri"/>
                <a:cs typeface="Calibri"/>
              </a:rPr>
              <a:t>locate</a:t>
            </a:r>
            <a:r>
              <a:rPr sz="1500" b="1" spc="-70" dirty="0">
                <a:latin typeface="Calibri"/>
                <a:cs typeface="Calibri"/>
              </a:rPr>
              <a:t> </a:t>
            </a:r>
            <a:r>
              <a:rPr sz="1500" b="1" spc="15" dirty="0">
                <a:latin typeface="Calibri"/>
                <a:cs typeface="Calibri"/>
              </a:rPr>
              <a:t>in-network</a:t>
            </a:r>
            <a:r>
              <a:rPr sz="1500" b="1" spc="-110" dirty="0">
                <a:latin typeface="Calibri"/>
                <a:cs typeface="Calibri"/>
              </a:rPr>
              <a:t> </a:t>
            </a:r>
            <a:r>
              <a:rPr sz="1500" b="1" spc="5" dirty="0">
                <a:latin typeface="Calibri"/>
                <a:cs typeface="Calibri"/>
              </a:rPr>
              <a:t>doctors</a:t>
            </a:r>
            <a:r>
              <a:rPr sz="1500" b="1" spc="-65" dirty="0">
                <a:latin typeface="Calibri"/>
                <a:cs typeface="Calibri"/>
              </a:rPr>
              <a:t> </a:t>
            </a:r>
            <a:r>
              <a:rPr sz="1500" b="1" spc="-5" dirty="0">
                <a:latin typeface="Calibri"/>
                <a:cs typeface="Calibri"/>
              </a:rPr>
              <a:t>and</a:t>
            </a:r>
            <a:r>
              <a:rPr sz="1500" b="1" spc="-114" dirty="0">
                <a:latin typeface="Calibri"/>
                <a:cs typeface="Calibri"/>
              </a:rPr>
              <a:t> </a:t>
            </a:r>
            <a:r>
              <a:rPr sz="1500" b="1" spc="10" dirty="0">
                <a:latin typeface="Calibri"/>
                <a:cs typeface="Calibri"/>
              </a:rPr>
              <a:t>facilities</a:t>
            </a:r>
            <a:r>
              <a:rPr sz="1500" b="1" spc="-65" dirty="0">
                <a:latin typeface="Calibri"/>
                <a:cs typeface="Calibri"/>
              </a:rPr>
              <a:t> </a:t>
            </a:r>
            <a:r>
              <a:rPr sz="1500" b="1" spc="5" dirty="0">
                <a:latin typeface="Calibri"/>
                <a:cs typeface="Calibri"/>
              </a:rPr>
              <a:t>near</a:t>
            </a:r>
            <a:r>
              <a:rPr sz="1500" b="1" spc="-80" dirty="0">
                <a:latin typeface="Calibri"/>
                <a:cs typeface="Calibri"/>
              </a:rPr>
              <a:t> </a:t>
            </a:r>
            <a:r>
              <a:rPr sz="1500" b="1" dirty="0">
                <a:latin typeface="Calibri"/>
                <a:cs typeface="Calibri"/>
              </a:rPr>
              <a:t>you.</a:t>
            </a:r>
            <a:r>
              <a:rPr lang="en-US" sz="1500" b="1" dirty="0">
                <a:latin typeface="Calibri"/>
                <a:cs typeface="Calibri"/>
              </a:rPr>
              <a:t>  </a:t>
            </a:r>
            <a:endParaRPr sz="1500" dirty="0">
              <a:solidFill>
                <a:srgbClr val="FF0000"/>
              </a:solidFill>
              <a:latin typeface="Calibri"/>
              <a:cs typeface="Calibri"/>
            </a:endParaRPr>
          </a:p>
        </p:txBody>
      </p:sp>
      <p:sp>
        <p:nvSpPr>
          <p:cNvPr id="13" name="object 13"/>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dirty="0"/>
              <a:t>14</a:t>
            </a:fld>
            <a:endParaRPr dirty="0"/>
          </a:p>
        </p:txBody>
      </p:sp>
      <p:pic>
        <p:nvPicPr>
          <p:cNvPr id="14" name="Picture 13"/>
          <p:cNvPicPr>
            <a:picLocks noChangeAspect="1"/>
          </p:cNvPicPr>
          <p:nvPr/>
        </p:nvPicPr>
        <p:blipFill>
          <a:blip r:embed="rId3"/>
          <a:stretch>
            <a:fillRect/>
          </a:stretch>
        </p:blipFill>
        <p:spPr>
          <a:xfrm>
            <a:off x="381000" y="2411541"/>
            <a:ext cx="11237961" cy="414967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9164"/>
            <a:ext cx="12192000" cy="6858000"/>
            <a:chOff x="0" y="0"/>
            <a:chExt cx="12192000" cy="6858000"/>
          </a:xfrm>
        </p:grpSpPr>
        <p:pic>
          <p:nvPicPr>
            <p:cNvPr id="3" name="object 3"/>
            <p:cNvPicPr/>
            <p:nvPr/>
          </p:nvPicPr>
          <p:blipFill>
            <a:blip r:embed="rId2" cstate="print"/>
            <a:stretch>
              <a:fillRect/>
            </a:stretch>
          </p:blipFill>
          <p:spPr>
            <a:xfrm>
              <a:off x="0" y="0"/>
              <a:ext cx="12191999" cy="6857999"/>
            </a:xfrm>
            <a:prstGeom prst="rect">
              <a:avLst/>
            </a:prstGeom>
          </p:spPr>
        </p:pic>
        <p:sp>
          <p:nvSpPr>
            <p:cNvPr id="4" name="object 4"/>
            <p:cNvSpPr/>
            <p:nvPr/>
          </p:nvSpPr>
          <p:spPr>
            <a:xfrm>
              <a:off x="0" y="0"/>
              <a:ext cx="12192000" cy="1452880"/>
            </a:xfrm>
            <a:custGeom>
              <a:avLst/>
              <a:gdLst/>
              <a:ahLst/>
              <a:cxnLst/>
              <a:rect l="l" t="t" r="r" b="b"/>
              <a:pathLst>
                <a:path w="12192000" h="1452880">
                  <a:moveTo>
                    <a:pt x="12192000" y="0"/>
                  </a:moveTo>
                  <a:lnTo>
                    <a:pt x="0" y="0"/>
                  </a:lnTo>
                  <a:lnTo>
                    <a:pt x="0" y="1452879"/>
                  </a:lnTo>
                  <a:lnTo>
                    <a:pt x="12192000" y="1452879"/>
                  </a:lnTo>
                  <a:lnTo>
                    <a:pt x="12192000" y="0"/>
                  </a:lnTo>
                  <a:close/>
                </a:path>
              </a:pathLst>
            </a:custGeom>
            <a:solidFill>
              <a:srgbClr val="001133"/>
            </a:solidFill>
          </p:spPr>
          <p:txBody>
            <a:bodyPr wrap="square" lIns="0" tIns="0" rIns="0" bIns="0" rtlCol="0"/>
            <a:lstStyle/>
            <a:p>
              <a:endParaRPr/>
            </a:p>
          </p:txBody>
        </p:sp>
      </p:grpSp>
      <p:sp>
        <p:nvSpPr>
          <p:cNvPr id="5" name="object 5"/>
          <p:cNvSpPr txBox="1">
            <a:spLocks noGrp="1"/>
          </p:cNvSpPr>
          <p:nvPr>
            <p:ph type="title"/>
          </p:nvPr>
        </p:nvSpPr>
        <p:spPr>
          <a:xfrm>
            <a:off x="4340225" y="469900"/>
            <a:ext cx="3520440" cy="489584"/>
          </a:xfrm>
          <a:prstGeom prst="rect">
            <a:avLst/>
          </a:prstGeom>
        </p:spPr>
        <p:txBody>
          <a:bodyPr vert="horz" wrap="square" lIns="0" tIns="12065" rIns="0" bIns="0" rtlCol="0">
            <a:spAutoFit/>
          </a:bodyPr>
          <a:lstStyle/>
          <a:p>
            <a:pPr marL="12700">
              <a:lnSpc>
                <a:spcPct val="100000"/>
              </a:lnSpc>
              <a:spcBef>
                <a:spcPts val="95"/>
              </a:spcBef>
            </a:pPr>
            <a:r>
              <a:rPr spc="-30" dirty="0"/>
              <a:t>Teladoc</a:t>
            </a:r>
            <a:r>
              <a:rPr spc="-45" dirty="0"/>
              <a:t> </a:t>
            </a:r>
            <a:r>
              <a:rPr spc="-30" dirty="0"/>
              <a:t>Telehealth</a:t>
            </a:r>
          </a:p>
        </p:txBody>
      </p:sp>
      <p:sp>
        <p:nvSpPr>
          <p:cNvPr id="6" name="object 6"/>
          <p:cNvSpPr txBox="1"/>
          <p:nvPr/>
        </p:nvSpPr>
        <p:spPr>
          <a:xfrm>
            <a:off x="2667000" y="2244204"/>
            <a:ext cx="7696200" cy="3698448"/>
          </a:xfrm>
          <a:prstGeom prst="rect">
            <a:avLst/>
          </a:prstGeom>
        </p:spPr>
        <p:txBody>
          <a:bodyPr vert="horz" wrap="square" lIns="0" tIns="15240" rIns="0" bIns="0" rtlCol="0">
            <a:spAutoFit/>
          </a:bodyPr>
          <a:lstStyle/>
          <a:p>
            <a:pPr marL="12700">
              <a:lnSpc>
                <a:spcPct val="100000"/>
              </a:lnSpc>
              <a:spcBef>
                <a:spcPts val="120"/>
              </a:spcBef>
            </a:pPr>
            <a:r>
              <a:rPr sz="1500" b="1" spc="40" dirty="0">
                <a:latin typeface="Calibri Light"/>
                <a:cs typeface="Calibri Light"/>
              </a:rPr>
              <a:t>With</a:t>
            </a:r>
            <a:r>
              <a:rPr sz="1500" b="1" spc="-90" dirty="0">
                <a:latin typeface="Calibri Light"/>
                <a:cs typeface="Calibri Light"/>
              </a:rPr>
              <a:t> </a:t>
            </a:r>
            <a:r>
              <a:rPr sz="1500" b="1" spc="-20" dirty="0">
                <a:latin typeface="Calibri Light"/>
                <a:cs typeface="Calibri Light"/>
              </a:rPr>
              <a:t>Teladoc,</a:t>
            </a:r>
            <a:r>
              <a:rPr sz="1500" b="1" spc="-150" dirty="0">
                <a:latin typeface="Calibri Light"/>
                <a:cs typeface="Calibri Light"/>
              </a:rPr>
              <a:t> </a:t>
            </a:r>
            <a:r>
              <a:rPr sz="1500" b="1" spc="25" dirty="0">
                <a:latin typeface="Calibri Light"/>
                <a:cs typeface="Calibri Light"/>
              </a:rPr>
              <a:t>you</a:t>
            </a:r>
            <a:r>
              <a:rPr sz="1500" b="1" spc="-95" dirty="0">
                <a:latin typeface="Calibri Light"/>
                <a:cs typeface="Calibri Light"/>
              </a:rPr>
              <a:t> </a:t>
            </a:r>
            <a:r>
              <a:rPr sz="1500" b="1" dirty="0">
                <a:latin typeface="Calibri Light"/>
                <a:cs typeface="Calibri Light"/>
              </a:rPr>
              <a:t>have</a:t>
            </a:r>
            <a:r>
              <a:rPr sz="1500" b="1" spc="-130" dirty="0">
                <a:latin typeface="Calibri Light"/>
                <a:cs typeface="Calibri Light"/>
              </a:rPr>
              <a:t> </a:t>
            </a:r>
            <a:r>
              <a:rPr sz="1500" b="1" spc="-5" dirty="0">
                <a:latin typeface="Calibri Light"/>
                <a:cs typeface="Calibri Light"/>
              </a:rPr>
              <a:t>access</a:t>
            </a:r>
            <a:r>
              <a:rPr sz="1500" b="1" spc="-40" dirty="0">
                <a:latin typeface="Calibri Light"/>
                <a:cs typeface="Calibri Light"/>
              </a:rPr>
              <a:t> </a:t>
            </a:r>
            <a:r>
              <a:rPr sz="1500" b="1" spc="-5" dirty="0">
                <a:latin typeface="Calibri Light"/>
                <a:cs typeface="Calibri Light"/>
              </a:rPr>
              <a:t>to</a:t>
            </a:r>
            <a:r>
              <a:rPr sz="1500" b="1" spc="-90" dirty="0">
                <a:latin typeface="Calibri Light"/>
                <a:cs typeface="Calibri Light"/>
              </a:rPr>
              <a:t> </a:t>
            </a:r>
            <a:r>
              <a:rPr sz="1500" b="1" spc="-5" dirty="0">
                <a:latin typeface="Calibri Light"/>
                <a:cs typeface="Calibri Light"/>
              </a:rPr>
              <a:t>doctors</a:t>
            </a:r>
            <a:r>
              <a:rPr sz="1500" b="1" spc="-125" dirty="0">
                <a:latin typeface="Calibri Light"/>
                <a:cs typeface="Calibri Light"/>
              </a:rPr>
              <a:t> </a:t>
            </a:r>
            <a:r>
              <a:rPr sz="1500" b="1" spc="10" dirty="0">
                <a:latin typeface="Calibri Light"/>
                <a:cs typeface="Calibri Light"/>
              </a:rPr>
              <a:t>on</a:t>
            </a:r>
            <a:r>
              <a:rPr sz="1500" b="1" spc="-95" dirty="0">
                <a:latin typeface="Calibri Light"/>
                <a:cs typeface="Calibri Light"/>
              </a:rPr>
              <a:t> </a:t>
            </a:r>
            <a:r>
              <a:rPr sz="1500" b="1" dirty="0">
                <a:latin typeface="Calibri Light"/>
                <a:cs typeface="Calibri Light"/>
              </a:rPr>
              <a:t>your</a:t>
            </a:r>
            <a:r>
              <a:rPr sz="1500" b="1" spc="-60" dirty="0">
                <a:latin typeface="Calibri Light"/>
                <a:cs typeface="Calibri Light"/>
              </a:rPr>
              <a:t> </a:t>
            </a:r>
            <a:r>
              <a:rPr sz="1500" b="1" spc="-5" dirty="0">
                <a:latin typeface="Calibri Light"/>
                <a:cs typeface="Calibri Light"/>
              </a:rPr>
              <a:t>schedule</a:t>
            </a:r>
            <a:r>
              <a:rPr lang="en-US" sz="1500" b="1" spc="-5" dirty="0">
                <a:latin typeface="Calibri Light"/>
                <a:cs typeface="Calibri Light"/>
              </a:rPr>
              <a:t>		</a:t>
            </a:r>
          </a:p>
          <a:p>
            <a:pPr marL="12700">
              <a:lnSpc>
                <a:spcPct val="100000"/>
              </a:lnSpc>
              <a:spcBef>
                <a:spcPts val="120"/>
              </a:spcBef>
            </a:pPr>
            <a:endParaRPr sz="1450" b="1" dirty="0">
              <a:latin typeface="Calibri Light"/>
              <a:cs typeface="Calibri Light"/>
            </a:endParaRPr>
          </a:p>
          <a:p>
            <a:pPr marL="12700">
              <a:lnSpc>
                <a:spcPct val="100000"/>
              </a:lnSpc>
            </a:pPr>
            <a:r>
              <a:rPr sz="1500" b="1" spc="40" dirty="0">
                <a:latin typeface="Calibri Light"/>
                <a:cs typeface="Calibri Light"/>
              </a:rPr>
              <a:t>24/7</a:t>
            </a:r>
            <a:r>
              <a:rPr sz="1500" b="1" spc="-65" dirty="0">
                <a:latin typeface="Calibri Light"/>
                <a:cs typeface="Calibri Light"/>
              </a:rPr>
              <a:t> </a:t>
            </a:r>
            <a:r>
              <a:rPr sz="1500" b="1" spc="5" dirty="0">
                <a:latin typeface="Calibri Light"/>
                <a:cs typeface="Calibri Light"/>
              </a:rPr>
              <a:t>access</a:t>
            </a:r>
            <a:r>
              <a:rPr lang="en-US" sz="1500" b="1" spc="5" dirty="0">
                <a:latin typeface="Calibri Light"/>
                <a:cs typeface="Calibri Light"/>
              </a:rPr>
              <a:t> for non-emergency conditions like cold &amp; flue, sinus infections, allergies and more</a:t>
            </a:r>
            <a:r>
              <a:rPr sz="1500" b="1" spc="-130" dirty="0">
                <a:latin typeface="Calibri Light"/>
                <a:cs typeface="Calibri Light"/>
              </a:rPr>
              <a:t> </a:t>
            </a:r>
            <a:endParaRPr lang="en-US" sz="1500" b="1" spc="-5" dirty="0">
              <a:latin typeface="Calibri Light"/>
              <a:cs typeface="Calibri Light"/>
            </a:endParaRPr>
          </a:p>
          <a:p>
            <a:pPr marL="12700">
              <a:lnSpc>
                <a:spcPct val="100000"/>
              </a:lnSpc>
            </a:pPr>
            <a:endParaRPr lang="en-US" sz="1500" b="1" spc="-5" dirty="0">
              <a:latin typeface="Calibri Light"/>
              <a:cs typeface="Calibri Light"/>
            </a:endParaRPr>
          </a:p>
          <a:p>
            <a:pPr marL="12700">
              <a:lnSpc>
                <a:spcPct val="100000"/>
              </a:lnSpc>
            </a:pPr>
            <a:r>
              <a:rPr lang="en-US" sz="1500" b="1" spc="-5" dirty="0">
                <a:latin typeface="Calibri Light"/>
                <a:cs typeface="Calibri Light"/>
              </a:rPr>
              <a:t>See</a:t>
            </a:r>
            <a:r>
              <a:rPr sz="1500" b="1" spc="-95" dirty="0">
                <a:latin typeface="Calibri Light"/>
                <a:cs typeface="Calibri Light"/>
              </a:rPr>
              <a:t> </a:t>
            </a:r>
            <a:r>
              <a:rPr sz="1500" b="1" spc="-5" dirty="0">
                <a:latin typeface="Calibri Light"/>
                <a:cs typeface="Calibri Light"/>
              </a:rPr>
              <a:t>U.S.</a:t>
            </a:r>
            <a:r>
              <a:rPr lang="en-US" sz="1500" b="1" spc="-5" dirty="0">
                <a:latin typeface="Calibri Light"/>
                <a:cs typeface="Calibri Light"/>
              </a:rPr>
              <a:t> board-certified &amp; state-</a:t>
            </a:r>
            <a:r>
              <a:rPr sz="1500" b="1" spc="-5" dirty="0">
                <a:latin typeface="Calibri Light"/>
                <a:cs typeface="Calibri Light"/>
              </a:rPr>
              <a:t>licensed</a:t>
            </a:r>
            <a:r>
              <a:rPr sz="1500" b="1" spc="-170" dirty="0">
                <a:latin typeface="Calibri Light"/>
                <a:cs typeface="Calibri Light"/>
              </a:rPr>
              <a:t> </a:t>
            </a:r>
            <a:r>
              <a:rPr sz="1500" b="1" spc="-5" dirty="0">
                <a:latin typeface="Calibri Light"/>
                <a:cs typeface="Calibri Light"/>
              </a:rPr>
              <a:t>doctors</a:t>
            </a:r>
            <a:r>
              <a:rPr lang="en-US" sz="1500" b="1" spc="-5" dirty="0">
                <a:latin typeface="Calibri Light"/>
                <a:cs typeface="Calibri Light"/>
              </a:rPr>
              <a:t> and pediatricians</a:t>
            </a:r>
            <a:endParaRPr sz="1500" b="1" dirty="0">
              <a:latin typeface="Calibri Light"/>
              <a:cs typeface="Calibri Light"/>
            </a:endParaRPr>
          </a:p>
          <a:p>
            <a:pPr>
              <a:lnSpc>
                <a:spcPct val="100000"/>
              </a:lnSpc>
              <a:spcBef>
                <a:spcPts val="35"/>
              </a:spcBef>
            </a:pPr>
            <a:endParaRPr sz="1450" b="1" dirty="0">
              <a:latin typeface="Calibri Light"/>
              <a:cs typeface="Calibri Light"/>
            </a:endParaRPr>
          </a:p>
          <a:p>
            <a:pPr marL="12700">
              <a:lnSpc>
                <a:spcPct val="100000"/>
              </a:lnSpc>
            </a:pPr>
            <a:r>
              <a:rPr sz="1500" b="1" spc="10" dirty="0">
                <a:latin typeface="Calibri Light"/>
                <a:cs typeface="Calibri Light"/>
              </a:rPr>
              <a:t>Connect</a:t>
            </a:r>
            <a:r>
              <a:rPr sz="1500" b="1" spc="-110" dirty="0">
                <a:latin typeface="Calibri Light"/>
                <a:cs typeface="Calibri Light"/>
              </a:rPr>
              <a:t> </a:t>
            </a:r>
            <a:r>
              <a:rPr sz="1500" b="1" spc="50" dirty="0">
                <a:latin typeface="Calibri Light"/>
                <a:cs typeface="Calibri Light"/>
              </a:rPr>
              <a:t>by</a:t>
            </a:r>
            <a:r>
              <a:rPr sz="1500" b="1" spc="-130" dirty="0">
                <a:latin typeface="Calibri Light"/>
                <a:cs typeface="Calibri Light"/>
              </a:rPr>
              <a:t> </a:t>
            </a:r>
            <a:r>
              <a:rPr sz="1500" b="1" spc="5" dirty="0">
                <a:latin typeface="Calibri Light"/>
                <a:cs typeface="Calibri Light"/>
              </a:rPr>
              <a:t>phone,</a:t>
            </a:r>
            <a:r>
              <a:rPr sz="1500" b="1" spc="-150" dirty="0">
                <a:latin typeface="Calibri Light"/>
                <a:cs typeface="Calibri Light"/>
              </a:rPr>
              <a:t> </a:t>
            </a:r>
            <a:r>
              <a:rPr sz="1500" b="1" spc="15" dirty="0">
                <a:latin typeface="Calibri Light"/>
                <a:cs typeface="Calibri Light"/>
              </a:rPr>
              <a:t>web,</a:t>
            </a:r>
            <a:r>
              <a:rPr sz="1500" b="1" spc="-155" dirty="0">
                <a:latin typeface="Calibri Light"/>
                <a:cs typeface="Calibri Light"/>
              </a:rPr>
              <a:t> </a:t>
            </a:r>
            <a:r>
              <a:rPr sz="1500" b="1" spc="5" dirty="0">
                <a:latin typeface="Calibri Light"/>
                <a:cs typeface="Calibri Light"/>
              </a:rPr>
              <a:t>or</a:t>
            </a:r>
            <a:r>
              <a:rPr sz="1500" b="1" spc="-60" dirty="0">
                <a:latin typeface="Calibri Light"/>
                <a:cs typeface="Calibri Light"/>
              </a:rPr>
              <a:t> </a:t>
            </a:r>
            <a:r>
              <a:rPr sz="1500" b="1" spc="35" dirty="0">
                <a:latin typeface="Calibri Light"/>
                <a:cs typeface="Calibri Light"/>
              </a:rPr>
              <a:t>app</a:t>
            </a:r>
            <a:r>
              <a:rPr sz="1500" b="1" spc="-165" dirty="0">
                <a:latin typeface="Calibri Light"/>
                <a:cs typeface="Calibri Light"/>
              </a:rPr>
              <a:t> </a:t>
            </a:r>
            <a:r>
              <a:rPr sz="1500" b="1" dirty="0">
                <a:latin typeface="Calibri Light"/>
                <a:cs typeface="Calibri Light"/>
              </a:rPr>
              <a:t>from</a:t>
            </a:r>
            <a:r>
              <a:rPr sz="1500" b="1" spc="-100" dirty="0">
                <a:latin typeface="Calibri Light"/>
                <a:cs typeface="Calibri Light"/>
              </a:rPr>
              <a:t> </a:t>
            </a:r>
            <a:r>
              <a:rPr sz="1500" b="1" spc="-10" dirty="0">
                <a:latin typeface="Calibri Light"/>
                <a:cs typeface="Calibri Light"/>
              </a:rPr>
              <a:t>anywhere</a:t>
            </a:r>
            <a:endParaRPr sz="1500" b="1" dirty="0">
              <a:latin typeface="Calibri Light"/>
              <a:cs typeface="Calibri Light"/>
            </a:endParaRPr>
          </a:p>
          <a:p>
            <a:pPr>
              <a:lnSpc>
                <a:spcPct val="100000"/>
              </a:lnSpc>
              <a:spcBef>
                <a:spcPts val="35"/>
              </a:spcBef>
            </a:pPr>
            <a:endParaRPr sz="1450" b="1" dirty="0">
              <a:latin typeface="Calibri Light"/>
              <a:cs typeface="Calibri Light"/>
            </a:endParaRPr>
          </a:p>
          <a:p>
            <a:pPr marL="12700" marR="5080">
              <a:lnSpc>
                <a:spcPct val="200300"/>
              </a:lnSpc>
            </a:pPr>
            <a:r>
              <a:rPr sz="1500" b="1" spc="25" dirty="0">
                <a:latin typeface="Calibri Light"/>
                <a:cs typeface="Calibri Light"/>
              </a:rPr>
              <a:t>Costs</a:t>
            </a:r>
            <a:r>
              <a:rPr sz="1500" b="1" spc="-40" dirty="0">
                <a:latin typeface="Calibri Light"/>
                <a:cs typeface="Calibri Light"/>
              </a:rPr>
              <a:t> </a:t>
            </a:r>
            <a:r>
              <a:rPr sz="1500" b="1" spc="-10" dirty="0">
                <a:latin typeface="Calibri Light"/>
                <a:cs typeface="Calibri Light"/>
              </a:rPr>
              <a:t>for</a:t>
            </a:r>
            <a:r>
              <a:rPr sz="1500" b="1" spc="-55" dirty="0">
                <a:latin typeface="Calibri Light"/>
                <a:cs typeface="Calibri Light"/>
              </a:rPr>
              <a:t> </a:t>
            </a:r>
            <a:r>
              <a:rPr sz="1500" b="1" dirty="0">
                <a:latin typeface="Calibri Light"/>
                <a:cs typeface="Calibri Light"/>
              </a:rPr>
              <a:t>primary</a:t>
            </a:r>
            <a:r>
              <a:rPr sz="1500" b="1" spc="-125" dirty="0">
                <a:latin typeface="Calibri Light"/>
                <a:cs typeface="Calibri Light"/>
              </a:rPr>
              <a:t> </a:t>
            </a:r>
            <a:r>
              <a:rPr sz="1500" b="1" spc="-5" dirty="0">
                <a:latin typeface="Calibri Light"/>
                <a:cs typeface="Calibri Light"/>
              </a:rPr>
              <a:t>care</a:t>
            </a:r>
            <a:r>
              <a:rPr sz="1500" b="1" spc="-130" dirty="0">
                <a:latin typeface="Calibri Light"/>
                <a:cs typeface="Calibri Light"/>
              </a:rPr>
              <a:t> </a:t>
            </a:r>
            <a:r>
              <a:rPr sz="1500" b="1" spc="-5" dirty="0">
                <a:latin typeface="Calibri Light"/>
                <a:cs typeface="Calibri Light"/>
              </a:rPr>
              <a:t>medicine</a:t>
            </a:r>
            <a:r>
              <a:rPr sz="1500" b="1" spc="-125" dirty="0">
                <a:latin typeface="Calibri Light"/>
                <a:cs typeface="Calibri Light"/>
              </a:rPr>
              <a:t> </a:t>
            </a:r>
            <a:r>
              <a:rPr sz="1500" b="1" spc="-5" dirty="0">
                <a:latin typeface="Calibri Light"/>
                <a:cs typeface="Calibri Light"/>
              </a:rPr>
              <a:t>telehealth</a:t>
            </a:r>
            <a:r>
              <a:rPr sz="1500" b="1" spc="-165" dirty="0">
                <a:latin typeface="Calibri Light"/>
                <a:cs typeface="Calibri Light"/>
              </a:rPr>
              <a:t> </a:t>
            </a:r>
            <a:r>
              <a:rPr sz="1500" b="1" spc="10" dirty="0">
                <a:latin typeface="Calibri Light"/>
                <a:cs typeface="Calibri Light"/>
              </a:rPr>
              <a:t>visits</a:t>
            </a:r>
            <a:r>
              <a:rPr sz="1500" b="1" spc="-120" dirty="0">
                <a:latin typeface="Calibri Light"/>
                <a:cs typeface="Calibri Light"/>
              </a:rPr>
              <a:t> </a:t>
            </a:r>
            <a:r>
              <a:rPr sz="1500" b="1" spc="20" dirty="0">
                <a:latin typeface="Calibri Light"/>
                <a:cs typeface="Calibri Light"/>
              </a:rPr>
              <a:t>are</a:t>
            </a:r>
            <a:r>
              <a:rPr sz="1500" b="1" spc="-125" dirty="0">
                <a:latin typeface="Calibri Light"/>
                <a:cs typeface="Calibri Light"/>
              </a:rPr>
              <a:t> </a:t>
            </a:r>
            <a:r>
              <a:rPr sz="1500" b="1" spc="30" dirty="0">
                <a:latin typeface="Calibri Light"/>
                <a:cs typeface="Calibri Light"/>
              </a:rPr>
              <a:t>the</a:t>
            </a:r>
            <a:r>
              <a:rPr sz="1500" b="1" spc="-130" dirty="0">
                <a:latin typeface="Calibri Light"/>
                <a:cs typeface="Calibri Light"/>
              </a:rPr>
              <a:t> </a:t>
            </a:r>
            <a:r>
              <a:rPr sz="1500" b="1" spc="20" dirty="0">
                <a:latin typeface="Calibri Light"/>
                <a:cs typeface="Calibri Light"/>
              </a:rPr>
              <a:t>same</a:t>
            </a:r>
            <a:r>
              <a:rPr sz="1500" b="1" spc="-125" dirty="0">
                <a:latin typeface="Calibri Light"/>
                <a:cs typeface="Calibri Light"/>
              </a:rPr>
              <a:t> </a:t>
            </a:r>
            <a:r>
              <a:rPr sz="1500" b="1" spc="45" dirty="0">
                <a:latin typeface="Calibri Light"/>
                <a:cs typeface="Calibri Light"/>
              </a:rPr>
              <a:t>as</a:t>
            </a:r>
            <a:r>
              <a:rPr sz="1500" b="1" spc="-120" dirty="0">
                <a:latin typeface="Calibri Light"/>
                <a:cs typeface="Calibri Light"/>
              </a:rPr>
              <a:t> </a:t>
            </a:r>
            <a:r>
              <a:rPr sz="1500" b="1" dirty="0">
                <a:latin typeface="Calibri Light"/>
                <a:cs typeface="Calibri Light"/>
              </a:rPr>
              <a:t>in-person</a:t>
            </a:r>
            <a:r>
              <a:rPr sz="1500" b="1" spc="-165" dirty="0">
                <a:latin typeface="Calibri Light"/>
                <a:cs typeface="Calibri Light"/>
              </a:rPr>
              <a:t> </a:t>
            </a:r>
            <a:r>
              <a:rPr sz="1500" b="1" spc="5" dirty="0">
                <a:latin typeface="Calibri Light"/>
                <a:cs typeface="Calibri Light"/>
              </a:rPr>
              <a:t>visits</a:t>
            </a:r>
            <a:endParaRPr lang="en-US" sz="1500" b="1" spc="5" dirty="0">
              <a:latin typeface="Calibri Light"/>
              <a:cs typeface="Calibri Light"/>
            </a:endParaRPr>
          </a:p>
          <a:p>
            <a:pPr marL="298450" marR="5080" indent="-285750">
              <a:lnSpc>
                <a:spcPct val="200300"/>
              </a:lnSpc>
              <a:buFont typeface="Arial" panose="020B0604020202020204" pitchFamily="34" charset="0"/>
              <a:buChar char="•"/>
            </a:pPr>
            <a:r>
              <a:rPr sz="1500" b="1" spc="25" dirty="0">
                <a:latin typeface="Calibri Light"/>
                <a:cs typeface="Calibri Light"/>
              </a:rPr>
              <a:t>$10</a:t>
            </a:r>
            <a:r>
              <a:rPr sz="1500" b="1" spc="-150" dirty="0">
                <a:latin typeface="Calibri Light"/>
                <a:cs typeface="Calibri Light"/>
              </a:rPr>
              <a:t> </a:t>
            </a:r>
            <a:r>
              <a:rPr sz="1500" b="1" spc="5" dirty="0">
                <a:latin typeface="Calibri Light"/>
                <a:cs typeface="Calibri Light"/>
              </a:rPr>
              <a:t>under</a:t>
            </a:r>
            <a:r>
              <a:rPr sz="1500" b="1" spc="-50" dirty="0">
                <a:latin typeface="Calibri Light"/>
                <a:cs typeface="Calibri Light"/>
              </a:rPr>
              <a:t> </a:t>
            </a:r>
            <a:r>
              <a:rPr sz="1500" b="1" dirty="0">
                <a:latin typeface="Calibri Light"/>
                <a:cs typeface="Calibri Light"/>
              </a:rPr>
              <a:t>the</a:t>
            </a:r>
            <a:r>
              <a:rPr sz="1500" b="1" spc="-45" dirty="0">
                <a:latin typeface="Calibri Light"/>
                <a:cs typeface="Calibri Light"/>
              </a:rPr>
              <a:t> </a:t>
            </a:r>
            <a:r>
              <a:rPr sz="1500" b="1" spc="-15" dirty="0">
                <a:latin typeface="Calibri Light"/>
                <a:cs typeface="Calibri Light"/>
              </a:rPr>
              <a:t>OAMC</a:t>
            </a:r>
            <a:r>
              <a:rPr lang="en-US" sz="1500" b="1" spc="-15" dirty="0">
                <a:latin typeface="Calibri Light"/>
                <a:cs typeface="Calibri Light"/>
              </a:rPr>
              <a:t>/POS</a:t>
            </a:r>
            <a:r>
              <a:rPr sz="1500" b="1" spc="-105" dirty="0">
                <a:latin typeface="Calibri Light"/>
                <a:cs typeface="Calibri Light"/>
              </a:rPr>
              <a:t> </a:t>
            </a:r>
            <a:endParaRPr lang="en-US" sz="1500" b="1" spc="-105" dirty="0">
              <a:latin typeface="Calibri Light"/>
              <a:cs typeface="Calibri Light"/>
            </a:endParaRPr>
          </a:p>
          <a:p>
            <a:pPr marL="298450" marR="5080" indent="-285750">
              <a:lnSpc>
                <a:spcPct val="200300"/>
              </a:lnSpc>
              <a:buFont typeface="Arial" panose="020B0604020202020204" pitchFamily="34" charset="0"/>
              <a:buChar char="•"/>
            </a:pPr>
            <a:r>
              <a:rPr sz="1500" b="1" spc="25" dirty="0">
                <a:latin typeface="Calibri Light"/>
                <a:cs typeface="Calibri Light"/>
              </a:rPr>
              <a:t>$15</a:t>
            </a:r>
            <a:r>
              <a:rPr sz="1500" b="1" spc="-150" dirty="0">
                <a:latin typeface="Calibri Light"/>
                <a:cs typeface="Calibri Light"/>
              </a:rPr>
              <a:t> </a:t>
            </a:r>
            <a:r>
              <a:rPr sz="1500" b="1" spc="5" dirty="0">
                <a:latin typeface="Calibri Light"/>
                <a:cs typeface="Calibri Light"/>
              </a:rPr>
              <a:t>under</a:t>
            </a:r>
            <a:r>
              <a:rPr sz="1500" b="1" spc="-50" dirty="0">
                <a:latin typeface="Calibri Light"/>
                <a:cs typeface="Calibri Light"/>
              </a:rPr>
              <a:t> </a:t>
            </a:r>
            <a:r>
              <a:rPr sz="1500" b="1" spc="30" dirty="0">
                <a:latin typeface="Calibri Light"/>
                <a:cs typeface="Calibri Light"/>
              </a:rPr>
              <a:t>the</a:t>
            </a:r>
            <a:r>
              <a:rPr sz="1500" b="1" spc="-130" dirty="0">
                <a:latin typeface="Calibri Light"/>
                <a:cs typeface="Calibri Light"/>
              </a:rPr>
              <a:t> </a:t>
            </a:r>
            <a:r>
              <a:rPr sz="1500" b="1" spc="10" dirty="0">
                <a:latin typeface="Calibri Light"/>
                <a:cs typeface="Calibri Light"/>
              </a:rPr>
              <a:t>HNO </a:t>
            </a:r>
            <a:r>
              <a:rPr sz="1500" b="1" spc="-325" dirty="0">
                <a:latin typeface="Calibri Light"/>
                <a:cs typeface="Calibri Light"/>
              </a:rPr>
              <a:t> </a:t>
            </a:r>
            <a:endParaRPr lang="en-US" sz="1500" b="1" spc="-325" dirty="0">
              <a:latin typeface="Calibri Light"/>
              <a:cs typeface="Calibri Light"/>
            </a:endParaRPr>
          </a:p>
          <a:p>
            <a:pPr marL="12700" marR="5080">
              <a:lnSpc>
                <a:spcPct val="200300"/>
              </a:lnSpc>
            </a:pPr>
            <a:r>
              <a:rPr sz="1500" b="1" spc="40" dirty="0">
                <a:latin typeface="Calibri Light"/>
                <a:cs typeface="Calibri Light"/>
              </a:rPr>
              <a:t>For</a:t>
            </a:r>
            <a:r>
              <a:rPr sz="1500" b="1" spc="-65" dirty="0">
                <a:latin typeface="Calibri Light"/>
                <a:cs typeface="Calibri Light"/>
              </a:rPr>
              <a:t> </a:t>
            </a:r>
            <a:r>
              <a:rPr sz="1500" b="1" spc="20" dirty="0">
                <a:latin typeface="Calibri Light"/>
                <a:cs typeface="Calibri Light"/>
              </a:rPr>
              <a:t>more</a:t>
            </a:r>
            <a:r>
              <a:rPr sz="1500" b="1" spc="-135" dirty="0">
                <a:latin typeface="Calibri Light"/>
                <a:cs typeface="Calibri Light"/>
              </a:rPr>
              <a:t> </a:t>
            </a:r>
            <a:r>
              <a:rPr sz="1500" b="1" spc="-20" dirty="0">
                <a:latin typeface="Calibri Light"/>
                <a:cs typeface="Calibri Light"/>
              </a:rPr>
              <a:t>information,</a:t>
            </a:r>
            <a:r>
              <a:rPr sz="1500" b="1" spc="-75" dirty="0">
                <a:latin typeface="Calibri Light"/>
                <a:cs typeface="Calibri Light"/>
              </a:rPr>
              <a:t> </a:t>
            </a:r>
            <a:r>
              <a:rPr sz="1500" b="1" spc="15" dirty="0">
                <a:latin typeface="Calibri Light"/>
                <a:cs typeface="Calibri Light"/>
              </a:rPr>
              <a:t>visit</a:t>
            </a:r>
            <a:r>
              <a:rPr sz="1500" b="1" spc="-95" dirty="0">
                <a:latin typeface="Calibri Light"/>
                <a:cs typeface="Calibri Light"/>
              </a:rPr>
              <a:t> </a:t>
            </a:r>
            <a:r>
              <a:rPr sz="1500" b="1" u="sng" spc="-20" dirty="0">
                <a:solidFill>
                  <a:srgbClr val="0462C1"/>
                </a:solidFill>
                <a:uFill>
                  <a:solidFill>
                    <a:srgbClr val="0462C1"/>
                  </a:solidFill>
                </a:uFill>
                <a:latin typeface="Calibri Light"/>
                <a:cs typeface="Calibri Light"/>
                <a:hlinkClick r:id="rId3"/>
              </a:rPr>
              <a:t>https://www.teladoc.com/</a:t>
            </a:r>
            <a:r>
              <a:rPr sz="1500" b="1" spc="-20" dirty="0">
                <a:latin typeface="Calibri Light"/>
                <a:cs typeface="Calibri Light"/>
              </a:rPr>
              <a:t>.</a:t>
            </a:r>
            <a:endParaRPr sz="1500" b="1" dirty="0">
              <a:latin typeface="Calibri Light"/>
              <a:cs typeface="Calibri Light"/>
            </a:endParaRPr>
          </a:p>
        </p:txBody>
      </p:sp>
      <p:grpSp>
        <p:nvGrpSpPr>
          <p:cNvPr id="7" name="object 7"/>
          <p:cNvGrpSpPr/>
          <p:nvPr/>
        </p:nvGrpSpPr>
        <p:grpSpPr>
          <a:xfrm>
            <a:off x="528319" y="436880"/>
            <a:ext cx="7802880" cy="1066800"/>
            <a:chOff x="528319" y="436880"/>
            <a:chExt cx="7802880" cy="1066800"/>
          </a:xfrm>
        </p:grpSpPr>
        <p:sp>
          <p:nvSpPr>
            <p:cNvPr id="8" name="object 8"/>
            <p:cNvSpPr/>
            <p:nvPr/>
          </p:nvSpPr>
          <p:spPr>
            <a:xfrm>
              <a:off x="3876040" y="1082040"/>
              <a:ext cx="4455160" cy="60960"/>
            </a:xfrm>
            <a:custGeom>
              <a:avLst/>
              <a:gdLst/>
              <a:ahLst/>
              <a:cxnLst/>
              <a:rect l="l" t="t" r="r" b="b"/>
              <a:pathLst>
                <a:path w="4455159" h="60959">
                  <a:moveTo>
                    <a:pt x="0" y="0"/>
                  </a:moveTo>
                  <a:lnTo>
                    <a:pt x="4455160" y="0"/>
                  </a:lnTo>
                </a:path>
                <a:path w="4455159" h="60959">
                  <a:moveTo>
                    <a:pt x="0" y="60960"/>
                  </a:moveTo>
                  <a:lnTo>
                    <a:pt x="4455160" y="60960"/>
                  </a:lnTo>
                </a:path>
              </a:pathLst>
            </a:custGeom>
            <a:ln w="10160">
              <a:solidFill>
                <a:srgbClr val="FFFFFF"/>
              </a:solidFill>
            </a:ln>
          </p:spPr>
          <p:txBody>
            <a:bodyPr wrap="square" lIns="0" tIns="0" rIns="0" bIns="0" rtlCol="0"/>
            <a:lstStyle/>
            <a:p>
              <a:endParaRPr/>
            </a:p>
          </p:txBody>
        </p:sp>
        <p:pic>
          <p:nvPicPr>
            <p:cNvPr id="9" name="object 9"/>
            <p:cNvPicPr/>
            <p:nvPr/>
          </p:nvPicPr>
          <p:blipFill>
            <a:blip r:embed="rId4" cstate="print"/>
            <a:stretch>
              <a:fillRect/>
            </a:stretch>
          </p:blipFill>
          <p:spPr>
            <a:xfrm>
              <a:off x="528319" y="436880"/>
              <a:ext cx="2235200" cy="1066800"/>
            </a:xfrm>
            <a:prstGeom prst="rect">
              <a:avLst/>
            </a:prstGeom>
          </p:spPr>
        </p:pic>
      </p:grpSp>
      <p:sp>
        <p:nvSpPr>
          <p:cNvPr id="10" name="object 10"/>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dirty="0"/>
              <a:t>15</a:t>
            </a:fld>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5666" y="-207567"/>
            <a:ext cx="12192000" cy="6858000"/>
            <a:chOff x="0" y="0"/>
            <a:chExt cx="12192000" cy="6858000"/>
          </a:xfrm>
        </p:grpSpPr>
        <p:pic>
          <p:nvPicPr>
            <p:cNvPr id="3" name="object 3"/>
            <p:cNvPicPr/>
            <p:nvPr/>
          </p:nvPicPr>
          <p:blipFill>
            <a:blip r:embed="rId2" cstate="print"/>
            <a:stretch>
              <a:fillRect/>
            </a:stretch>
          </p:blipFill>
          <p:spPr>
            <a:xfrm>
              <a:off x="0" y="0"/>
              <a:ext cx="12191999" cy="6857998"/>
            </a:xfrm>
            <a:prstGeom prst="rect">
              <a:avLst/>
            </a:prstGeom>
          </p:spPr>
        </p:pic>
        <p:sp>
          <p:nvSpPr>
            <p:cNvPr id="4" name="object 4"/>
            <p:cNvSpPr/>
            <p:nvPr/>
          </p:nvSpPr>
          <p:spPr>
            <a:xfrm>
              <a:off x="0" y="0"/>
              <a:ext cx="12192000" cy="1452880"/>
            </a:xfrm>
            <a:custGeom>
              <a:avLst/>
              <a:gdLst/>
              <a:ahLst/>
              <a:cxnLst/>
              <a:rect l="l" t="t" r="r" b="b"/>
              <a:pathLst>
                <a:path w="12192000" h="1452880">
                  <a:moveTo>
                    <a:pt x="12192000" y="0"/>
                  </a:moveTo>
                  <a:lnTo>
                    <a:pt x="0" y="0"/>
                  </a:lnTo>
                  <a:lnTo>
                    <a:pt x="0" y="1452879"/>
                  </a:lnTo>
                  <a:lnTo>
                    <a:pt x="12192000" y="1452879"/>
                  </a:lnTo>
                  <a:lnTo>
                    <a:pt x="12192000" y="0"/>
                  </a:lnTo>
                  <a:close/>
                </a:path>
              </a:pathLst>
            </a:custGeom>
            <a:solidFill>
              <a:srgbClr val="001133"/>
            </a:solidFill>
          </p:spPr>
          <p:txBody>
            <a:bodyPr wrap="square" lIns="0" tIns="0" rIns="0" bIns="0" rtlCol="0"/>
            <a:lstStyle/>
            <a:p>
              <a:endParaRPr/>
            </a:p>
          </p:txBody>
        </p:sp>
      </p:grpSp>
      <p:sp>
        <p:nvSpPr>
          <p:cNvPr id="5" name="object 5"/>
          <p:cNvSpPr txBox="1">
            <a:spLocks noGrp="1"/>
          </p:cNvSpPr>
          <p:nvPr>
            <p:ph type="title"/>
          </p:nvPr>
        </p:nvSpPr>
        <p:spPr>
          <a:xfrm>
            <a:off x="4213185" y="412240"/>
            <a:ext cx="4097274" cy="481542"/>
          </a:xfrm>
          <a:prstGeom prst="rect">
            <a:avLst/>
          </a:prstGeom>
        </p:spPr>
        <p:txBody>
          <a:bodyPr vert="horz" wrap="square" lIns="0" tIns="12065" rIns="0" bIns="0" rtlCol="0">
            <a:spAutoFit/>
          </a:bodyPr>
          <a:lstStyle/>
          <a:p>
            <a:pPr marL="12700">
              <a:lnSpc>
                <a:spcPct val="100000"/>
              </a:lnSpc>
              <a:spcBef>
                <a:spcPts val="95"/>
              </a:spcBef>
            </a:pPr>
            <a:r>
              <a:rPr spc="-20" dirty="0"/>
              <a:t>Urgent</a:t>
            </a:r>
            <a:r>
              <a:rPr spc="-145" dirty="0"/>
              <a:t> </a:t>
            </a:r>
            <a:r>
              <a:rPr spc="-25" dirty="0"/>
              <a:t>Care</a:t>
            </a:r>
            <a:r>
              <a:rPr lang="en-US" spc="-25" dirty="0"/>
              <a:t> Centers</a:t>
            </a:r>
            <a:endParaRPr spc="-25" dirty="0"/>
          </a:p>
        </p:txBody>
      </p:sp>
      <p:sp>
        <p:nvSpPr>
          <p:cNvPr id="6" name="object 6"/>
          <p:cNvSpPr txBox="1"/>
          <p:nvPr/>
        </p:nvSpPr>
        <p:spPr>
          <a:xfrm>
            <a:off x="1146492" y="2015807"/>
            <a:ext cx="9617075" cy="3717428"/>
          </a:xfrm>
          <a:prstGeom prst="rect">
            <a:avLst/>
          </a:prstGeom>
        </p:spPr>
        <p:txBody>
          <a:bodyPr vert="horz" wrap="square" lIns="0" tIns="15240" rIns="0" bIns="0" rtlCol="0">
            <a:spAutoFit/>
          </a:bodyPr>
          <a:lstStyle/>
          <a:p>
            <a:pPr marL="12700">
              <a:lnSpc>
                <a:spcPct val="100000"/>
              </a:lnSpc>
              <a:spcBef>
                <a:spcPts val="120"/>
              </a:spcBef>
            </a:pPr>
            <a:r>
              <a:rPr sz="1500" b="1" spc="55" dirty="0">
                <a:latin typeface="Calibri Light"/>
                <a:cs typeface="Calibri Light"/>
              </a:rPr>
              <a:t>The</a:t>
            </a:r>
            <a:r>
              <a:rPr sz="1500" b="1" spc="-135" dirty="0">
                <a:latin typeface="Calibri Light"/>
                <a:cs typeface="Calibri Light"/>
              </a:rPr>
              <a:t> </a:t>
            </a:r>
            <a:r>
              <a:rPr sz="1500" b="1" dirty="0">
                <a:latin typeface="Calibri Light"/>
                <a:cs typeface="Calibri Light"/>
              </a:rPr>
              <a:t>hospital</a:t>
            </a:r>
            <a:r>
              <a:rPr sz="1500" b="1" spc="-105" dirty="0">
                <a:latin typeface="Calibri Light"/>
                <a:cs typeface="Calibri Light"/>
              </a:rPr>
              <a:t> </a:t>
            </a:r>
            <a:r>
              <a:rPr sz="1500" b="1" spc="-10" dirty="0">
                <a:latin typeface="Calibri Light"/>
                <a:cs typeface="Calibri Light"/>
              </a:rPr>
              <a:t>emergency</a:t>
            </a:r>
            <a:r>
              <a:rPr sz="1500" b="1" spc="-135" dirty="0">
                <a:latin typeface="Calibri Light"/>
                <a:cs typeface="Calibri Light"/>
              </a:rPr>
              <a:t> </a:t>
            </a:r>
            <a:r>
              <a:rPr sz="1500" b="1" dirty="0">
                <a:latin typeface="Calibri Light"/>
                <a:cs typeface="Calibri Light"/>
              </a:rPr>
              <a:t>room</a:t>
            </a:r>
            <a:r>
              <a:rPr sz="1500" b="1" spc="-95" dirty="0">
                <a:latin typeface="Calibri Light"/>
                <a:cs typeface="Calibri Light"/>
              </a:rPr>
              <a:t> </a:t>
            </a:r>
            <a:r>
              <a:rPr sz="1500" b="1" spc="35" dirty="0">
                <a:latin typeface="Calibri Light"/>
                <a:cs typeface="Calibri Light"/>
              </a:rPr>
              <a:t>is</a:t>
            </a:r>
            <a:r>
              <a:rPr sz="1500" b="1" spc="-125" dirty="0">
                <a:latin typeface="Calibri Light"/>
                <a:cs typeface="Calibri Light"/>
              </a:rPr>
              <a:t> </a:t>
            </a:r>
            <a:r>
              <a:rPr sz="1500" b="1" spc="35" dirty="0">
                <a:latin typeface="Calibri Light"/>
                <a:cs typeface="Calibri Light"/>
              </a:rPr>
              <a:t>to</a:t>
            </a:r>
            <a:r>
              <a:rPr sz="1500" b="1" spc="-90" dirty="0">
                <a:latin typeface="Calibri Light"/>
                <a:cs typeface="Calibri Light"/>
              </a:rPr>
              <a:t> </a:t>
            </a:r>
            <a:r>
              <a:rPr sz="1500" b="1" spc="50" dirty="0">
                <a:latin typeface="Calibri Light"/>
                <a:cs typeface="Calibri Light"/>
              </a:rPr>
              <a:t>be</a:t>
            </a:r>
            <a:r>
              <a:rPr sz="1500" b="1" spc="-130" dirty="0">
                <a:latin typeface="Calibri Light"/>
                <a:cs typeface="Calibri Light"/>
              </a:rPr>
              <a:t> </a:t>
            </a:r>
            <a:r>
              <a:rPr sz="1500" b="1" spc="15" dirty="0">
                <a:latin typeface="Calibri Light"/>
                <a:cs typeface="Calibri Light"/>
              </a:rPr>
              <a:t>used</a:t>
            </a:r>
            <a:r>
              <a:rPr sz="1500" b="1" spc="-170" dirty="0">
                <a:latin typeface="Calibri Light"/>
                <a:cs typeface="Calibri Light"/>
              </a:rPr>
              <a:t> </a:t>
            </a:r>
            <a:r>
              <a:rPr sz="1500" b="1" spc="25" dirty="0">
                <a:latin typeface="Calibri Light"/>
                <a:cs typeface="Calibri Light"/>
              </a:rPr>
              <a:t>only</a:t>
            </a:r>
            <a:r>
              <a:rPr sz="1500" b="1" spc="-130" dirty="0">
                <a:latin typeface="Calibri Light"/>
                <a:cs typeface="Calibri Light"/>
              </a:rPr>
              <a:t> </a:t>
            </a:r>
            <a:r>
              <a:rPr sz="1500" b="1" spc="35" dirty="0">
                <a:latin typeface="Calibri Light"/>
                <a:cs typeface="Calibri Light"/>
              </a:rPr>
              <a:t>if</a:t>
            </a:r>
            <a:r>
              <a:rPr sz="1500" b="1" spc="-70" dirty="0">
                <a:latin typeface="Calibri Light"/>
                <a:cs typeface="Calibri Light"/>
              </a:rPr>
              <a:t> </a:t>
            </a:r>
            <a:r>
              <a:rPr sz="1500" b="1" dirty="0">
                <a:latin typeface="Calibri Light"/>
                <a:cs typeface="Calibri Light"/>
              </a:rPr>
              <a:t>the</a:t>
            </a:r>
            <a:r>
              <a:rPr sz="1500" b="1" spc="-130" dirty="0">
                <a:latin typeface="Calibri Light"/>
                <a:cs typeface="Calibri Light"/>
              </a:rPr>
              <a:t> </a:t>
            </a:r>
            <a:r>
              <a:rPr sz="1500" b="1" dirty="0">
                <a:latin typeface="Calibri Light"/>
                <a:cs typeface="Calibri Light"/>
              </a:rPr>
              <a:t>situation</a:t>
            </a:r>
            <a:r>
              <a:rPr sz="1500" b="1" spc="-170" dirty="0">
                <a:latin typeface="Calibri Light"/>
                <a:cs typeface="Calibri Light"/>
              </a:rPr>
              <a:t> </a:t>
            </a:r>
            <a:r>
              <a:rPr sz="1500" b="1" spc="35" dirty="0">
                <a:latin typeface="Calibri Light"/>
                <a:cs typeface="Calibri Light"/>
              </a:rPr>
              <a:t>is</a:t>
            </a:r>
            <a:r>
              <a:rPr sz="1500" b="1" spc="-40" dirty="0">
                <a:latin typeface="Calibri Light"/>
                <a:cs typeface="Calibri Light"/>
              </a:rPr>
              <a:t> </a:t>
            </a:r>
            <a:r>
              <a:rPr sz="1500" b="1" spc="15" dirty="0">
                <a:latin typeface="Calibri Light"/>
                <a:cs typeface="Calibri Light"/>
              </a:rPr>
              <a:t>limb</a:t>
            </a:r>
            <a:r>
              <a:rPr sz="1500" b="1" spc="-170" dirty="0">
                <a:latin typeface="Calibri Light"/>
                <a:cs typeface="Calibri Light"/>
              </a:rPr>
              <a:t> </a:t>
            </a:r>
            <a:r>
              <a:rPr sz="1500" b="1" spc="5" dirty="0">
                <a:latin typeface="Calibri Light"/>
                <a:cs typeface="Calibri Light"/>
              </a:rPr>
              <a:t>or</a:t>
            </a:r>
            <a:r>
              <a:rPr sz="1500" b="1" spc="-60" dirty="0">
                <a:latin typeface="Calibri Light"/>
                <a:cs typeface="Calibri Light"/>
              </a:rPr>
              <a:t> </a:t>
            </a:r>
            <a:r>
              <a:rPr sz="1500" b="1" dirty="0">
                <a:latin typeface="Calibri Light"/>
                <a:cs typeface="Calibri Light"/>
              </a:rPr>
              <a:t>life</a:t>
            </a:r>
            <a:r>
              <a:rPr sz="1500" b="1" spc="-50" dirty="0">
                <a:latin typeface="Calibri Light"/>
                <a:cs typeface="Calibri Light"/>
              </a:rPr>
              <a:t> </a:t>
            </a:r>
            <a:r>
              <a:rPr sz="1500" b="1" spc="-5" dirty="0">
                <a:latin typeface="Calibri Light"/>
                <a:cs typeface="Calibri Light"/>
              </a:rPr>
              <a:t>threatening.</a:t>
            </a:r>
            <a:endParaRPr sz="1500" b="1" dirty="0">
              <a:latin typeface="Calibri Light"/>
              <a:cs typeface="Calibri Light"/>
            </a:endParaRPr>
          </a:p>
          <a:p>
            <a:pPr>
              <a:lnSpc>
                <a:spcPct val="100000"/>
              </a:lnSpc>
            </a:pPr>
            <a:endParaRPr sz="1500" b="1" dirty="0">
              <a:latin typeface="Calibri Light"/>
              <a:cs typeface="Calibri Light"/>
            </a:endParaRPr>
          </a:p>
          <a:p>
            <a:pPr>
              <a:lnSpc>
                <a:spcPct val="100000"/>
              </a:lnSpc>
              <a:spcBef>
                <a:spcPts val="45"/>
              </a:spcBef>
            </a:pPr>
            <a:endParaRPr sz="1350" b="1" dirty="0">
              <a:latin typeface="Calibri Light"/>
              <a:cs typeface="Calibri Light"/>
            </a:endParaRPr>
          </a:p>
          <a:p>
            <a:pPr marL="12700" marR="255270">
              <a:lnSpc>
                <a:spcPct val="102400"/>
              </a:lnSpc>
            </a:pPr>
            <a:r>
              <a:rPr sz="1500" b="1" spc="55" dirty="0">
                <a:latin typeface="Calibri Light"/>
                <a:cs typeface="Calibri Light"/>
              </a:rPr>
              <a:t>The</a:t>
            </a:r>
            <a:r>
              <a:rPr sz="1500" b="1" spc="-130" dirty="0">
                <a:latin typeface="Calibri Light"/>
                <a:cs typeface="Calibri Light"/>
              </a:rPr>
              <a:t> </a:t>
            </a:r>
            <a:r>
              <a:rPr sz="1500" b="1" spc="-5" dirty="0">
                <a:latin typeface="Calibri Light"/>
                <a:cs typeface="Calibri Light"/>
              </a:rPr>
              <a:t>Urgent</a:t>
            </a:r>
            <a:r>
              <a:rPr sz="1500" b="1" spc="-35" dirty="0">
                <a:latin typeface="Calibri Light"/>
                <a:cs typeface="Calibri Light"/>
              </a:rPr>
              <a:t> </a:t>
            </a:r>
            <a:r>
              <a:rPr sz="1500" b="1" spc="-10" dirty="0">
                <a:latin typeface="Calibri Light"/>
                <a:cs typeface="Calibri Light"/>
              </a:rPr>
              <a:t>Care</a:t>
            </a:r>
            <a:r>
              <a:rPr sz="1500" b="1" spc="-125" dirty="0">
                <a:latin typeface="Calibri Light"/>
                <a:cs typeface="Calibri Light"/>
              </a:rPr>
              <a:t> </a:t>
            </a:r>
            <a:r>
              <a:rPr sz="1500" b="1" spc="5" dirty="0">
                <a:latin typeface="Calibri Light"/>
                <a:cs typeface="Calibri Light"/>
              </a:rPr>
              <a:t>Center</a:t>
            </a:r>
            <a:r>
              <a:rPr sz="1500" b="1" spc="-140" dirty="0">
                <a:latin typeface="Calibri Light"/>
                <a:cs typeface="Calibri Light"/>
              </a:rPr>
              <a:t> </a:t>
            </a:r>
            <a:r>
              <a:rPr sz="1500" b="1" spc="35" dirty="0">
                <a:latin typeface="Calibri Light"/>
                <a:cs typeface="Calibri Light"/>
              </a:rPr>
              <a:t>is</a:t>
            </a:r>
            <a:r>
              <a:rPr sz="1500" b="1" spc="-40" dirty="0">
                <a:latin typeface="Calibri Light"/>
                <a:cs typeface="Calibri Light"/>
              </a:rPr>
              <a:t> </a:t>
            </a:r>
            <a:r>
              <a:rPr sz="1500" b="1" spc="-10" dirty="0">
                <a:latin typeface="Calibri Light"/>
                <a:cs typeface="Calibri Light"/>
              </a:rPr>
              <a:t>available</a:t>
            </a:r>
            <a:r>
              <a:rPr sz="1500" b="1" spc="-125" dirty="0">
                <a:latin typeface="Calibri Light"/>
                <a:cs typeface="Calibri Light"/>
              </a:rPr>
              <a:t> </a:t>
            </a:r>
            <a:r>
              <a:rPr sz="1500" b="1" spc="35" dirty="0">
                <a:latin typeface="Calibri Light"/>
                <a:cs typeface="Calibri Light"/>
              </a:rPr>
              <a:t>to</a:t>
            </a:r>
            <a:r>
              <a:rPr sz="1500" b="1" spc="-85" dirty="0">
                <a:latin typeface="Calibri Light"/>
                <a:cs typeface="Calibri Light"/>
              </a:rPr>
              <a:t> </a:t>
            </a:r>
            <a:r>
              <a:rPr sz="1500" b="1" dirty="0">
                <a:latin typeface="Calibri Light"/>
                <a:cs typeface="Calibri Light"/>
              </a:rPr>
              <a:t>treat</a:t>
            </a:r>
            <a:r>
              <a:rPr sz="1500" b="1" spc="-114" dirty="0">
                <a:latin typeface="Calibri Light"/>
                <a:cs typeface="Calibri Light"/>
              </a:rPr>
              <a:t> </a:t>
            </a:r>
            <a:r>
              <a:rPr sz="1500" b="1" dirty="0">
                <a:latin typeface="Calibri Light"/>
                <a:cs typeface="Calibri Light"/>
              </a:rPr>
              <a:t>most</a:t>
            </a:r>
            <a:r>
              <a:rPr sz="1500" b="1" spc="-110" dirty="0">
                <a:latin typeface="Calibri Light"/>
                <a:cs typeface="Calibri Light"/>
              </a:rPr>
              <a:t> </a:t>
            </a:r>
            <a:r>
              <a:rPr sz="1500" b="1" spc="-5" dirty="0">
                <a:latin typeface="Calibri Light"/>
                <a:cs typeface="Calibri Light"/>
              </a:rPr>
              <a:t>non-life</a:t>
            </a:r>
            <a:r>
              <a:rPr sz="1500" b="1" spc="-45" dirty="0">
                <a:latin typeface="Calibri Light"/>
                <a:cs typeface="Calibri Light"/>
              </a:rPr>
              <a:t> </a:t>
            </a:r>
            <a:r>
              <a:rPr sz="1500" b="1" spc="-15" dirty="0">
                <a:latin typeface="Calibri Light"/>
                <a:cs typeface="Calibri Light"/>
              </a:rPr>
              <a:t>threatening</a:t>
            </a:r>
            <a:r>
              <a:rPr sz="1500" b="1" spc="-85" dirty="0">
                <a:latin typeface="Calibri Light"/>
                <a:cs typeface="Calibri Light"/>
              </a:rPr>
              <a:t> </a:t>
            </a:r>
            <a:r>
              <a:rPr sz="1500" b="1" spc="-15" dirty="0">
                <a:latin typeface="Calibri Light"/>
                <a:cs typeface="Calibri Light"/>
              </a:rPr>
              <a:t>emergencies,</a:t>
            </a:r>
            <a:r>
              <a:rPr sz="1500" b="1" spc="-150" dirty="0">
                <a:latin typeface="Calibri Light"/>
                <a:cs typeface="Calibri Light"/>
              </a:rPr>
              <a:t> </a:t>
            </a:r>
            <a:r>
              <a:rPr sz="1500" b="1" spc="45" dirty="0">
                <a:latin typeface="Calibri Light"/>
                <a:cs typeface="Calibri Light"/>
              </a:rPr>
              <a:t>as</a:t>
            </a:r>
            <a:r>
              <a:rPr sz="1500" b="1" spc="-120" dirty="0">
                <a:latin typeface="Calibri Light"/>
                <a:cs typeface="Calibri Light"/>
              </a:rPr>
              <a:t> </a:t>
            </a:r>
            <a:r>
              <a:rPr sz="1500" b="1" spc="-10" dirty="0">
                <a:latin typeface="Calibri Light"/>
                <a:cs typeface="Calibri Light"/>
              </a:rPr>
              <a:t>broken</a:t>
            </a:r>
            <a:r>
              <a:rPr sz="1500" b="1" spc="-85" dirty="0">
                <a:latin typeface="Calibri Light"/>
                <a:cs typeface="Calibri Light"/>
              </a:rPr>
              <a:t> </a:t>
            </a:r>
            <a:r>
              <a:rPr sz="1500" b="1" spc="5" dirty="0">
                <a:latin typeface="Calibri Light"/>
                <a:cs typeface="Calibri Light"/>
              </a:rPr>
              <a:t>bones</a:t>
            </a:r>
            <a:r>
              <a:rPr sz="1500" b="1" spc="-125" dirty="0">
                <a:latin typeface="Calibri Light"/>
                <a:cs typeface="Calibri Light"/>
              </a:rPr>
              <a:t> </a:t>
            </a:r>
            <a:r>
              <a:rPr sz="1500" b="1" spc="15" dirty="0">
                <a:latin typeface="Calibri Light"/>
                <a:cs typeface="Calibri Light"/>
              </a:rPr>
              <a:t>(not</a:t>
            </a:r>
            <a:r>
              <a:rPr sz="1500" b="1" spc="-110" dirty="0">
                <a:latin typeface="Calibri Light"/>
                <a:cs typeface="Calibri Light"/>
              </a:rPr>
              <a:t> </a:t>
            </a:r>
            <a:r>
              <a:rPr sz="1500" b="1" spc="-5" dirty="0">
                <a:latin typeface="Calibri Light"/>
                <a:cs typeface="Calibri Light"/>
              </a:rPr>
              <a:t>multiple</a:t>
            </a:r>
            <a:r>
              <a:rPr sz="1500" b="1" spc="-125" dirty="0">
                <a:latin typeface="Calibri Light"/>
                <a:cs typeface="Calibri Light"/>
              </a:rPr>
              <a:t> </a:t>
            </a:r>
            <a:r>
              <a:rPr sz="1500" b="1" spc="-15" dirty="0">
                <a:latin typeface="Calibri Light"/>
                <a:cs typeface="Calibri Light"/>
              </a:rPr>
              <a:t>fractures), </a:t>
            </a:r>
            <a:r>
              <a:rPr sz="1500" b="1" spc="-325" dirty="0">
                <a:latin typeface="Calibri Light"/>
                <a:cs typeface="Calibri Light"/>
              </a:rPr>
              <a:t> </a:t>
            </a:r>
            <a:r>
              <a:rPr lang="en-US" sz="1500" b="1" spc="-325" dirty="0">
                <a:latin typeface="Calibri Light"/>
                <a:cs typeface="Calibri Light"/>
              </a:rPr>
              <a:t> </a:t>
            </a:r>
            <a:r>
              <a:rPr sz="1500" b="1" spc="20" dirty="0">
                <a:latin typeface="Calibri Light"/>
                <a:cs typeface="Calibri Light"/>
              </a:rPr>
              <a:t>wounds</a:t>
            </a:r>
            <a:r>
              <a:rPr sz="1500" b="1" spc="-130" dirty="0">
                <a:latin typeface="Calibri Light"/>
                <a:cs typeface="Calibri Light"/>
              </a:rPr>
              <a:t> </a:t>
            </a:r>
            <a:r>
              <a:rPr sz="1500" b="1" spc="10" dirty="0">
                <a:latin typeface="Calibri Light"/>
                <a:cs typeface="Calibri Light"/>
              </a:rPr>
              <a:t>not</a:t>
            </a:r>
            <a:r>
              <a:rPr sz="1500" b="1" spc="-114" dirty="0">
                <a:latin typeface="Calibri Light"/>
                <a:cs typeface="Calibri Light"/>
              </a:rPr>
              <a:t> </a:t>
            </a:r>
            <a:r>
              <a:rPr sz="1500" b="1" spc="-5" dirty="0">
                <a:latin typeface="Calibri Light"/>
                <a:cs typeface="Calibri Light"/>
              </a:rPr>
              <a:t>bleeding</a:t>
            </a:r>
            <a:r>
              <a:rPr sz="1500" b="1" spc="-90" dirty="0">
                <a:latin typeface="Calibri Light"/>
                <a:cs typeface="Calibri Light"/>
              </a:rPr>
              <a:t> </a:t>
            </a:r>
            <a:r>
              <a:rPr sz="1500" b="1" spc="-25" dirty="0">
                <a:latin typeface="Calibri Light"/>
                <a:cs typeface="Calibri Light"/>
              </a:rPr>
              <a:t>profusely,</a:t>
            </a:r>
            <a:r>
              <a:rPr sz="1500" b="1" spc="-65" dirty="0">
                <a:latin typeface="Calibri Light"/>
                <a:cs typeface="Calibri Light"/>
              </a:rPr>
              <a:t> </a:t>
            </a:r>
            <a:r>
              <a:rPr sz="1500" b="1" spc="-15" dirty="0">
                <a:latin typeface="Calibri Light"/>
                <a:cs typeface="Calibri Light"/>
              </a:rPr>
              <a:t>fevers</a:t>
            </a:r>
            <a:r>
              <a:rPr sz="1500" b="1" spc="-130" dirty="0">
                <a:latin typeface="Calibri Light"/>
                <a:cs typeface="Calibri Light"/>
              </a:rPr>
              <a:t> </a:t>
            </a:r>
            <a:r>
              <a:rPr sz="1500" b="1" spc="10" dirty="0">
                <a:latin typeface="Calibri Light"/>
                <a:cs typeface="Calibri Light"/>
              </a:rPr>
              <a:t>and</a:t>
            </a:r>
            <a:r>
              <a:rPr sz="1500" b="1" spc="-90" dirty="0">
                <a:latin typeface="Calibri Light"/>
                <a:cs typeface="Calibri Light"/>
              </a:rPr>
              <a:t> </a:t>
            </a:r>
            <a:r>
              <a:rPr sz="1500" b="1" spc="30" dirty="0">
                <a:latin typeface="Calibri Light"/>
                <a:cs typeface="Calibri Light"/>
              </a:rPr>
              <a:t>flu</a:t>
            </a:r>
            <a:r>
              <a:rPr sz="1500" b="1" spc="-165" dirty="0">
                <a:latin typeface="Calibri Light"/>
                <a:cs typeface="Calibri Light"/>
              </a:rPr>
              <a:t> </a:t>
            </a:r>
            <a:r>
              <a:rPr sz="1500" b="1" spc="-15" dirty="0">
                <a:latin typeface="Calibri Light"/>
                <a:cs typeface="Calibri Light"/>
              </a:rPr>
              <a:t>symptoms.</a:t>
            </a:r>
            <a:r>
              <a:rPr sz="1500" b="1" spc="-70" dirty="0">
                <a:latin typeface="Calibri Light"/>
                <a:cs typeface="Calibri Light"/>
              </a:rPr>
              <a:t> </a:t>
            </a:r>
            <a:r>
              <a:rPr sz="1500" b="1" spc="10" dirty="0">
                <a:latin typeface="Calibri Light"/>
                <a:cs typeface="Calibri Light"/>
              </a:rPr>
              <a:t>Please</a:t>
            </a:r>
            <a:r>
              <a:rPr sz="1500" b="1" spc="-130" dirty="0">
                <a:latin typeface="Calibri Light"/>
                <a:cs typeface="Calibri Light"/>
              </a:rPr>
              <a:t> </a:t>
            </a:r>
            <a:r>
              <a:rPr sz="1500" b="1" spc="5" dirty="0">
                <a:latin typeface="Calibri Light"/>
                <a:cs typeface="Calibri Light"/>
              </a:rPr>
              <a:t>note</a:t>
            </a:r>
            <a:r>
              <a:rPr sz="1500" b="1" spc="-130" dirty="0">
                <a:latin typeface="Calibri Light"/>
                <a:cs typeface="Calibri Light"/>
              </a:rPr>
              <a:t> </a:t>
            </a:r>
            <a:r>
              <a:rPr sz="1500" b="1" dirty="0">
                <a:latin typeface="Calibri Light"/>
                <a:cs typeface="Calibri Light"/>
              </a:rPr>
              <a:t>that</a:t>
            </a:r>
            <a:r>
              <a:rPr sz="1500" b="1" spc="-30" dirty="0">
                <a:latin typeface="Calibri Light"/>
                <a:cs typeface="Calibri Light"/>
              </a:rPr>
              <a:t> </a:t>
            </a:r>
            <a:r>
              <a:rPr sz="1500" b="1" u="sng" spc="20" dirty="0">
                <a:uFill>
                  <a:solidFill>
                    <a:srgbClr val="000000"/>
                  </a:solidFill>
                </a:uFill>
                <a:latin typeface="Calibri Light"/>
                <a:cs typeface="Calibri Light"/>
              </a:rPr>
              <a:t>most</a:t>
            </a:r>
            <a:r>
              <a:rPr sz="1500" b="1" spc="-110" dirty="0">
                <a:latin typeface="Calibri Light"/>
                <a:cs typeface="Calibri Light"/>
              </a:rPr>
              <a:t> </a:t>
            </a:r>
            <a:r>
              <a:rPr sz="1500" b="1" spc="-20" dirty="0">
                <a:latin typeface="Calibri Light"/>
                <a:cs typeface="Calibri Light"/>
              </a:rPr>
              <a:t>urgent</a:t>
            </a:r>
            <a:r>
              <a:rPr sz="1500" b="1" spc="-114" dirty="0">
                <a:latin typeface="Calibri Light"/>
                <a:cs typeface="Calibri Light"/>
              </a:rPr>
              <a:t> </a:t>
            </a:r>
            <a:r>
              <a:rPr sz="1500" b="1" spc="5" dirty="0">
                <a:latin typeface="Calibri Light"/>
                <a:cs typeface="Calibri Light"/>
              </a:rPr>
              <a:t>cares</a:t>
            </a:r>
            <a:r>
              <a:rPr sz="1500" b="1" spc="-125" dirty="0">
                <a:latin typeface="Calibri Light"/>
                <a:cs typeface="Calibri Light"/>
              </a:rPr>
              <a:t> </a:t>
            </a:r>
            <a:r>
              <a:rPr sz="1500" b="1" spc="20" dirty="0">
                <a:latin typeface="Calibri Light"/>
                <a:cs typeface="Calibri Light"/>
              </a:rPr>
              <a:t>are</a:t>
            </a:r>
            <a:r>
              <a:rPr sz="1500" b="1" spc="-130" dirty="0">
                <a:latin typeface="Calibri Light"/>
                <a:cs typeface="Calibri Light"/>
              </a:rPr>
              <a:t> </a:t>
            </a:r>
            <a:r>
              <a:rPr sz="1500" b="1" spc="35" dirty="0">
                <a:latin typeface="Calibri Light"/>
                <a:cs typeface="Calibri Light"/>
              </a:rPr>
              <a:t>not</a:t>
            </a:r>
            <a:r>
              <a:rPr sz="1500" b="1" spc="-114" dirty="0">
                <a:latin typeface="Calibri Light"/>
                <a:cs typeface="Calibri Light"/>
              </a:rPr>
              <a:t> </a:t>
            </a:r>
            <a:r>
              <a:rPr sz="1500" b="1" spc="20" dirty="0">
                <a:latin typeface="Calibri Light"/>
                <a:cs typeface="Calibri Light"/>
              </a:rPr>
              <a:t>24</a:t>
            </a:r>
            <a:r>
              <a:rPr sz="1500" b="1" spc="-70" dirty="0">
                <a:latin typeface="Calibri Light"/>
                <a:cs typeface="Calibri Light"/>
              </a:rPr>
              <a:t> </a:t>
            </a:r>
            <a:r>
              <a:rPr sz="1500" b="1" spc="-15" dirty="0">
                <a:latin typeface="Calibri Light"/>
                <a:cs typeface="Calibri Light"/>
              </a:rPr>
              <a:t>hours</a:t>
            </a:r>
            <a:r>
              <a:rPr lang="en-US" sz="1500" b="1" spc="-45" dirty="0">
                <a:latin typeface="Calibri Light"/>
                <a:cs typeface="Calibri Light"/>
              </a:rPr>
              <a:t>, but do have extended evening hours. Some are open on </a:t>
            </a:r>
            <a:r>
              <a:rPr sz="1500" b="1" spc="-15" dirty="0">
                <a:latin typeface="Calibri Light"/>
                <a:cs typeface="Calibri Light"/>
              </a:rPr>
              <a:t>Saturday</a:t>
            </a:r>
            <a:r>
              <a:rPr lang="en-US" sz="1500" b="1" spc="-15" dirty="0">
                <a:latin typeface="Calibri Light"/>
                <a:cs typeface="Calibri Light"/>
              </a:rPr>
              <a:t> and </a:t>
            </a:r>
            <a:r>
              <a:rPr sz="1500" b="1" spc="-15" dirty="0">
                <a:latin typeface="Calibri Light"/>
                <a:cs typeface="Calibri Light"/>
              </a:rPr>
              <a:t>Sunday.</a:t>
            </a:r>
            <a:r>
              <a:rPr lang="en-US" sz="1500" b="1" spc="-15" dirty="0">
                <a:latin typeface="Calibri Light"/>
                <a:cs typeface="Calibri Light"/>
              </a:rPr>
              <a:t> Please see the in-network Urgent Care Center lists found in the Documents Library. </a:t>
            </a:r>
            <a:endParaRPr sz="1500" b="1" dirty="0">
              <a:latin typeface="Calibri Light"/>
              <a:cs typeface="Calibri Light"/>
            </a:endParaRPr>
          </a:p>
          <a:p>
            <a:pPr marL="12700" marR="3023235">
              <a:lnSpc>
                <a:spcPct val="298200"/>
              </a:lnSpc>
              <a:spcBef>
                <a:spcPts val="80"/>
              </a:spcBef>
            </a:pPr>
            <a:r>
              <a:rPr sz="1500" b="1" spc="55" dirty="0">
                <a:latin typeface="Calibri Light"/>
                <a:cs typeface="Calibri Light"/>
              </a:rPr>
              <a:t>The</a:t>
            </a:r>
            <a:r>
              <a:rPr sz="1500" b="1" spc="-135" dirty="0">
                <a:latin typeface="Calibri Light"/>
                <a:cs typeface="Calibri Light"/>
              </a:rPr>
              <a:t> </a:t>
            </a:r>
            <a:r>
              <a:rPr sz="1500" b="1" spc="-5" dirty="0">
                <a:latin typeface="Calibri Light"/>
                <a:cs typeface="Calibri Light"/>
              </a:rPr>
              <a:t>Urgent</a:t>
            </a:r>
            <a:r>
              <a:rPr sz="1500" b="1" spc="-35" dirty="0">
                <a:latin typeface="Calibri Light"/>
                <a:cs typeface="Calibri Light"/>
              </a:rPr>
              <a:t> </a:t>
            </a:r>
            <a:r>
              <a:rPr sz="1500" b="1" spc="-10" dirty="0">
                <a:latin typeface="Calibri Light"/>
                <a:cs typeface="Calibri Light"/>
              </a:rPr>
              <a:t>Care</a:t>
            </a:r>
            <a:r>
              <a:rPr sz="1500" b="1" spc="-130" dirty="0">
                <a:latin typeface="Calibri Light"/>
                <a:cs typeface="Calibri Light"/>
              </a:rPr>
              <a:t> </a:t>
            </a:r>
            <a:r>
              <a:rPr sz="1500" b="1" spc="5" dirty="0">
                <a:latin typeface="Calibri Light"/>
                <a:cs typeface="Calibri Light"/>
              </a:rPr>
              <a:t>Center</a:t>
            </a:r>
            <a:r>
              <a:rPr sz="1500" b="1" spc="-145" dirty="0">
                <a:latin typeface="Calibri Light"/>
                <a:cs typeface="Calibri Light"/>
              </a:rPr>
              <a:t> </a:t>
            </a:r>
            <a:r>
              <a:rPr sz="1500" b="1" dirty="0">
                <a:latin typeface="Calibri Light"/>
                <a:cs typeface="Calibri Light"/>
              </a:rPr>
              <a:t>should</a:t>
            </a:r>
            <a:r>
              <a:rPr sz="1500" b="1" spc="-90" dirty="0">
                <a:latin typeface="Calibri Light"/>
                <a:cs typeface="Calibri Light"/>
              </a:rPr>
              <a:t> </a:t>
            </a:r>
            <a:r>
              <a:rPr sz="1500" b="1" spc="50" dirty="0">
                <a:latin typeface="Calibri Light"/>
                <a:cs typeface="Calibri Light"/>
              </a:rPr>
              <a:t>be</a:t>
            </a:r>
            <a:r>
              <a:rPr sz="1500" b="1" spc="-130" dirty="0">
                <a:latin typeface="Calibri Light"/>
                <a:cs typeface="Calibri Light"/>
              </a:rPr>
              <a:t> </a:t>
            </a:r>
            <a:r>
              <a:rPr sz="1500" b="1" spc="10" dirty="0">
                <a:latin typeface="Calibri Light"/>
                <a:cs typeface="Calibri Light"/>
              </a:rPr>
              <a:t>used</a:t>
            </a:r>
            <a:r>
              <a:rPr sz="1500" b="1" spc="-165" dirty="0">
                <a:latin typeface="Calibri Light"/>
                <a:cs typeface="Calibri Light"/>
              </a:rPr>
              <a:t> </a:t>
            </a:r>
            <a:r>
              <a:rPr sz="1500" b="1" spc="45" dirty="0">
                <a:latin typeface="Calibri Light"/>
                <a:cs typeface="Calibri Light"/>
              </a:rPr>
              <a:t>as</a:t>
            </a:r>
            <a:r>
              <a:rPr sz="1500" b="1" spc="-125" dirty="0">
                <a:latin typeface="Calibri Light"/>
                <a:cs typeface="Calibri Light"/>
              </a:rPr>
              <a:t> </a:t>
            </a:r>
            <a:r>
              <a:rPr sz="1500" b="1" dirty="0">
                <a:latin typeface="Calibri Light"/>
                <a:cs typeface="Calibri Light"/>
              </a:rPr>
              <a:t>often</a:t>
            </a:r>
            <a:r>
              <a:rPr sz="1500" b="1" spc="-90" dirty="0">
                <a:latin typeface="Calibri Light"/>
                <a:cs typeface="Calibri Light"/>
              </a:rPr>
              <a:t> </a:t>
            </a:r>
            <a:r>
              <a:rPr sz="1500" b="1" spc="45" dirty="0">
                <a:latin typeface="Calibri Light"/>
                <a:cs typeface="Calibri Light"/>
              </a:rPr>
              <a:t>as</a:t>
            </a:r>
            <a:r>
              <a:rPr sz="1500" b="1" spc="-125" dirty="0">
                <a:latin typeface="Calibri Light"/>
                <a:cs typeface="Calibri Light"/>
              </a:rPr>
              <a:t> </a:t>
            </a:r>
            <a:r>
              <a:rPr sz="1500" b="1" spc="-5" dirty="0">
                <a:latin typeface="Calibri Light"/>
                <a:cs typeface="Calibri Light"/>
              </a:rPr>
              <a:t>possible</a:t>
            </a:r>
            <a:r>
              <a:rPr sz="1500" b="1" spc="-130" dirty="0">
                <a:latin typeface="Calibri Light"/>
                <a:cs typeface="Calibri Light"/>
              </a:rPr>
              <a:t> </a:t>
            </a:r>
            <a:r>
              <a:rPr sz="1500" b="1" spc="35" dirty="0">
                <a:latin typeface="Calibri Light"/>
                <a:cs typeface="Calibri Light"/>
              </a:rPr>
              <a:t>to</a:t>
            </a:r>
            <a:r>
              <a:rPr sz="1500" b="1" spc="-90" dirty="0">
                <a:latin typeface="Calibri Light"/>
                <a:cs typeface="Calibri Light"/>
              </a:rPr>
              <a:t> </a:t>
            </a:r>
            <a:r>
              <a:rPr sz="1500" b="1" spc="-5" dirty="0">
                <a:latin typeface="Calibri Light"/>
                <a:cs typeface="Calibri Light"/>
              </a:rPr>
              <a:t>avoid</a:t>
            </a:r>
            <a:r>
              <a:rPr sz="1500" b="1" spc="-165" dirty="0">
                <a:latin typeface="Calibri Light"/>
                <a:cs typeface="Calibri Light"/>
              </a:rPr>
              <a:t> </a:t>
            </a:r>
            <a:r>
              <a:rPr sz="1500" b="1" spc="-5" dirty="0">
                <a:latin typeface="Calibri Light"/>
                <a:cs typeface="Calibri Light"/>
              </a:rPr>
              <a:t>additional</a:t>
            </a:r>
            <a:r>
              <a:rPr sz="1500" b="1" spc="-110" dirty="0">
                <a:latin typeface="Calibri Light"/>
                <a:cs typeface="Calibri Light"/>
              </a:rPr>
              <a:t> </a:t>
            </a:r>
            <a:r>
              <a:rPr sz="1500" b="1" spc="-5" dirty="0">
                <a:latin typeface="Calibri Light"/>
                <a:cs typeface="Calibri Light"/>
              </a:rPr>
              <a:t>charges.</a:t>
            </a:r>
            <a:r>
              <a:rPr lang="en-US" sz="1500" b="1" spc="-5" dirty="0">
                <a:latin typeface="Calibri Light"/>
                <a:cs typeface="Calibri Light"/>
              </a:rPr>
              <a:t> </a:t>
            </a:r>
            <a:endParaRPr sz="1500" b="1" dirty="0">
              <a:latin typeface="Calibri Light"/>
              <a:cs typeface="Calibri Light"/>
            </a:endParaRPr>
          </a:p>
          <a:p>
            <a:pPr>
              <a:lnSpc>
                <a:spcPct val="100000"/>
              </a:lnSpc>
              <a:spcBef>
                <a:spcPts val="50"/>
              </a:spcBef>
            </a:pPr>
            <a:endParaRPr sz="1450" dirty="0">
              <a:latin typeface="Calibri Light"/>
              <a:cs typeface="Calibri Light"/>
            </a:endParaRPr>
          </a:p>
          <a:p>
            <a:pPr marL="12700">
              <a:lnSpc>
                <a:spcPts val="1780"/>
              </a:lnSpc>
            </a:pPr>
            <a:endParaRPr lang="en-US" sz="1500" b="0" spc="35" dirty="0">
              <a:solidFill>
                <a:srgbClr val="FF0000"/>
              </a:solidFill>
              <a:latin typeface="Calibri Light"/>
              <a:cs typeface="Calibri Light"/>
            </a:endParaRPr>
          </a:p>
          <a:p>
            <a:pPr marL="12700">
              <a:lnSpc>
                <a:spcPts val="1780"/>
              </a:lnSpc>
            </a:pPr>
            <a:endParaRPr lang="en-US" sz="1500" spc="35" dirty="0">
              <a:solidFill>
                <a:srgbClr val="FF0000"/>
              </a:solidFill>
              <a:latin typeface="Calibri Light"/>
              <a:cs typeface="Calibri Light"/>
            </a:endParaRPr>
          </a:p>
          <a:p>
            <a:pPr marL="12700">
              <a:lnSpc>
                <a:spcPts val="1780"/>
              </a:lnSpc>
            </a:pPr>
            <a:endParaRPr lang="en-US" sz="1500" spc="35" dirty="0">
              <a:solidFill>
                <a:srgbClr val="FF0000"/>
              </a:solidFill>
              <a:latin typeface="Calibri Light"/>
              <a:cs typeface="Calibri Light"/>
            </a:endParaRPr>
          </a:p>
          <a:p>
            <a:pPr marL="12700">
              <a:lnSpc>
                <a:spcPts val="1780"/>
              </a:lnSpc>
            </a:pPr>
            <a:endParaRPr lang="en-US" sz="1500" spc="35" dirty="0">
              <a:solidFill>
                <a:srgbClr val="FF0000"/>
              </a:solidFill>
              <a:latin typeface="Calibri Light"/>
              <a:cs typeface="Calibri Light"/>
            </a:endParaRPr>
          </a:p>
          <a:p>
            <a:pPr marL="12700">
              <a:lnSpc>
                <a:spcPts val="1780"/>
              </a:lnSpc>
            </a:pPr>
            <a:endParaRPr lang="en-US" sz="1500" b="0" spc="35" dirty="0">
              <a:solidFill>
                <a:srgbClr val="FF0000"/>
              </a:solidFill>
              <a:latin typeface="Calibri Light"/>
              <a:cs typeface="Calibri Light"/>
            </a:endParaRPr>
          </a:p>
        </p:txBody>
      </p:sp>
      <p:grpSp>
        <p:nvGrpSpPr>
          <p:cNvPr id="7" name="object 7"/>
          <p:cNvGrpSpPr/>
          <p:nvPr/>
        </p:nvGrpSpPr>
        <p:grpSpPr>
          <a:xfrm>
            <a:off x="528319" y="436880"/>
            <a:ext cx="7802880" cy="1066800"/>
            <a:chOff x="528319" y="436880"/>
            <a:chExt cx="7802880" cy="1066800"/>
          </a:xfrm>
        </p:grpSpPr>
        <p:sp>
          <p:nvSpPr>
            <p:cNvPr id="8" name="object 8"/>
            <p:cNvSpPr/>
            <p:nvPr/>
          </p:nvSpPr>
          <p:spPr>
            <a:xfrm>
              <a:off x="3876040" y="1082040"/>
              <a:ext cx="4455160" cy="60960"/>
            </a:xfrm>
            <a:custGeom>
              <a:avLst/>
              <a:gdLst/>
              <a:ahLst/>
              <a:cxnLst/>
              <a:rect l="l" t="t" r="r" b="b"/>
              <a:pathLst>
                <a:path w="4455159" h="60959">
                  <a:moveTo>
                    <a:pt x="0" y="0"/>
                  </a:moveTo>
                  <a:lnTo>
                    <a:pt x="4455160" y="0"/>
                  </a:lnTo>
                </a:path>
                <a:path w="4455159" h="60959">
                  <a:moveTo>
                    <a:pt x="0" y="60960"/>
                  </a:moveTo>
                  <a:lnTo>
                    <a:pt x="4455160" y="60960"/>
                  </a:lnTo>
                </a:path>
              </a:pathLst>
            </a:custGeom>
            <a:ln w="10160">
              <a:solidFill>
                <a:srgbClr val="FFFFFF"/>
              </a:solidFill>
            </a:ln>
          </p:spPr>
          <p:txBody>
            <a:bodyPr wrap="square" lIns="0" tIns="0" rIns="0" bIns="0" rtlCol="0"/>
            <a:lstStyle/>
            <a:p>
              <a:endParaRPr/>
            </a:p>
          </p:txBody>
        </p:sp>
        <p:pic>
          <p:nvPicPr>
            <p:cNvPr id="9" name="object 9"/>
            <p:cNvPicPr/>
            <p:nvPr/>
          </p:nvPicPr>
          <p:blipFill>
            <a:blip r:embed="rId3" cstate="print"/>
            <a:stretch>
              <a:fillRect/>
            </a:stretch>
          </p:blipFill>
          <p:spPr>
            <a:xfrm>
              <a:off x="528319" y="436880"/>
              <a:ext cx="2235200" cy="1066800"/>
            </a:xfrm>
            <a:prstGeom prst="rect">
              <a:avLst/>
            </a:prstGeom>
          </p:spPr>
        </p:pic>
      </p:grpSp>
      <p:sp>
        <p:nvSpPr>
          <p:cNvPr id="10" name="object 10"/>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dirty="0"/>
              <a:t>16</a:t>
            </a:fld>
            <a:endParaRPr dirty="0"/>
          </a:p>
        </p:txBody>
      </p:sp>
      <p:graphicFrame>
        <p:nvGraphicFramePr>
          <p:cNvPr id="11" name="Table 10"/>
          <p:cNvGraphicFramePr>
            <a:graphicFrameLocks noGrp="1"/>
          </p:cNvGraphicFramePr>
          <p:nvPr>
            <p:extLst>
              <p:ext uri="{D42A27DB-BD31-4B8C-83A1-F6EECF244321}">
                <p14:modId xmlns:p14="http://schemas.microsoft.com/office/powerpoint/2010/main" val="2540788292"/>
              </p:ext>
            </p:extLst>
          </p:nvPr>
        </p:nvGraphicFramePr>
        <p:xfrm>
          <a:off x="1219200" y="4343400"/>
          <a:ext cx="8508999" cy="1107440"/>
        </p:xfrm>
        <a:graphic>
          <a:graphicData uri="http://schemas.openxmlformats.org/drawingml/2006/table">
            <a:tbl>
              <a:tblPr firstRow="1" bandRow="1">
                <a:tableStyleId>{5C22544A-7EE6-4342-B048-85BDC9FD1C3A}</a:tableStyleId>
              </a:tblPr>
              <a:tblGrid>
                <a:gridCol w="2836333">
                  <a:extLst>
                    <a:ext uri="{9D8B030D-6E8A-4147-A177-3AD203B41FA5}">
                      <a16:colId xmlns:a16="http://schemas.microsoft.com/office/drawing/2014/main" val="1077972856"/>
                    </a:ext>
                  </a:extLst>
                </a:gridCol>
                <a:gridCol w="2836333">
                  <a:extLst>
                    <a:ext uri="{9D8B030D-6E8A-4147-A177-3AD203B41FA5}">
                      <a16:colId xmlns:a16="http://schemas.microsoft.com/office/drawing/2014/main" val="2941697181"/>
                    </a:ext>
                  </a:extLst>
                </a:gridCol>
                <a:gridCol w="2836333">
                  <a:extLst>
                    <a:ext uri="{9D8B030D-6E8A-4147-A177-3AD203B41FA5}">
                      <a16:colId xmlns:a16="http://schemas.microsoft.com/office/drawing/2014/main" val="790661332"/>
                    </a:ext>
                  </a:extLst>
                </a:gridCol>
              </a:tblGrid>
              <a:tr h="365760">
                <a:tc>
                  <a:txBody>
                    <a:bodyPr/>
                    <a:lstStyle/>
                    <a:p>
                      <a:r>
                        <a:rPr lang="en-US" dirty="0"/>
                        <a:t>Aetna Plan</a:t>
                      </a:r>
                    </a:p>
                  </a:txBody>
                  <a:tcPr/>
                </a:tc>
                <a:tc>
                  <a:txBody>
                    <a:bodyPr/>
                    <a:lstStyle/>
                    <a:p>
                      <a:r>
                        <a:rPr lang="en-US" dirty="0"/>
                        <a:t>Emergency</a:t>
                      </a:r>
                      <a:r>
                        <a:rPr lang="en-US" baseline="0" dirty="0"/>
                        <a:t> Room</a:t>
                      </a:r>
                      <a:endParaRPr lang="en-US" dirty="0"/>
                    </a:p>
                  </a:txBody>
                  <a:tcPr/>
                </a:tc>
                <a:tc>
                  <a:txBody>
                    <a:bodyPr/>
                    <a:lstStyle/>
                    <a:p>
                      <a:r>
                        <a:rPr lang="en-US" dirty="0"/>
                        <a:t>Urgent Care Center</a:t>
                      </a:r>
                    </a:p>
                  </a:txBody>
                  <a:tcPr/>
                </a:tc>
                <a:extLst>
                  <a:ext uri="{0D108BD9-81ED-4DB2-BD59-A6C34878D82A}">
                    <a16:rowId xmlns:a16="http://schemas.microsoft.com/office/drawing/2014/main" val="2783801086"/>
                  </a:ext>
                </a:extLst>
              </a:tr>
              <a:tr h="370840">
                <a:tc>
                  <a:txBody>
                    <a:bodyPr/>
                    <a:lstStyle/>
                    <a:p>
                      <a:r>
                        <a:rPr lang="en-US" dirty="0"/>
                        <a:t>Health Network Only</a:t>
                      </a:r>
                      <a:r>
                        <a:rPr lang="en-US" baseline="0" dirty="0"/>
                        <a:t> (HNO)</a:t>
                      </a:r>
                    </a:p>
                  </a:txBody>
                  <a:tcPr/>
                </a:tc>
                <a:tc>
                  <a:txBody>
                    <a:bodyPr/>
                    <a:lstStyle/>
                    <a:p>
                      <a:r>
                        <a:rPr lang="en-US" dirty="0"/>
                        <a:t>$100 copay</a:t>
                      </a:r>
                    </a:p>
                  </a:txBody>
                  <a:tcPr/>
                </a:tc>
                <a:tc>
                  <a:txBody>
                    <a:bodyPr/>
                    <a:lstStyle/>
                    <a:p>
                      <a:r>
                        <a:rPr lang="en-US" dirty="0"/>
                        <a:t>$35 copay</a:t>
                      </a:r>
                    </a:p>
                  </a:txBody>
                  <a:tcPr/>
                </a:tc>
                <a:extLst>
                  <a:ext uri="{0D108BD9-81ED-4DB2-BD59-A6C34878D82A}">
                    <a16:rowId xmlns:a16="http://schemas.microsoft.com/office/drawing/2014/main" val="808519266"/>
                  </a:ext>
                </a:extLst>
              </a:tr>
              <a:tr h="370840">
                <a:tc>
                  <a:txBody>
                    <a:bodyPr/>
                    <a:lstStyle/>
                    <a:p>
                      <a:r>
                        <a:rPr lang="en-US" dirty="0"/>
                        <a:t>OAMC/POS Plan</a:t>
                      </a:r>
                    </a:p>
                  </a:txBody>
                  <a:tcPr/>
                </a:tc>
                <a:tc>
                  <a:txBody>
                    <a:bodyPr/>
                    <a:lstStyle/>
                    <a:p>
                      <a:r>
                        <a:rPr lang="en-US" dirty="0"/>
                        <a:t>$200</a:t>
                      </a:r>
                      <a:r>
                        <a:rPr lang="en-US" baseline="0" dirty="0"/>
                        <a:t> copay</a:t>
                      </a:r>
                      <a:endParaRPr lang="en-US" dirty="0"/>
                    </a:p>
                  </a:txBody>
                  <a:tcPr/>
                </a:tc>
                <a:tc>
                  <a:txBody>
                    <a:bodyPr/>
                    <a:lstStyle/>
                    <a:p>
                      <a:r>
                        <a:rPr lang="en-US" dirty="0"/>
                        <a:t>$75 copay</a:t>
                      </a:r>
                    </a:p>
                  </a:txBody>
                  <a:tcPr/>
                </a:tc>
                <a:extLst>
                  <a:ext uri="{0D108BD9-81ED-4DB2-BD59-A6C34878D82A}">
                    <a16:rowId xmlns:a16="http://schemas.microsoft.com/office/drawing/2014/main" val="986487449"/>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1950720"/>
          </a:xfrm>
          <a:custGeom>
            <a:avLst/>
            <a:gdLst/>
            <a:ahLst/>
            <a:cxnLst/>
            <a:rect l="l" t="t" r="r" b="b"/>
            <a:pathLst>
              <a:path w="12192000" h="1950720">
                <a:moveTo>
                  <a:pt x="12192000" y="0"/>
                </a:moveTo>
                <a:lnTo>
                  <a:pt x="0" y="0"/>
                </a:lnTo>
                <a:lnTo>
                  <a:pt x="0" y="1950720"/>
                </a:lnTo>
                <a:lnTo>
                  <a:pt x="12192000" y="1950720"/>
                </a:lnTo>
                <a:lnTo>
                  <a:pt x="12192000" y="0"/>
                </a:lnTo>
                <a:close/>
              </a:path>
            </a:pathLst>
          </a:custGeom>
          <a:solidFill>
            <a:srgbClr val="001133"/>
          </a:solidFill>
        </p:spPr>
        <p:txBody>
          <a:bodyPr wrap="square" lIns="0" tIns="0" rIns="0" bIns="0" rtlCol="0"/>
          <a:lstStyle/>
          <a:p>
            <a:endParaRPr/>
          </a:p>
        </p:txBody>
      </p:sp>
      <p:sp>
        <p:nvSpPr>
          <p:cNvPr id="3" name="object 3"/>
          <p:cNvSpPr txBox="1">
            <a:spLocks noGrp="1"/>
          </p:cNvSpPr>
          <p:nvPr>
            <p:ph type="title"/>
          </p:nvPr>
        </p:nvSpPr>
        <p:spPr>
          <a:xfrm>
            <a:off x="20320" y="0"/>
            <a:ext cx="12171680" cy="1112484"/>
          </a:xfrm>
          <a:prstGeom prst="rect">
            <a:avLst/>
          </a:prstGeom>
        </p:spPr>
        <p:txBody>
          <a:bodyPr vert="horz" wrap="square" lIns="0" tIns="492125" rIns="0" bIns="0" rtlCol="0">
            <a:spAutoFit/>
          </a:bodyPr>
          <a:lstStyle/>
          <a:p>
            <a:pPr marR="11430" algn="ctr">
              <a:lnSpc>
                <a:spcPct val="100000"/>
              </a:lnSpc>
              <a:spcBef>
                <a:spcPts val="3875"/>
              </a:spcBef>
              <a:tabLst>
                <a:tab pos="3110865" algn="l"/>
              </a:tabLst>
            </a:pPr>
            <a:r>
              <a:rPr sz="4000" spc="-5" dirty="0"/>
              <a:t>Urgent</a:t>
            </a:r>
            <a:r>
              <a:rPr sz="4000" spc="10" dirty="0"/>
              <a:t> </a:t>
            </a:r>
            <a:r>
              <a:rPr sz="4000" dirty="0"/>
              <a:t>Care</a:t>
            </a:r>
            <a:r>
              <a:rPr lang="en-US" sz="4000" dirty="0"/>
              <a:t> Centers</a:t>
            </a:r>
            <a:r>
              <a:rPr sz="4000" dirty="0"/>
              <a:t>	</a:t>
            </a:r>
          </a:p>
        </p:txBody>
      </p:sp>
      <p:grpSp>
        <p:nvGrpSpPr>
          <p:cNvPr id="4" name="object 4"/>
          <p:cNvGrpSpPr/>
          <p:nvPr/>
        </p:nvGrpSpPr>
        <p:grpSpPr>
          <a:xfrm>
            <a:off x="20320" y="436880"/>
            <a:ext cx="12171680" cy="1513840"/>
            <a:chOff x="20320" y="436880"/>
            <a:chExt cx="12171680" cy="1513840"/>
          </a:xfrm>
        </p:grpSpPr>
        <p:sp>
          <p:nvSpPr>
            <p:cNvPr id="5" name="object 5"/>
            <p:cNvSpPr/>
            <p:nvPr/>
          </p:nvSpPr>
          <p:spPr>
            <a:xfrm>
              <a:off x="20320" y="1605280"/>
              <a:ext cx="12171680" cy="345440"/>
            </a:xfrm>
            <a:custGeom>
              <a:avLst/>
              <a:gdLst/>
              <a:ahLst/>
              <a:cxnLst/>
              <a:rect l="l" t="t" r="r" b="b"/>
              <a:pathLst>
                <a:path w="12171680" h="345439">
                  <a:moveTo>
                    <a:pt x="0" y="345439"/>
                  </a:moveTo>
                  <a:lnTo>
                    <a:pt x="12171680" y="345439"/>
                  </a:lnTo>
                  <a:lnTo>
                    <a:pt x="12171680" y="0"/>
                  </a:lnTo>
                  <a:lnTo>
                    <a:pt x="0" y="0"/>
                  </a:lnTo>
                  <a:lnTo>
                    <a:pt x="0" y="345439"/>
                  </a:lnTo>
                  <a:close/>
                </a:path>
              </a:pathLst>
            </a:custGeom>
            <a:solidFill>
              <a:srgbClr val="FFFFFF"/>
            </a:solidFill>
          </p:spPr>
          <p:txBody>
            <a:bodyPr wrap="square" lIns="0" tIns="0" rIns="0" bIns="0" rtlCol="0"/>
            <a:lstStyle/>
            <a:p>
              <a:endParaRPr/>
            </a:p>
          </p:txBody>
        </p:sp>
        <p:sp>
          <p:nvSpPr>
            <p:cNvPr id="6" name="object 6"/>
            <p:cNvSpPr/>
            <p:nvPr/>
          </p:nvSpPr>
          <p:spPr>
            <a:xfrm>
              <a:off x="3876040" y="1295400"/>
              <a:ext cx="4455160" cy="60960"/>
            </a:xfrm>
            <a:custGeom>
              <a:avLst/>
              <a:gdLst/>
              <a:ahLst/>
              <a:cxnLst/>
              <a:rect l="l" t="t" r="r" b="b"/>
              <a:pathLst>
                <a:path w="4455159" h="60959">
                  <a:moveTo>
                    <a:pt x="0" y="0"/>
                  </a:moveTo>
                  <a:lnTo>
                    <a:pt x="4455160" y="0"/>
                  </a:lnTo>
                </a:path>
                <a:path w="4455159" h="60959">
                  <a:moveTo>
                    <a:pt x="0" y="60960"/>
                  </a:moveTo>
                  <a:lnTo>
                    <a:pt x="4455160" y="60960"/>
                  </a:lnTo>
                </a:path>
              </a:pathLst>
            </a:custGeom>
            <a:ln w="10160">
              <a:solidFill>
                <a:srgbClr val="FFFFFF"/>
              </a:solidFill>
            </a:ln>
          </p:spPr>
          <p:txBody>
            <a:bodyPr wrap="square" lIns="0" tIns="0" rIns="0" bIns="0" rtlCol="0"/>
            <a:lstStyle/>
            <a:p>
              <a:endParaRPr/>
            </a:p>
          </p:txBody>
        </p:sp>
        <p:pic>
          <p:nvPicPr>
            <p:cNvPr id="7" name="object 7"/>
            <p:cNvPicPr/>
            <p:nvPr/>
          </p:nvPicPr>
          <p:blipFill>
            <a:blip r:embed="rId2" cstate="print"/>
            <a:stretch>
              <a:fillRect/>
            </a:stretch>
          </p:blipFill>
          <p:spPr>
            <a:xfrm>
              <a:off x="528320" y="436880"/>
              <a:ext cx="2235200" cy="1066800"/>
            </a:xfrm>
            <a:prstGeom prst="rect">
              <a:avLst/>
            </a:prstGeom>
          </p:spPr>
        </p:pic>
      </p:grpSp>
      <p:sp>
        <p:nvSpPr>
          <p:cNvPr id="8" name="object 8"/>
          <p:cNvSpPr txBox="1"/>
          <p:nvPr/>
        </p:nvSpPr>
        <p:spPr>
          <a:xfrm>
            <a:off x="1548954" y="1325880"/>
            <a:ext cx="3946525" cy="948978"/>
          </a:xfrm>
          <a:prstGeom prst="rect">
            <a:avLst/>
          </a:prstGeom>
        </p:spPr>
        <p:txBody>
          <a:bodyPr vert="horz" wrap="square" lIns="0" tIns="12700" rIns="0" bIns="0" rtlCol="0">
            <a:spAutoFit/>
          </a:bodyPr>
          <a:lstStyle/>
          <a:p>
            <a:pPr marL="469900" marR="747395" indent="-457834">
              <a:lnSpc>
                <a:spcPct val="100000"/>
              </a:lnSpc>
              <a:spcBef>
                <a:spcPts val="100"/>
              </a:spcBef>
              <a:buAutoNum type="arabicPeriod"/>
              <a:tabLst>
                <a:tab pos="469900" algn="l"/>
                <a:tab pos="470534" algn="l"/>
              </a:tabLst>
            </a:pPr>
            <a:endParaRPr lang="en-US" sz="2000" b="0" spc="45" dirty="0">
              <a:latin typeface="Calibri Light"/>
              <a:cs typeface="Calibri Light"/>
            </a:endParaRPr>
          </a:p>
          <a:p>
            <a:pPr marL="12066" marR="747395">
              <a:lnSpc>
                <a:spcPct val="100000"/>
              </a:lnSpc>
              <a:spcBef>
                <a:spcPts val="100"/>
              </a:spcBef>
              <a:tabLst>
                <a:tab pos="469900" algn="l"/>
                <a:tab pos="470534" algn="l"/>
              </a:tabLst>
            </a:pPr>
            <a:endParaRPr lang="en-US" sz="2000" b="0" dirty="0">
              <a:latin typeface="Calibri Light"/>
              <a:cs typeface="Calibri Light"/>
            </a:endParaRPr>
          </a:p>
          <a:p>
            <a:pPr marL="977900">
              <a:lnSpc>
                <a:spcPct val="100000"/>
              </a:lnSpc>
              <a:spcBef>
                <a:spcPts val="5"/>
              </a:spcBef>
            </a:pPr>
            <a:endParaRPr lang="en-US" sz="2000" dirty="0">
              <a:latin typeface="Calibri Light"/>
              <a:cs typeface="Calibri Light"/>
            </a:endParaRPr>
          </a:p>
        </p:txBody>
      </p:sp>
      <p:pic>
        <p:nvPicPr>
          <p:cNvPr id="10" name="Picture 9"/>
          <p:cNvPicPr>
            <a:picLocks noChangeAspect="1"/>
          </p:cNvPicPr>
          <p:nvPr/>
        </p:nvPicPr>
        <p:blipFill>
          <a:blip r:embed="rId3"/>
          <a:stretch>
            <a:fillRect/>
          </a:stretch>
        </p:blipFill>
        <p:spPr>
          <a:xfrm>
            <a:off x="29789" y="1605280"/>
            <a:ext cx="5683773" cy="2895599"/>
          </a:xfrm>
          <a:prstGeom prst="rect">
            <a:avLst/>
          </a:prstGeom>
        </p:spPr>
      </p:pic>
      <p:graphicFrame>
        <p:nvGraphicFramePr>
          <p:cNvPr id="11" name="Table 10"/>
          <p:cNvGraphicFramePr>
            <a:graphicFrameLocks noGrp="1"/>
          </p:cNvGraphicFramePr>
          <p:nvPr>
            <p:extLst>
              <p:ext uri="{D42A27DB-BD31-4B8C-83A1-F6EECF244321}">
                <p14:modId xmlns:p14="http://schemas.microsoft.com/office/powerpoint/2010/main" val="2075735371"/>
              </p:ext>
            </p:extLst>
          </p:nvPr>
        </p:nvGraphicFramePr>
        <p:xfrm>
          <a:off x="685800" y="4582640"/>
          <a:ext cx="10249575" cy="2199640"/>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3623502809"/>
                    </a:ext>
                  </a:extLst>
                </a:gridCol>
                <a:gridCol w="3429000">
                  <a:extLst>
                    <a:ext uri="{9D8B030D-6E8A-4147-A177-3AD203B41FA5}">
                      <a16:colId xmlns:a16="http://schemas.microsoft.com/office/drawing/2014/main" val="640019981"/>
                    </a:ext>
                  </a:extLst>
                </a:gridCol>
                <a:gridCol w="4763175">
                  <a:extLst>
                    <a:ext uri="{9D8B030D-6E8A-4147-A177-3AD203B41FA5}">
                      <a16:colId xmlns:a16="http://schemas.microsoft.com/office/drawing/2014/main" val="1420432360"/>
                    </a:ext>
                  </a:extLst>
                </a:gridCol>
              </a:tblGrid>
              <a:tr h="370840">
                <a:tc>
                  <a:txBody>
                    <a:bodyPr/>
                    <a:lstStyle/>
                    <a:p>
                      <a:r>
                        <a:rPr lang="en-US" sz="1200" dirty="0"/>
                        <a:t>Urgent Care Center</a:t>
                      </a:r>
                    </a:p>
                  </a:txBody>
                  <a:tcPr/>
                </a:tc>
                <a:tc>
                  <a:txBody>
                    <a:bodyPr/>
                    <a:lstStyle/>
                    <a:p>
                      <a:r>
                        <a:rPr lang="en-US" sz="1200" dirty="0"/>
                        <a:t>Address</a:t>
                      </a:r>
                    </a:p>
                  </a:txBody>
                  <a:tcPr/>
                </a:tc>
                <a:tc>
                  <a:txBody>
                    <a:bodyPr/>
                    <a:lstStyle/>
                    <a:p>
                      <a:r>
                        <a:rPr lang="en-US" sz="1200" dirty="0"/>
                        <a:t>Hours</a:t>
                      </a:r>
                    </a:p>
                  </a:txBody>
                  <a:tcPr/>
                </a:tc>
                <a:extLst>
                  <a:ext uri="{0D108BD9-81ED-4DB2-BD59-A6C34878D82A}">
                    <a16:rowId xmlns:a16="http://schemas.microsoft.com/office/drawing/2014/main" val="2557204013"/>
                  </a:ext>
                </a:extLst>
              </a:tr>
              <a:tr h="370840">
                <a:tc>
                  <a:txBody>
                    <a:bodyPr/>
                    <a:lstStyle/>
                    <a:p>
                      <a:r>
                        <a:rPr lang="en-US" sz="1200" dirty="0"/>
                        <a:t>Cleveland Urgent Care LLC</a:t>
                      </a:r>
                    </a:p>
                  </a:txBody>
                  <a:tcPr/>
                </a:tc>
                <a:tc>
                  <a:txBody>
                    <a:bodyPr/>
                    <a:lstStyle/>
                    <a:p>
                      <a:r>
                        <a:rPr lang="en-US" sz="1200" dirty="0"/>
                        <a:t>1956 E. 79</a:t>
                      </a:r>
                      <a:r>
                        <a:rPr lang="en-US" sz="1200" baseline="30000" dirty="0"/>
                        <a:t>th</a:t>
                      </a:r>
                      <a:r>
                        <a:rPr lang="en-US" sz="1200" dirty="0"/>
                        <a:t> St, CLE 44103</a:t>
                      </a:r>
                    </a:p>
                    <a:p>
                      <a:r>
                        <a:rPr lang="en-US" sz="1200" dirty="0"/>
                        <a:t>(216) 431-3733</a:t>
                      </a:r>
                    </a:p>
                  </a:txBody>
                  <a:tcPr/>
                </a:tc>
                <a:tc>
                  <a:txBody>
                    <a:bodyPr/>
                    <a:lstStyle/>
                    <a:p>
                      <a:r>
                        <a:rPr lang="en-US" sz="1200" dirty="0"/>
                        <a:t>8am-8pm Monday – Friday;</a:t>
                      </a:r>
                      <a:r>
                        <a:rPr lang="en-US" sz="1200" baseline="0" dirty="0"/>
                        <a:t>  </a:t>
                      </a:r>
                      <a:r>
                        <a:rPr lang="en-US" sz="1200" dirty="0"/>
                        <a:t>9am-5pm Saturday-Sunday</a:t>
                      </a:r>
                    </a:p>
                  </a:txBody>
                  <a:tcPr/>
                </a:tc>
                <a:extLst>
                  <a:ext uri="{0D108BD9-81ED-4DB2-BD59-A6C34878D82A}">
                    <a16:rowId xmlns:a16="http://schemas.microsoft.com/office/drawing/2014/main" val="1471184806"/>
                  </a:ext>
                </a:extLst>
              </a:tr>
              <a:tr h="370840">
                <a:tc>
                  <a:txBody>
                    <a:bodyPr/>
                    <a:lstStyle/>
                    <a:p>
                      <a:r>
                        <a:rPr lang="en-US" sz="1200" dirty="0" err="1"/>
                        <a:t>WellNow</a:t>
                      </a:r>
                      <a:r>
                        <a:rPr lang="en-US" sz="1200" baseline="0" dirty="0"/>
                        <a:t> Urgent Care</a:t>
                      </a:r>
                      <a:endParaRPr lang="en-US" sz="1200" dirty="0"/>
                    </a:p>
                  </a:txBody>
                  <a:tcPr/>
                </a:tc>
                <a:tc>
                  <a:txBody>
                    <a:bodyPr/>
                    <a:lstStyle/>
                    <a:p>
                      <a:r>
                        <a:rPr lang="en-US" sz="1200" dirty="0"/>
                        <a:t>7715 W</a:t>
                      </a:r>
                      <a:r>
                        <a:rPr lang="en-US" sz="1200" baseline="0" dirty="0"/>
                        <a:t> Ridgewood Dr., Parma 44129</a:t>
                      </a:r>
                    </a:p>
                    <a:p>
                      <a:r>
                        <a:rPr lang="en-US" sz="1200" dirty="0"/>
                        <a:t>(216) 426-9020</a:t>
                      </a:r>
                    </a:p>
                  </a:txBody>
                  <a:tcPr/>
                </a:tc>
                <a:tc>
                  <a:txBody>
                    <a:bodyPr/>
                    <a:lstStyle/>
                    <a:p>
                      <a:r>
                        <a:rPr lang="en-US" sz="1200" dirty="0"/>
                        <a:t>7am – 7pm Every Day</a:t>
                      </a:r>
                    </a:p>
                  </a:txBody>
                  <a:tcPr/>
                </a:tc>
                <a:extLst>
                  <a:ext uri="{0D108BD9-81ED-4DB2-BD59-A6C34878D82A}">
                    <a16:rowId xmlns:a16="http://schemas.microsoft.com/office/drawing/2014/main" val="2463653136"/>
                  </a:ext>
                </a:extLst>
              </a:tr>
              <a:tr h="370840">
                <a:tc>
                  <a:txBody>
                    <a:bodyPr/>
                    <a:lstStyle/>
                    <a:p>
                      <a:r>
                        <a:rPr lang="en-US" sz="1200" dirty="0"/>
                        <a:t>DBA </a:t>
                      </a:r>
                      <a:r>
                        <a:rPr lang="en-US" sz="1200" dirty="0" err="1"/>
                        <a:t>Medgroup</a:t>
                      </a:r>
                      <a:endParaRPr lang="en-US" sz="1200" dirty="0"/>
                    </a:p>
                  </a:txBody>
                  <a:tcPr/>
                </a:tc>
                <a:tc>
                  <a:txBody>
                    <a:bodyPr/>
                    <a:lstStyle/>
                    <a:p>
                      <a:r>
                        <a:rPr lang="en-US" sz="1200" dirty="0"/>
                        <a:t>13916 Cedar Road, </a:t>
                      </a:r>
                      <a:r>
                        <a:rPr lang="en-US" sz="1200" dirty="0" err="1"/>
                        <a:t>Univ</a:t>
                      </a:r>
                      <a:r>
                        <a:rPr lang="en-US" sz="1200" dirty="0"/>
                        <a:t> </a:t>
                      </a:r>
                      <a:r>
                        <a:rPr lang="en-US" sz="1200" dirty="0" err="1"/>
                        <a:t>Hts</a:t>
                      </a:r>
                      <a:r>
                        <a:rPr lang="en-US" sz="1200" dirty="0"/>
                        <a:t> 44118</a:t>
                      </a:r>
                    </a:p>
                    <a:p>
                      <a:r>
                        <a:rPr lang="en-US" sz="1200" dirty="0"/>
                        <a:t>(216) 381-9000</a:t>
                      </a:r>
                    </a:p>
                  </a:txBody>
                  <a:tcPr/>
                </a:tc>
                <a:tc>
                  <a:txBody>
                    <a:bodyPr/>
                    <a:lstStyle/>
                    <a:p>
                      <a:r>
                        <a:rPr lang="en-US" sz="1200" dirty="0"/>
                        <a:t>8am-4pm Mon/Wed/Fri;</a:t>
                      </a:r>
                      <a:r>
                        <a:rPr lang="en-US" sz="1200" baseline="0" dirty="0"/>
                        <a:t>   </a:t>
                      </a:r>
                      <a:r>
                        <a:rPr lang="en-US" sz="1200" dirty="0"/>
                        <a:t>8am - 8pm Tues/Thurs;</a:t>
                      </a:r>
                      <a:r>
                        <a:rPr lang="en-US" sz="1200" baseline="0" dirty="0"/>
                        <a:t>   </a:t>
                      </a:r>
                      <a:r>
                        <a:rPr lang="en-US" sz="1200" dirty="0"/>
                        <a:t>9am-4pm Saturday</a:t>
                      </a:r>
                    </a:p>
                  </a:txBody>
                  <a:tcPr/>
                </a:tc>
                <a:extLst>
                  <a:ext uri="{0D108BD9-81ED-4DB2-BD59-A6C34878D82A}">
                    <a16:rowId xmlns:a16="http://schemas.microsoft.com/office/drawing/2014/main" val="4022293603"/>
                  </a:ext>
                </a:extLst>
              </a:tr>
              <a:tr h="370840">
                <a:tc>
                  <a:txBody>
                    <a:bodyPr/>
                    <a:lstStyle/>
                    <a:p>
                      <a:r>
                        <a:rPr lang="en-US" sz="1200" dirty="0"/>
                        <a:t>UH Suburban Urgent Care</a:t>
                      </a:r>
                    </a:p>
                  </a:txBody>
                  <a:tcPr/>
                </a:tc>
                <a:tc>
                  <a:txBody>
                    <a:bodyPr/>
                    <a:lstStyle/>
                    <a:p>
                      <a:r>
                        <a:rPr lang="en-US" sz="1200" dirty="0"/>
                        <a:t>1611 South Green Road Suite 63, S. Euclid 44121</a:t>
                      </a:r>
                    </a:p>
                    <a:p>
                      <a:r>
                        <a:rPr lang="en-US" sz="1200" dirty="0"/>
                        <a:t>(216) 237-5012</a:t>
                      </a:r>
                    </a:p>
                  </a:txBody>
                  <a:tcPr/>
                </a:tc>
                <a:tc>
                  <a:txBody>
                    <a:bodyPr/>
                    <a:lstStyle/>
                    <a:p>
                      <a:r>
                        <a:rPr lang="en-US" sz="1200" dirty="0"/>
                        <a:t>8am - 5pm Monday-Friday;</a:t>
                      </a:r>
                      <a:r>
                        <a:rPr lang="en-US" sz="1200" baseline="0" dirty="0"/>
                        <a:t> </a:t>
                      </a:r>
                      <a:r>
                        <a:rPr lang="en-US" sz="1200" dirty="0"/>
                        <a:t>Closed Saturday/Sunday</a:t>
                      </a:r>
                    </a:p>
                  </a:txBody>
                  <a:tcPr/>
                </a:tc>
                <a:extLst>
                  <a:ext uri="{0D108BD9-81ED-4DB2-BD59-A6C34878D82A}">
                    <a16:rowId xmlns:a16="http://schemas.microsoft.com/office/drawing/2014/main" val="2866193104"/>
                  </a:ext>
                </a:extLst>
              </a:tr>
            </a:tbl>
          </a:graphicData>
        </a:graphic>
      </p:graphicFrame>
      <p:sp>
        <p:nvSpPr>
          <p:cNvPr id="12" name="TextBox 11"/>
          <p:cNvSpPr txBox="1"/>
          <p:nvPr/>
        </p:nvSpPr>
        <p:spPr>
          <a:xfrm>
            <a:off x="6019800" y="2343350"/>
            <a:ext cx="5660909" cy="923330"/>
          </a:xfrm>
          <a:prstGeom prst="rect">
            <a:avLst/>
          </a:prstGeom>
          <a:noFill/>
        </p:spPr>
        <p:txBody>
          <a:bodyPr wrap="none" rtlCol="0">
            <a:spAutoFit/>
          </a:bodyPr>
          <a:lstStyle/>
          <a:p>
            <a:r>
              <a:rPr lang="en-US" dirty="0"/>
              <a:t>There are many Urgent Care Centers within 10 miles of </a:t>
            </a:r>
          </a:p>
          <a:p>
            <a:r>
              <a:rPr lang="en-US" dirty="0"/>
              <a:t>CWRU’s campus. Please see a more comprehensive list on </a:t>
            </a:r>
          </a:p>
          <a:p>
            <a:r>
              <a:rPr lang="en-US" dirty="0"/>
              <a:t>Postdoc Benefits Portal – Documents Library</a:t>
            </a:r>
          </a:p>
        </p:txBody>
      </p:sp>
      <p:sp>
        <p:nvSpPr>
          <p:cNvPr id="13" name="TextBox 12"/>
          <p:cNvSpPr txBox="1"/>
          <p:nvPr/>
        </p:nvSpPr>
        <p:spPr>
          <a:xfrm>
            <a:off x="6019800" y="3659310"/>
            <a:ext cx="5100435" cy="646331"/>
          </a:xfrm>
          <a:prstGeom prst="rect">
            <a:avLst/>
          </a:prstGeom>
          <a:noFill/>
        </p:spPr>
        <p:txBody>
          <a:bodyPr wrap="none" rtlCol="0">
            <a:spAutoFit/>
          </a:bodyPr>
          <a:lstStyle/>
          <a:p>
            <a:r>
              <a:rPr lang="en-US" dirty="0"/>
              <a:t>Urgent Care Centers closest to Campus serving both </a:t>
            </a:r>
          </a:p>
          <a:p>
            <a:r>
              <a:rPr lang="en-US" dirty="0"/>
              <a:t>Aetna HNO &amp; OAMC/POS Plans: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0" y="1440180"/>
              <a:ext cx="12191999" cy="5417817"/>
            </a:xfrm>
            <a:prstGeom prst="rect">
              <a:avLst/>
            </a:prstGeom>
          </p:spPr>
        </p:pic>
        <p:sp>
          <p:nvSpPr>
            <p:cNvPr id="4" name="object 4"/>
            <p:cNvSpPr/>
            <p:nvPr/>
          </p:nvSpPr>
          <p:spPr>
            <a:xfrm>
              <a:off x="0" y="0"/>
              <a:ext cx="12192000" cy="1950720"/>
            </a:xfrm>
            <a:custGeom>
              <a:avLst/>
              <a:gdLst/>
              <a:ahLst/>
              <a:cxnLst/>
              <a:rect l="l" t="t" r="r" b="b"/>
              <a:pathLst>
                <a:path w="12192000" h="1950720">
                  <a:moveTo>
                    <a:pt x="12192000" y="0"/>
                  </a:moveTo>
                  <a:lnTo>
                    <a:pt x="0" y="0"/>
                  </a:lnTo>
                  <a:lnTo>
                    <a:pt x="0" y="1950720"/>
                  </a:lnTo>
                  <a:lnTo>
                    <a:pt x="12192000" y="1950720"/>
                  </a:lnTo>
                  <a:lnTo>
                    <a:pt x="12192000" y="0"/>
                  </a:lnTo>
                  <a:close/>
                </a:path>
              </a:pathLst>
            </a:custGeom>
            <a:solidFill>
              <a:srgbClr val="001133"/>
            </a:solidFill>
          </p:spPr>
          <p:txBody>
            <a:bodyPr wrap="square" lIns="0" tIns="0" rIns="0" bIns="0" rtlCol="0"/>
            <a:lstStyle/>
            <a:p>
              <a:endParaRPr/>
            </a:p>
          </p:txBody>
        </p:sp>
      </p:grpSp>
      <p:sp>
        <p:nvSpPr>
          <p:cNvPr id="5" name="object 5"/>
          <p:cNvSpPr txBox="1">
            <a:spLocks noGrp="1"/>
          </p:cNvSpPr>
          <p:nvPr>
            <p:ph type="title"/>
          </p:nvPr>
        </p:nvSpPr>
        <p:spPr>
          <a:prstGeom prst="rect">
            <a:avLst/>
          </a:prstGeom>
        </p:spPr>
        <p:txBody>
          <a:bodyPr vert="horz" wrap="square" lIns="0" tIns="492125" rIns="0" bIns="0" rtlCol="0">
            <a:spAutoFit/>
          </a:bodyPr>
          <a:lstStyle/>
          <a:p>
            <a:pPr marL="20320" marR="10160" algn="ctr">
              <a:lnSpc>
                <a:spcPct val="100000"/>
              </a:lnSpc>
              <a:spcBef>
                <a:spcPts val="3875"/>
              </a:spcBef>
            </a:pPr>
            <a:r>
              <a:rPr sz="4000" dirty="0"/>
              <a:t>Walk-In</a:t>
            </a:r>
            <a:r>
              <a:rPr sz="4000" spc="-40" dirty="0"/>
              <a:t> </a:t>
            </a:r>
            <a:r>
              <a:rPr sz="4000" dirty="0"/>
              <a:t>Clinics</a:t>
            </a:r>
            <a:endParaRPr sz="4000"/>
          </a:p>
        </p:txBody>
      </p:sp>
      <p:sp>
        <p:nvSpPr>
          <p:cNvPr id="6" name="object 6"/>
          <p:cNvSpPr txBox="1"/>
          <p:nvPr/>
        </p:nvSpPr>
        <p:spPr>
          <a:xfrm>
            <a:off x="1146492" y="2372931"/>
            <a:ext cx="9826308" cy="3683060"/>
          </a:xfrm>
          <a:prstGeom prst="rect">
            <a:avLst/>
          </a:prstGeom>
        </p:spPr>
        <p:txBody>
          <a:bodyPr vert="horz" wrap="square" lIns="0" tIns="12700" rIns="0" bIns="0" rtlCol="0">
            <a:spAutoFit/>
          </a:bodyPr>
          <a:lstStyle/>
          <a:p>
            <a:pPr marL="12700" marR="5080">
              <a:lnSpc>
                <a:spcPct val="100000"/>
              </a:lnSpc>
              <a:spcBef>
                <a:spcPts val="100"/>
              </a:spcBef>
            </a:pPr>
            <a:r>
              <a:rPr sz="2000" b="1" spc="45" dirty="0">
                <a:latin typeface="Calibri Light"/>
                <a:cs typeface="Calibri Light"/>
              </a:rPr>
              <a:t>The</a:t>
            </a:r>
            <a:r>
              <a:rPr sz="2000" b="1" spc="-80" dirty="0">
                <a:latin typeface="Calibri Light"/>
                <a:cs typeface="Calibri Light"/>
              </a:rPr>
              <a:t> </a:t>
            </a:r>
            <a:r>
              <a:rPr sz="2000" b="1" spc="-15" dirty="0">
                <a:latin typeface="Calibri Light"/>
                <a:cs typeface="Calibri Light"/>
              </a:rPr>
              <a:t>Walk-In</a:t>
            </a:r>
            <a:r>
              <a:rPr sz="2000" b="1" spc="-125" dirty="0">
                <a:latin typeface="Calibri Light"/>
                <a:cs typeface="Calibri Light"/>
              </a:rPr>
              <a:t> </a:t>
            </a:r>
            <a:r>
              <a:rPr sz="2000" b="1" spc="10" dirty="0">
                <a:latin typeface="Calibri Light"/>
                <a:cs typeface="Calibri Light"/>
              </a:rPr>
              <a:t>Clinic</a:t>
            </a:r>
            <a:r>
              <a:rPr sz="2000" b="1" spc="-100" dirty="0">
                <a:latin typeface="Calibri Light"/>
                <a:cs typeface="Calibri Light"/>
              </a:rPr>
              <a:t> </a:t>
            </a:r>
            <a:r>
              <a:rPr sz="2000" b="1" spc="15" dirty="0">
                <a:latin typeface="Calibri Light"/>
                <a:cs typeface="Calibri Light"/>
              </a:rPr>
              <a:t>is</a:t>
            </a:r>
            <a:r>
              <a:rPr sz="2000" b="1" spc="-100" dirty="0">
                <a:latin typeface="Calibri Light"/>
                <a:cs typeface="Calibri Light"/>
              </a:rPr>
              <a:t> </a:t>
            </a:r>
            <a:r>
              <a:rPr sz="2000" b="1" spc="45" dirty="0">
                <a:latin typeface="Calibri Light"/>
                <a:cs typeface="Calibri Light"/>
              </a:rPr>
              <a:t>an</a:t>
            </a:r>
            <a:r>
              <a:rPr sz="2000" b="1" spc="-130" dirty="0">
                <a:latin typeface="Calibri Light"/>
                <a:cs typeface="Calibri Light"/>
              </a:rPr>
              <a:t> </a:t>
            </a:r>
            <a:r>
              <a:rPr sz="2000" b="1" dirty="0">
                <a:latin typeface="Calibri Light"/>
                <a:cs typeface="Calibri Light"/>
              </a:rPr>
              <a:t>in-network,</a:t>
            </a:r>
            <a:r>
              <a:rPr sz="2000" b="1" spc="-140" dirty="0">
                <a:latin typeface="Calibri Light"/>
                <a:cs typeface="Calibri Light"/>
              </a:rPr>
              <a:t> </a:t>
            </a:r>
            <a:r>
              <a:rPr sz="2000" b="1" spc="-15" dirty="0">
                <a:latin typeface="Calibri Light"/>
                <a:cs typeface="Calibri Light"/>
              </a:rPr>
              <a:t>free-standing</a:t>
            </a:r>
            <a:r>
              <a:rPr sz="2000" b="1" spc="-110" dirty="0">
                <a:latin typeface="Calibri Light"/>
                <a:cs typeface="Calibri Light"/>
              </a:rPr>
              <a:t> </a:t>
            </a:r>
            <a:r>
              <a:rPr sz="2000" b="1" spc="-5" dirty="0">
                <a:latin typeface="Calibri Light"/>
                <a:cs typeface="Calibri Light"/>
              </a:rPr>
              <a:t>health</a:t>
            </a:r>
            <a:r>
              <a:rPr sz="2000" b="1" spc="-125" dirty="0">
                <a:latin typeface="Calibri Light"/>
                <a:cs typeface="Calibri Light"/>
              </a:rPr>
              <a:t> </a:t>
            </a:r>
            <a:r>
              <a:rPr sz="2000" b="1" spc="15" dirty="0">
                <a:latin typeface="Calibri Light"/>
                <a:cs typeface="Calibri Light"/>
              </a:rPr>
              <a:t>care</a:t>
            </a:r>
            <a:r>
              <a:rPr sz="2000" b="1" spc="-155" dirty="0">
                <a:latin typeface="Calibri Light"/>
                <a:cs typeface="Calibri Light"/>
              </a:rPr>
              <a:t> </a:t>
            </a:r>
            <a:r>
              <a:rPr sz="2000" b="1" dirty="0">
                <a:latin typeface="Calibri Light"/>
                <a:cs typeface="Calibri Light"/>
              </a:rPr>
              <a:t>facility</a:t>
            </a:r>
            <a:r>
              <a:rPr sz="2000" b="1" spc="-135" dirty="0">
                <a:latin typeface="Calibri Light"/>
                <a:cs typeface="Calibri Light"/>
              </a:rPr>
              <a:t> </a:t>
            </a:r>
            <a:r>
              <a:rPr sz="2000" b="1" spc="-5" dirty="0">
                <a:latin typeface="Calibri Light"/>
                <a:cs typeface="Calibri Light"/>
              </a:rPr>
              <a:t>that</a:t>
            </a:r>
            <a:r>
              <a:rPr sz="2000" b="1" spc="-65" dirty="0">
                <a:latin typeface="Calibri Light"/>
                <a:cs typeface="Calibri Light"/>
              </a:rPr>
              <a:t> </a:t>
            </a:r>
            <a:r>
              <a:rPr sz="2000" b="1" spc="15" dirty="0">
                <a:latin typeface="Calibri Light"/>
                <a:cs typeface="Calibri Light"/>
              </a:rPr>
              <a:t>is</a:t>
            </a:r>
            <a:r>
              <a:rPr sz="2000" b="1" spc="-100" dirty="0">
                <a:latin typeface="Calibri Light"/>
                <a:cs typeface="Calibri Light"/>
              </a:rPr>
              <a:t> </a:t>
            </a:r>
            <a:r>
              <a:rPr sz="2000" b="1" spc="45" dirty="0">
                <a:latin typeface="Calibri Light"/>
                <a:cs typeface="Calibri Light"/>
              </a:rPr>
              <a:t>an</a:t>
            </a:r>
            <a:r>
              <a:rPr sz="2000" b="1" spc="-130" dirty="0">
                <a:latin typeface="Calibri Light"/>
                <a:cs typeface="Calibri Light"/>
              </a:rPr>
              <a:t> </a:t>
            </a:r>
            <a:r>
              <a:rPr sz="2000" b="1" spc="-5" dirty="0">
                <a:latin typeface="Calibri Light"/>
                <a:cs typeface="Calibri Light"/>
              </a:rPr>
              <a:t>alternative</a:t>
            </a:r>
            <a:r>
              <a:rPr sz="2000" b="1" spc="-155" dirty="0">
                <a:latin typeface="Calibri Light"/>
                <a:cs typeface="Calibri Light"/>
              </a:rPr>
              <a:t> </a:t>
            </a:r>
            <a:r>
              <a:rPr sz="2000" b="1" spc="30" dirty="0">
                <a:latin typeface="Calibri Light"/>
                <a:cs typeface="Calibri Light"/>
              </a:rPr>
              <a:t>to</a:t>
            </a:r>
            <a:r>
              <a:rPr sz="2000" b="1" spc="-130" dirty="0">
                <a:latin typeface="Calibri Light"/>
                <a:cs typeface="Calibri Light"/>
              </a:rPr>
              <a:t> </a:t>
            </a:r>
            <a:r>
              <a:rPr sz="2000" b="1" dirty="0">
                <a:latin typeface="Calibri Light"/>
                <a:cs typeface="Calibri Light"/>
              </a:rPr>
              <a:t>a </a:t>
            </a:r>
            <a:r>
              <a:rPr sz="2000" b="1" spc="-440" dirty="0">
                <a:latin typeface="Calibri Light"/>
                <a:cs typeface="Calibri Light"/>
              </a:rPr>
              <a:t> </a:t>
            </a:r>
            <a:r>
              <a:rPr sz="2000" b="1" spc="-15" dirty="0">
                <a:latin typeface="Calibri Light"/>
                <a:cs typeface="Calibri Light"/>
              </a:rPr>
              <a:t>physician’s </a:t>
            </a:r>
            <a:r>
              <a:rPr sz="2000" b="1" spc="-5" dirty="0">
                <a:latin typeface="Calibri Light"/>
                <a:cs typeface="Calibri Light"/>
              </a:rPr>
              <a:t>office </a:t>
            </a:r>
            <a:r>
              <a:rPr sz="2000" b="1" spc="-15" dirty="0">
                <a:latin typeface="Calibri Light"/>
                <a:cs typeface="Calibri Light"/>
              </a:rPr>
              <a:t>for </a:t>
            </a:r>
            <a:r>
              <a:rPr sz="2000" b="1" spc="-10" dirty="0">
                <a:latin typeface="Calibri Light"/>
                <a:cs typeface="Calibri Light"/>
              </a:rPr>
              <a:t>treatment </a:t>
            </a:r>
            <a:r>
              <a:rPr sz="2000" b="1" spc="35" dirty="0">
                <a:latin typeface="Calibri Light"/>
                <a:cs typeface="Calibri Light"/>
              </a:rPr>
              <a:t>of </a:t>
            </a:r>
            <a:r>
              <a:rPr sz="2000" b="1" spc="-10" dirty="0">
                <a:latin typeface="Calibri Light"/>
                <a:cs typeface="Calibri Light"/>
              </a:rPr>
              <a:t>unscheduled, non-emergency </a:t>
            </a:r>
            <a:r>
              <a:rPr sz="2000" b="1" dirty="0">
                <a:latin typeface="Calibri Light"/>
                <a:cs typeface="Calibri Light"/>
              </a:rPr>
              <a:t>illnesses </a:t>
            </a:r>
            <a:r>
              <a:rPr sz="2000" b="1" spc="30" dirty="0">
                <a:latin typeface="Calibri Light"/>
                <a:cs typeface="Calibri Light"/>
              </a:rPr>
              <a:t>and </a:t>
            </a:r>
            <a:r>
              <a:rPr sz="2000" b="1" dirty="0">
                <a:latin typeface="Calibri Light"/>
                <a:cs typeface="Calibri Light"/>
              </a:rPr>
              <a:t>injuries </a:t>
            </a:r>
            <a:r>
              <a:rPr sz="2000" b="1" spc="30" dirty="0">
                <a:latin typeface="Calibri Light"/>
                <a:cs typeface="Calibri Light"/>
              </a:rPr>
              <a:t>and </a:t>
            </a:r>
            <a:r>
              <a:rPr sz="2000" b="1" spc="35" dirty="0">
                <a:latin typeface="Calibri Light"/>
                <a:cs typeface="Calibri Light"/>
              </a:rPr>
              <a:t> </a:t>
            </a:r>
            <a:r>
              <a:rPr sz="2000" b="1" dirty="0">
                <a:latin typeface="Calibri Light"/>
                <a:cs typeface="Calibri Light"/>
              </a:rPr>
              <a:t>administration</a:t>
            </a:r>
            <a:r>
              <a:rPr sz="2000" b="1" spc="-225" dirty="0">
                <a:latin typeface="Calibri Light"/>
                <a:cs typeface="Calibri Light"/>
              </a:rPr>
              <a:t> </a:t>
            </a:r>
            <a:r>
              <a:rPr sz="2000" b="1" spc="35" dirty="0">
                <a:latin typeface="Calibri Light"/>
                <a:cs typeface="Calibri Light"/>
              </a:rPr>
              <a:t>of</a:t>
            </a:r>
            <a:r>
              <a:rPr sz="2000" b="1" spc="-95" dirty="0">
                <a:latin typeface="Calibri Light"/>
                <a:cs typeface="Calibri Light"/>
              </a:rPr>
              <a:t> </a:t>
            </a:r>
            <a:r>
              <a:rPr sz="2000" b="1" spc="5" dirty="0">
                <a:latin typeface="Calibri Light"/>
                <a:cs typeface="Calibri Light"/>
              </a:rPr>
              <a:t>certain</a:t>
            </a:r>
            <a:r>
              <a:rPr sz="2000" b="1" spc="-215" dirty="0">
                <a:latin typeface="Calibri Light"/>
                <a:cs typeface="Calibri Light"/>
              </a:rPr>
              <a:t> </a:t>
            </a:r>
            <a:r>
              <a:rPr sz="2000" b="1" spc="-10" dirty="0">
                <a:latin typeface="Calibri Light"/>
                <a:cs typeface="Calibri Light"/>
              </a:rPr>
              <a:t>immunizations.</a:t>
            </a:r>
            <a:endParaRPr sz="2000" b="1" dirty="0">
              <a:latin typeface="Calibri Light"/>
              <a:cs typeface="Calibri Light"/>
            </a:endParaRPr>
          </a:p>
          <a:p>
            <a:pPr marL="12700" marR="262255">
              <a:lnSpc>
                <a:spcPct val="200300"/>
              </a:lnSpc>
              <a:spcBef>
                <a:spcPts val="5"/>
              </a:spcBef>
            </a:pPr>
            <a:r>
              <a:rPr sz="2000" b="1" spc="30" dirty="0">
                <a:latin typeface="Calibri Light"/>
                <a:cs typeface="Calibri Light"/>
              </a:rPr>
              <a:t>It</a:t>
            </a:r>
            <a:r>
              <a:rPr sz="2000" b="1" spc="-75" dirty="0">
                <a:latin typeface="Calibri Light"/>
                <a:cs typeface="Calibri Light"/>
              </a:rPr>
              <a:t> </a:t>
            </a:r>
            <a:r>
              <a:rPr sz="2000" b="1" spc="55" dirty="0">
                <a:latin typeface="Calibri Light"/>
                <a:cs typeface="Calibri Light"/>
              </a:rPr>
              <a:t>is</a:t>
            </a:r>
            <a:r>
              <a:rPr sz="2000" b="1" spc="-25" dirty="0">
                <a:latin typeface="Calibri Light"/>
                <a:cs typeface="Calibri Light"/>
              </a:rPr>
              <a:t> </a:t>
            </a:r>
            <a:r>
              <a:rPr sz="2000" b="1" spc="20" dirty="0">
                <a:latin typeface="Calibri Light"/>
                <a:cs typeface="Calibri Light"/>
              </a:rPr>
              <a:t>not</a:t>
            </a:r>
            <a:r>
              <a:rPr sz="2000" b="1" spc="-155" dirty="0">
                <a:latin typeface="Calibri Light"/>
                <a:cs typeface="Calibri Light"/>
              </a:rPr>
              <a:t> </a:t>
            </a:r>
            <a:r>
              <a:rPr sz="2000" b="1" spc="45" dirty="0">
                <a:latin typeface="Calibri Light"/>
                <a:cs typeface="Calibri Light"/>
              </a:rPr>
              <a:t>an</a:t>
            </a:r>
            <a:r>
              <a:rPr sz="2000" b="1" spc="-130" dirty="0">
                <a:latin typeface="Calibri Light"/>
                <a:cs typeface="Calibri Light"/>
              </a:rPr>
              <a:t> </a:t>
            </a:r>
            <a:r>
              <a:rPr sz="2000" b="1" spc="-10" dirty="0">
                <a:latin typeface="Calibri Light"/>
                <a:cs typeface="Calibri Light"/>
              </a:rPr>
              <a:t>alternative</a:t>
            </a:r>
            <a:r>
              <a:rPr sz="2000" b="1" spc="-80" dirty="0">
                <a:latin typeface="Calibri Light"/>
                <a:cs typeface="Calibri Light"/>
              </a:rPr>
              <a:t> </a:t>
            </a:r>
            <a:r>
              <a:rPr sz="2000" b="1" spc="-15" dirty="0">
                <a:latin typeface="Calibri Light"/>
                <a:cs typeface="Calibri Light"/>
              </a:rPr>
              <a:t>for</a:t>
            </a:r>
            <a:r>
              <a:rPr sz="2000" b="1" spc="-110" dirty="0">
                <a:latin typeface="Calibri Light"/>
                <a:cs typeface="Calibri Light"/>
              </a:rPr>
              <a:t> </a:t>
            </a:r>
            <a:r>
              <a:rPr sz="2000" b="1" spc="45" dirty="0">
                <a:latin typeface="Calibri Light"/>
                <a:cs typeface="Calibri Light"/>
              </a:rPr>
              <a:t>the</a:t>
            </a:r>
            <a:r>
              <a:rPr sz="2000" b="1" spc="-160" dirty="0">
                <a:latin typeface="Calibri Light"/>
                <a:cs typeface="Calibri Light"/>
              </a:rPr>
              <a:t> </a:t>
            </a:r>
            <a:r>
              <a:rPr sz="2000" b="1" spc="-10" dirty="0">
                <a:latin typeface="Calibri Light"/>
                <a:cs typeface="Calibri Light"/>
              </a:rPr>
              <a:t>emergency</a:t>
            </a:r>
            <a:r>
              <a:rPr sz="2000" b="1" spc="-140" dirty="0">
                <a:latin typeface="Calibri Light"/>
                <a:cs typeface="Calibri Light"/>
              </a:rPr>
              <a:t> </a:t>
            </a:r>
            <a:r>
              <a:rPr sz="2000" b="1" dirty="0">
                <a:latin typeface="Calibri Light"/>
                <a:cs typeface="Calibri Light"/>
              </a:rPr>
              <a:t>room</a:t>
            </a:r>
            <a:r>
              <a:rPr sz="2000" b="1" spc="-114" dirty="0">
                <a:latin typeface="Calibri Light"/>
                <a:cs typeface="Calibri Light"/>
              </a:rPr>
              <a:t> </a:t>
            </a:r>
            <a:r>
              <a:rPr sz="2000" b="1" spc="35" dirty="0">
                <a:latin typeface="Calibri Light"/>
                <a:cs typeface="Calibri Light"/>
              </a:rPr>
              <a:t>or</a:t>
            </a:r>
            <a:r>
              <a:rPr sz="2000" b="1" spc="-100" dirty="0">
                <a:latin typeface="Calibri Light"/>
                <a:cs typeface="Calibri Light"/>
              </a:rPr>
              <a:t> </a:t>
            </a:r>
            <a:r>
              <a:rPr sz="2000" b="1" spc="20" dirty="0">
                <a:latin typeface="Calibri Light"/>
                <a:cs typeface="Calibri Light"/>
              </a:rPr>
              <a:t>the</a:t>
            </a:r>
            <a:r>
              <a:rPr sz="2000" b="1" spc="-165" dirty="0">
                <a:latin typeface="Calibri Light"/>
                <a:cs typeface="Calibri Light"/>
              </a:rPr>
              <a:t> </a:t>
            </a:r>
            <a:r>
              <a:rPr sz="2000" b="1" spc="-5" dirty="0">
                <a:latin typeface="Calibri Light"/>
                <a:cs typeface="Calibri Light"/>
              </a:rPr>
              <a:t>outpatient</a:t>
            </a:r>
            <a:r>
              <a:rPr sz="2000" b="1" spc="-150" dirty="0">
                <a:latin typeface="Calibri Light"/>
                <a:cs typeface="Calibri Light"/>
              </a:rPr>
              <a:t> </a:t>
            </a:r>
            <a:r>
              <a:rPr sz="2000" b="1" spc="-5" dirty="0">
                <a:latin typeface="Calibri Light"/>
                <a:cs typeface="Calibri Light"/>
              </a:rPr>
              <a:t>department</a:t>
            </a:r>
            <a:r>
              <a:rPr sz="2000" b="1" spc="-155" dirty="0">
                <a:latin typeface="Calibri Light"/>
                <a:cs typeface="Calibri Light"/>
              </a:rPr>
              <a:t> </a:t>
            </a:r>
            <a:r>
              <a:rPr sz="2000" b="1" spc="35" dirty="0">
                <a:latin typeface="Calibri Light"/>
                <a:cs typeface="Calibri Light"/>
              </a:rPr>
              <a:t>of</a:t>
            </a:r>
            <a:r>
              <a:rPr sz="2000" b="1" spc="-90" dirty="0">
                <a:latin typeface="Calibri Light"/>
                <a:cs typeface="Calibri Light"/>
              </a:rPr>
              <a:t> </a:t>
            </a:r>
            <a:r>
              <a:rPr sz="2000" b="1" dirty="0">
                <a:latin typeface="Calibri Light"/>
                <a:cs typeface="Calibri Light"/>
              </a:rPr>
              <a:t>a</a:t>
            </a:r>
            <a:r>
              <a:rPr sz="2000" b="1" spc="-35" dirty="0">
                <a:latin typeface="Calibri Light"/>
                <a:cs typeface="Calibri Light"/>
              </a:rPr>
              <a:t> </a:t>
            </a:r>
            <a:r>
              <a:rPr sz="2000" b="1" spc="-5" dirty="0">
                <a:latin typeface="Calibri Light"/>
                <a:cs typeface="Calibri Light"/>
              </a:rPr>
              <a:t>hospital. </a:t>
            </a:r>
            <a:r>
              <a:rPr sz="2000" b="1" spc="-440" dirty="0">
                <a:latin typeface="Calibri Light"/>
                <a:cs typeface="Calibri Light"/>
              </a:rPr>
              <a:t> </a:t>
            </a:r>
            <a:endParaRPr lang="en-US" sz="2000" b="1" spc="-440" dirty="0">
              <a:latin typeface="Calibri Light"/>
              <a:cs typeface="Calibri Light"/>
            </a:endParaRPr>
          </a:p>
          <a:p>
            <a:pPr marL="12700" marR="262255">
              <a:lnSpc>
                <a:spcPct val="200300"/>
              </a:lnSpc>
              <a:spcBef>
                <a:spcPts val="5"/>
              </a:spcBef>
            </a:pPr>
            <a:r>
              <a:rPr sz="2000" b="1" spc="65" dirty="0">
                <a:latin typeface="Calibri Light"/>
                <a:cs typeface="Calibri Light"/>
              </a:rPr>
              <a:t>I</a:t>
            </a:r>
            <a:r>
              <a:rPr sz="2000" b="1" dirty="0">
                <a:latin typeface="Calibri Light"/>
                <a:cs typeface="Calibri Light"/>
              </a:rPr>
              <a:t>t</a:t>
            </a:r>
            <a:r>
              <a:rPr sz="2000" b="1" spc="-75" dirty="0">
                <a:latin typeface="Calibri Light"/>
                <a:cs typeface="Calibri Light"/>
              </a:rPr>
              <a:t> </a:t>
            </a:r>
            <a:r>
              <a:rPr sz="2000" b="1" spc="114" dirty="0">
                <a:latin typeface="Calibri Light"/>
                <a:cs typeface="Calibri Light"/>
              </a:rPr>
              <a:t>i</a:t>
            </a:r>
            <a:r>
              <a:rPr sz="2000" b="1" dirty="0">
                <a:latin typeface="Calibri Light"/>
                <a:cs typeface="Calibri Light"/>
              </a:rPr>
              <a:t>s</a:t>
            </a:r>
            <a:r>
              <a:rPr sz="2000" b="1" spc="-30" dirty="0">
                <a:latin typeface="Calibri Light"/>
                <a:cs typeface="Calibri Light"/>
              </a:rPr>
              <a:t> </a:t>
            </a:r>
            <a:r>
              <a:rPr sz="2000" b="1" spc="95" dirty="0">
                <a:latin typeface="Calibri Light"/>
                <a:cs typeface="Calibri Light"/>
              </a:rPr>
              <a:t>g</a:t>
            </a:r>
            <a:r>
              <a:rPr sz="2000" b="1" spc="-35" dirty="0">
                <a:latin typeface="Calibri Light"/>
                <a:cs typeface="Calibri Light"/>
              </a:rPr>
              <a:t>e</a:t>
            </a:r>
            <a:r>
              <a:rPr sz="2000" b="1" dirty="0">
                <a:latin typeface="Calibri Light"/>
                <a:cs typeface="Calibri Light"/>
              </a:rPr>
              <a:t>n</a:t>
            </a:r>
            <a:r>
              <a:rPr sz="2000" b="1" spc="-30" dirty="0">
                <a:latin typeface="Calibri Light"/>
                <a:cs typeface="Calibri Light"/>
              </a:rPr>
              <a:t>e</a:t>
            </a:r>
            <a:r>
              <a:rPr sz="2000" b="1" spc="-50" dirty="0">
                <a:latin typeface="Calibri Light"/>
                <a:cs typeface="Calibri Light"/>
              </a:rPr>
              <a:t>r</a:t>
            </a:r>
            <a:r>
              <a:rPr sz="2000" b="1" spc="-65" dirty="0">
                <a:latin typeface="Calibri Light"/>
                <a:cs typeface="Calibri Light"/>
              </a:rPr>
              <a:t>a</a:t>
            </a:r>
            <a:r>
              <a:rPr sz="2000" b="1" spc="35" dirty="0">
                <a:latin typeface="Calibri Light"/>
                <a:cs typeface="Calibri Light"/>
              </a:rPr>
              <a:t>l</a:t>
            </a:r>
            <a:r>
              <a:rPr sz="2000" b="1" spc="-45" dirty="0">
                <a:latin typeface="Calibri Light"/>
                <a:cs typeface="Calibri Light"/>
              </a:rPr>
              <a:t>l</a:t>
            </a:r>
            <a:r>
              <a:rPr sz="2000" b="1" dirty="0">
                <a:latin typeface="Calibri Light"/>
                <a:cs typeface="Calibri Light"/>
              </a:rPr>
              <a:t>y</a:t>
            </a:r>
            <a:r>
              <a:rPr sz="2000" b="1" spc="-140" dirty="0">
                <a:latin typeface="Calibri Light"/>
                <a:cs typeface="Calibri Light"/>
              </a:rPr>
              <a:t> </a:t>
            </a:r>
            <a:r>
              <a:rPr sz="2000" b="1" spc="-40" dirty="0">
                <a:latin typeface="Calibri Light"/>
                <a:cs typeface="Calibri Light"/>
              </a:rPr>
              <a:t>f</a:t>
            </a:r>
            <a:r>
              <a:rPr sz="2000" b="1" spc="70" dirty="0">
                <a:latin typeface="Calibri Light"/>
                <a:cs typeface="Calibri Light"/>
              </a:rPr>
              <a:t>o</a:t>
            </a:r>
            <a:r>
              <a:rPr sz="2000" b="1" dirty="0">
                <a:latin typeface="Calibri Light"/>
                <a:cs typeface="Calibri Light"/>
              </a:rPr>
              <a:t>und</a:t>
            </a:r>
            <a:r>
              <a:rPr sz="2000" b="1" spc="-135" dirty="0">
                <a:latin typeface="Calibri Light"/>
                <a:cs typeface="Calibri Light"/>
              </a:rPr>
              <a:t> </a:t>
            </a:r>
            <a:r>
              <a:rPr sz="2000" b="1" spc="114" dirty="0">
                <a:latin typeface="Calibri Light"/>
                <a:cs typeface="Calibri Light"/>
              </a:rPr>
              <a:t>i</a:t>
            </a:r>
            <a:r>
              <a:rPr sz="2000" b="1" dirty="0">
                <a:latin typeface="Calibri Light"/>
                <a:cs typeface="Calibri Light"/>
              </a:rPr>
              <a:t>n</a:t>
            </a:r>
            <a:r>
              <a:rPr sz="2000" b="1" spc="-135" dirty="0">
                <a:latin typeface="Calibri Light"/>
                <a:cs typeface="Calibri Light"/>
              </a:rPr>
              <a:t> </a:t>
            </a:r>
            <a:r>
              <a:rPr sz="2000" b="1" dirty="0">
                <a:latin typeface="Calibri Light"/>
                <a:cs typeface="Calibri Light"/>
              </a:rPr>
              <a:t>a</a:t>
            </a:r>
            <a:r>
              <a:rPr sz="2000" b="1" spc="-40" dirty="0">
                <a:latin typeface="Calibri Light"/>
                <a:cs typeface="Calibri Light"/>
              </a:rPr>
              <a:t> </a:t>
            </a:r>
            <a:r>
              <a:rPr sz="2000" b="1" spc="105" dirty="0">
                <a:latin typeface="Calibri Light"/>
                <a:cs typeface="Calibri Light"/>
              </a:rPr>
              <a:t>r</a:t>
            </a:r>
            <a:r>
              <a:rPr sz="2000" b="1" spc="-35" dirty="0">
                <a:latin typeface="Calibri Light"/>
                <a:cs typeface="Calibri Light"/>
              </a:rPr>
              <a:t>e</a:t>
            </a:r>
            <a:r>
              <a:rPr sz="2000" b="1" spc="-100" dirty="0">
                <a:latin typeface="Calibri Light"/>
                <a:cs typeface="Calibri Light"/>
              </a:rPr>
              <a:t>t</a:t>
            </a:r>
            <a:r>
              <a:rPr sz="2000" b="1" spc="10" dirty="0">
                <a:latin typeface="Calibri Light"/>
                <a:cs typeface="Calibri Light"/>
              </a:rPr>
              <a:t>a</a:t>
            </a:r>
            <a:r>
              <a:rPr sz="2000" b="1" spc="-45" dirty="0">
                <a:latin typeface="Calibri Light"/>
                <a:cs typeface="Calibri Light"/>
              </a:rPr>
              <a:t>i</a:t>
            </a:r>
            <a:r>
              <a:rPr sz="2000" b="1" dirty="0">
                <a:latin typeface="Calibri Light"/>
                <a:cs typeface="Calibri Light"/>
              </a:rPr>
              <a:t>l</a:t>
            </a:r>
            <a:r>
              <a:rPr sz="2000" b="1" spc="-100" dirty="0">
                <a:latin typeface="Calibri Light"/>
                <a:cs typeface="Calibri Light"/>
              </a:rPr>
              <a:t> </a:t>
            </a:r>
            <a:r>
              <a:rPr sz="2000" b="1" spc="114" dirty="0">
                <a:latin typeface="Calibri Light"/>
                <a:cs typeface="Calibri Light"/>
              </a:rPr>
              <a:t>l</a:t>
            </a:r>
            <a:r>
              <a:rPr sz="2000" b="1" spc="-5" dirty="0">
                <a:latin typeface="Calibri Light"/>
                <a:cs typeface="Calibri Light"/>
              </a:rPr>
              <a:t>o</a:t>
            </a:r>
            <a:r>
              <a:rPr sz="2000" b="1" spc="-55" dirty="0">
                <a:latin typeface="Calibri Light"/>
                <a:cs typeface="Calibri Light"/>
              </a:rPr>
              <a:t>c</a:t>
            </a:r>
            <a:r>
              <a:rPr sz="2000" b="1" spc="-65" dirty="0">
                <a:latin typeface="Calibri Light"/>
                <a:cs typeface="Calibri Light"/>
              </a:rPr>
              <a:t>a</a:t>
            </a:r>
            <a:r>
              <a:rPr sz="2000" b="1" spc="-20" dirty="0">
                <a:latin typeface="Calibri Light"/>
                <a:cs typeface="Calibri Light"/>
              </a:rPr>
              <a:t>t</a:t>
            </a:r>
            <a:r>
              <a:rPr sz="2000" b="1" spc="35" dirty="0">
                <a:latin typeface="Calibri Light"/>
                <a:cs typeface="Calibri Light"/>
              </a:rPr>
              <a:t>i</a:t>
            </a:r>
            <a:r>
              <a:rPr sz="2000" b="1" spc="-5" dirty="0">
                <a:latin typeface="Calibri Light"/>
                <a:cs typeface="Calibri Light"/>
              </a:rPr>
              <a:t>o</a:t>
            </a:r>
            <a:r>
              <a:rPr sz="2000" b="1" dirty="0">
                <a:latin typeface="Calibri Light"/>
                <a:cs typeface="Calibri Light"/>
              </a:rPr>
              <a:t>n</a:t>
            </a:r>
            <a:r>
              <a:rPr sz="2000" b="1" spc="-220" dirty="0">
                <a:latin typeface="Calibri Light"/>
                <a:cs typeface="Calibri Light"/>
              </a:rPr>
              <a:t> </a:t>
            </a:r>
            <a:r>
              <a:rPr sz="2000" b="1" spc="90" dirty="0">
                <a:latin typeface="Calibri Light"/>
                <a:cs typeface="Calibri Light"/>
              </a:rPr>
              <a:t>a</a:t>
            </a:r>
            <a:r>
              <a:rPr sz="2000" b="1" dirty="0">
                <a:latin typeface="Calibri Light"/>
                <a:cs typeface="Calibri Light"/>
              </a:rPr>
              <a:t>s</a:t>
            </a:r>
            <a:r>
              <a:rPr sz="2000" b="1" spc="-110" dirty="0">
                <a:latin typeface="Calibri Light"/>
                <a:cs typeface="Calibri Light"/>
              </a:rPr>
              <a:t> </a:t>
            </a:r>
            <a:r>
              <a:rPr sz="2000" b="1" spc="45" dirty="0">
                <a:latin typeface="Calibri Light"/>
                <a:cs typeface="Calibri Light"/>
              </a:rPr>
              <a:t>C</a:t>
            </a:r>
            <a:r>
              <a:rPr sz="2000" b="1" spc="5" dirty="0">
                <a:latin typeface="Calibri Light"/>
                <a:cs typeface="Calibri Light"/>
              </a:rPr>
              <a:t>V</a:t>
            </a:r>
            <a:r>
              <a:rPr sz="2000" b="1" dirty="0">
                <a:latin typeface="Calibri Light"/>
                <a:cs typeface="Calibri Light"/>
              </a:rPr>
              <a:t>S</a:t>
            </a:r>
            <a:r>
              <a:rPr sz="2000" b="1" spc="-85" dirty="0">
                <a:latin typeface="Calibri Light"/>
                <a:cs typeface="Calibri Light"/>
              </a:rPr>
              <a:t> </a:t>
            </a:r>
            <a:r>
              <a:rPr lang="en-US" sz="2000" b="1" spc="90" dirty="0">
                <a:latin typeface="Calibri Light"/>
                <a:cs typeface="Calibri Light"/>
              </a:rPr>
              <a:t>Pharmacy</a:t>
            </a:r>
            <a:r>
              <a:rPr sz="2000" b="1" dirty="0">
                <a:latin typeface="Calibri Light"/>
                <a:cs typeface="Calibri Light"/>
              </a:rPr>
              <a:t>.</a:t>
            </a:r>
          </a:p>
          <a:p>
            <a:pPr>
              <a:lnSpc>
                <a:spcPct val="100000"/>
              </a:lnSpc>
              <a:spcBef>
                <a:spcPts val="25"/>
              </a:spcBef>
            </a:pPr>
            <a:endParaRPr sz="1950" b="1" dirty="0">
              <a:latin typeface="Calibri Light"/>
              <a:cs typeface="Calibri Light"/>
            </a:endParaRPr>
          </a:p>
          <a:p>
            <a:pPr marL="12700">
              <a:lnSpc>
                <a:spcPct val="100000"/>
              </a:lnSpc>
              <a:spcBef>
                <a:spcPts val="5"/>
              </a:spcBef>
            </a:pPr>
            <a:r>
              <a:rPr sz="2000" b="1" spc="30" dirty="0">
                <a:latin typeface="Calibri Light"/>
                <a:cs typeface="Calibri Light"/>
              </a:rPr>
              <a:t>If</a:t>
            </a:r>
            <a:r>
              <a:rPr sz="2000" b="1" spc="-95" dirty="0">
                <a:latin typeface="Calibri Light"/>
                <a:cs typeface="Calibri Light"/>
              </a:rPr>
              <a:t> </a:t>
            </a:r>
            <a:r>
              <a:rPr sz="2000" b="1" spc="45" dirty="0">
                <a:latin typeface="Calibri Light"/>
                <a:cs typeface="Calibri Light"/>
              </a:rPr>
              <a:t>you</a:t>
            </a:r>
            <a:r>
              <a:rPr sz="2000" b="1" spc="-135" dirty="0">
                <a:latin typeface="Calibri Light"/>
                <a:cs typeface="Calibri Light"/>
              </a:rPr>
              <a:t> </a:t>
            </a:r>
            <a:r>
              <a:rPr sz="2000" b="1" spc="30" dirty="0">
                <a:latin typeface="Calibri Light"/>
                <a:cs typeface="Calibri Light"/>
              </a:rPr>
              <a:t>use</a:t>
            </a:r>
            <a:r>
              <a:rPr sz="2000" b="1" spc="-165" dirty="0">
                <a:latin typeface="Calibri Light"/>
                <a:cs typeface="Calibri Light"/>
              </a:rPr>
              <a:t> </a:t>
            </a:r>
            <a:r>
              <a:rPr sz="2000" b="1" dirty="0">
                <a:latin typeface="Calibri Light"/>
                <a:cs typeface="Calibri Light"/>
              </a:rPr>
              <a:t>a</a:t>
            </a:r>
            <a:r>
              <a:rPr sz="2000" b="1" spc="-40" dirty="0">
                <a:latin typeface="Calibri Light"/>
                <a:cs typeface="Calibri Light"/>
              </a:rPr>
              <a:t> </a:t>
            </a:r>
            <a:r>
              <a:rPr sz="2000" b="1" dirty="0">
                <a:latin typeface="Calibri Light"/>
                <a:cs typeface="Calibri Light"/>
              </a:rPr>
              <a:t>Walk-In</a:t>
            </a:r>
            <a:r>
              <a:rPr sz="2000" b="1" spc="-130" dirty="0">
                <a:latin typeface="Calibri Light"/>
                <a:cs typeface="Calibri Light"/>
              </a:rPr>
              <a:t> </a:t>
            </a:r>
            <a:r>
              <a:rPr sz="2000" b="1" spc="10" dirty="0">
                <a:latin typeface="Calibri Light"/>
                <a:cs typeface="Calibri Light"/>
              </a:rPr>
              <a:t>Clinic</a:t>
            </a:r>
            <a:r>
              <a:rPr sz="2000" b="1" spc="-185" dirty="0">
                <a:latin typeface="Calibri Light"/>
                <a:cs typeface="Calibri Light"/>
              </a:rPr>
              <a:t> </a:t>
            </a:r>
            <a:r>
              <a:rPr sz="2000" b="1" spc="35" dirty="0">
                <a:latin typeface="Calibri Light"/>
                <a:cs typeface="Calibri Light"/>
              </a:rPr>
              <a:t>on</a:t>
            </a:r>
            <a:r>
              <a:rPr sz="2000" b="1" spc="-135" dirty="0">
                <a:latin typeface="Calibri Light"/>
                <a:cs typeface="Calibri Light"/>
              </a:rPr>
              <a:t> </a:t>
            </a:r>
            <a:r>
              <a:rPr sz="2000" b="1" spc="45" dirty="0">
                <a:latin typeface="Calibri Light"/>
                <a:cs typeface="Calibri Light"/>
              </a:rPr>
              <a:t>the</a:t>
            </a:r>
            <a:r>
              <a:rPr sz="2000" b="1" spc="-165" dirty="0">
                <a:latin typeface="Calibri Light"/>
                <a:cs typeface="Calibri Light"/>
              </a:rPr>
              <a:t> </a:t>
            </a:r>
            <a:r>
              <a:rPr sz="2000" b="1" dirty="0">
                <a:latin typeface="Calibri Light"/>
                <a:cs typeface="Calibri Light"/>
              </a:rPr>
              <a:t>Medical</a:t>
            </a:r>
            <a:r>
              <a:rPr sz="2000" b="1" spc="-175" dirty="0">
                <a:latin typeface="Calibri Light"/>
                <a:cs typeface="Calibri Light"/>
              </a:rPr>
              <a:t> </a:t>
            </a:r>
            <a:r>
              <a:rPr sz="2000" b="1" spc="35" dirty="0">
                <a:latin typeface="Calibri Light"/>
                <a:cs typeface="Calibri Light"/>
              </a:rPr>
              <a:t>HNO</a:t>
            </a:r>
            <a:r>
              <a:rPr sz="2000" b="1" spc="-160" dirty="0">
                <a:latin typeface="Calibri Light"/>
                <a:cs typeface="Calibri Light"/>
              </a:rPr>
              <a:t> </a:t>
            </a:r>
            <a:r>
              <a:rPr sz="2000" b="1" spc="10" dirty="0">
                <a:latin typeface="Calibri Light"/>
                <a:cs typeface="Calibri Light"/>
              </a:rPr>
              <a:t>plan,</a:t>
            </a:r>
            <a:r>
              <a:rPr sz="2000" b="1" spc="-145" dirty="0">
                <a:latin typeface="Calibri Light"/>
                <a:cs typeface="Calibri Light"/>
              </a:rPr>
              <a:t> </a:t>
            </a:r>
            <a:r>
              <a:rPr sz="2000" b="1" spc="20" dirty="0">
                <a:latin typeface="Calibri Light"/>
                <a:cs typeface="Calibri Light"/>
              </a:rPr>
              <a:t>you</a:t>
            </a:r>
            <a:r>
              <a:rPr sz="2000" b="1" spc="-140" dirty="0">
                <a:latin typeface="Calibri Light"/>
                <a:cs typeface="Calibri Light"/>
              </a:rPr>
              <a:t> </a:t>
            </a:r>
            <a:r>
              <a:rPr sz="2000" b="1" spc="5" dirty="0">
                <a:latin typeface="Calibri Light"/>
                <a:cs typeface="Calibri Light"/>
              </a:rPr>
              <a:t>will</a:t>
            </a:r>
            <a:r>
              <a:rPr sz="2000" b="1" spc="-100" dirty="0">
                <a:latin typeface="Calibri Light"/>
                <a:cs typeface="Calibri Light"/>
              </a:rPr>
              <a:t> </a:t>
            </a:r>
            <a:r>
              <a:rPr sz="2000" b="1" spc="5" dirty="0">
                <a:latin typeface="Calibri Light"/>
                <a:cs typeface="Calibri Light"/>
              </a:rPr>
              <a:t>pay</a:t>
            </a:r>
            <a:r>
              <a:rPr sz="2000" b="1" spc="-140" dirty="0">
                <a:latin typeface="Calibri Light"/>
                <a:cs typeface="Calibri Light"/>
              </a:rPr>
              <a:t> </a:t>
            </a:r>
            <a:r>
              <a:rPr sz="2000" b="1" spc="15" dirty="0">
                <a:latin typeface="Calibri Light"/>
                <a:cs typeface="Calibri Light"/>
              </a:rPr>
              <a:t>$15.</a:t>
            </a:r>
            <a:endParaRPr sz="2000" b="1" dirty="0">
              <a:latin typeface="Calibri Light"/>
              <a:cs typeface="Calibri Light"/>
            </a:endParaRPr>
          </a:p>
          <a:p>
            <a:pPr>
              <a:lnSpc>
                <a:spcPct val="100000"/>
              </a:lnSpc>
              <a:spcBef>
                <a:spcPts val="25"/>
              </a:spcBef>
            </a:pPr>
            <a:endParaRPr sz="1950" b="1" dirty="0">
              <a:latin typeface="Calibri Light"/>
              <a:cs typeface="Calibri Light"/>
            </a:endParaRPr>
          </a:p>
          <a:p>
            <a:pPr marL="12700">
              <a:lnSpc>
                <a:spcPct val="100000"/>
              </a:lnSpc>
            </a:pPr>
            <a:r>
              <a:rPr sz="2000" b="1" spc="30" dirty="0">
                <a:latin typeface="Calibri Light"/>
                <a:cs typeface="Calibri Light"/>
              </a:rPr>
              <a:t>If</a:t>
            </a:r>
            <a:r>
              <a:rPr sz="2000" b="1" spc="-95" dirty="0">
                <a:latin typeface="Calibri Light"/>
                <a:cs typeface="Calibri Light"/>
              </a:rPr>
              <a:t> </a:t>
            </a:r>
            <a:r>
              <a:rPr sz="2000" b="1" spc="45" dirty="0">
                <a:latin typeface="Calibri Light"/>
                <a:cs typeface="Calibri Light"/>
              </a:rPr>
              <a:t>you</a:t>
            </a:r>
            <a:r>
              <a:rPr sz="2000" b="1" spc="-135" dirty="0">
                <a:latin typeface="Calibri Light"/>
                <a:cs typeface="Calibri Light"/>
              </a:rPr>
              <a:t> </a:t>
            </a:r>
            <a:r>
              <a:rPr sz="2000" b="1" spc="30" dirty="0">
                <a:latin typeface="Calibri Light"/>
                <a:cs typeface="Calibri Light"/>
              </a:rPr>
              <a:t>use</a:t>
            </a:r>
            <a:r>
              <a:rPr sz="2000" b="1" spc="-160" dirty="0">
                <a:latin typeface="Calibri Light"/>
                <a:cs typeface="Calibri Light"/>
              </a:rPr>
              <a:t> </a:t>
            </a:r>
            <a:r>
              <a:rPr sz="2000" b="1" dirty="0">
                <a:latin typeface="Calibri Light"/>
                <a:cs typeface="Calibri Light"/>
              </a:rPr>
              <a:t>a</a:t>
            </a:r>
            <a:r>
              <a:rPr sz="2000" b="1" spc="-40" dirty="0">
                <a:latin typeface="Calibri Light"/>
                <a:cs typeface="Calibri Light"/>
              </a:rPr>
              <a:t> </a:t>
            </a:r>
            <a:r>
              <a:rPr sz="2000" b="1" dirty="0">
                <a:latin typeface="Calibri Light"/>
                <a:cs typeface="Calibri Light"/>
              </a:rPr>
              <a:t>Walk-In</a:t>
            </a:r>
            <a:r>
              <a:rPr sz="2000" b="1" spc="-130" dirty="0">
                <a:latin typeface="Calibri Light"/>
                <a:cs typeface="Calibri Light"/>
              </a:rPr>
              <a:t> </a:t>
            </a:r>
            <a:r>
              <a:rPr sz="2000" b="1" spc="10" dirty="0">
                <a:latin typeface="Calibri Light"/>
                <a:cs typeface="Calibri Light"/>
              </a:rPr>
              <a:t>Clinic</a:t>
            </a:r>
            <a:r>
              <a:rPr sz="2000" b="1" spc="-185" dirty="0">
                <a:latin typeface="Calibri Light"/>
                <a:cs typeface="Calibri Light"/>
              </a:rPr>
              <a:t> </a:t>
            </a:r>
            <a:r>
              <a:rPr sz="2000" b="1" spc="35" dirty="0">
                <a:latin typeface="Calibri Light"/>
                <a:cs typeface="Calibri Light"/>
              </a:rPr>
              <a:t>on</a:t>
            </a:r>
            <a:r>
              <a:rPr sz="2000" b="1" spc="-135" dirty="0">
                <a:latin typeface="Calibri Light"/>
                <a:cs typeface="Calibri Light"/>
              </a:rPr>
              <a:t> </a:t>
            </a:r>
            <a:r>
              <a:rPr sz="2000" b="1" spc="45" dirty="0">
                <a:latin typeface="Calibri Light"/>
                <a:cs typeface="Calibri Light"/>
              </a:rPr>
              <a:t>the</a:t>
            </a:r>
            <a:r>
              <a:rPr sz="2000" b="1" spc="-160" dirty="0">
                <a:latin typeface="Calibri Light"/>
                <a:cs typeface="Calibri Light"/>
              </a:rPr>
              <a:t> </a:t>
            </a:r>
            <a:r>
              <a:rPr sz="2000" b="1" dirty="0">
                <a:latin typeface="Calibri Light"/>
                <a:cs typeface="Calibri Light"/>
              </a:rPr>
              <a:t>Medical</a:t>
            </a:r>
            <a:r>
              <a:rPr sz="2000" b="1" spc="-175" dirty="0">
                <a:latin typeface="Calibri Light"/>
                <a:cs typeface="Calibri Light"/>
              </a:rPr>
              <a:t> </a:t>
            </a:r>
            <a:r>
              <a:rPr lang="en-US" sz="2000" b="1" spc="-175" dirty="0">
                <a:latin typeface="Calibri Light"/>
                <a:cs typeface="Calibri Light"/>
              </a:rPr>
              <a:t>OAMC/</a:t>
            </a:r>
            <a:r>
              <a:rPr sz="2000" b="1" spc="45" dirty="0">
                <a:latin typeface="Calibri Light"/>
                <a:cs typeface="Calibri Light"/>
              </a:rPr>
              <a:t>POS</a:t>
            </a:r>
            <a:r>
              <a:rPr sz="2000" b="1" spc="-160" dirty="0">
                <a:latin typeface="Calibri Light"/>
                <a:cs typeface="Calibri Light"/>
              </a:rPr>
              <a:t> </a:t>
            </a:r>
            <a:r>
              <a:rPr sz="2000" b="1" spc="10" dirty="0">
                <a:latin typeface="Calibri Light"/>
                <a:cs typeface="Calibri Light"/>
              </a:rPr>
              <a:t>plan,</a:t>
            </a:r>
            <a:r>
              <a:rPr sz="2000" b="1" spc="-140" dirty="0">
                <a:latin typeface="Calibri Light"/>
                <a:cs typeface="Calibri Light"/>
              </a:rPr>
              <a:t> </a:t>
            </a:r>
            <a:r>
              <a:rPr sz="2000" b="1" spc="20" dirty="0">
                <a:latin typeface="Calibri Light"/>
                <a:cs typeface="Calibri Light"/>
              </a:rPr>
              <a:t>you</a:t>
            </a:r>
            <a:r>
              <a:rPr sz="2000" b="1" spc="-140" dirty="0">
                <a:latin typeface="Calibri Light"/>
                <a:cs typeface="Calibri Light"/>
              </a:rPr>
              <a:t> </a:t>
            </a:r>
            <a:r>
              <a:rPr sz="2000" b="1" spc="5" dirty="0">
                <a:latin typeface="Calibri Light"/>
                <a:cs typeface="Calibri Light"/>
              </a:rPr>
              <a:t>will</a:t>
            </a:r>
            <a:r>
              <a:rPr sz="2000" b="1" spc="-100" dirty="0">
                <a:latin typeface="Calibri Light"/>
                <a:cs typeface="Calibri Light"/>
              </a:rPr>
              <a:t> </a:t>
            </a:r>
            <a:r>
              <a:rPr sz="2000" b="1" spc="5" dirty="0">
                <a:latin typeface="Calibri Light"/>
                <a:cs typeface="Calibri Light"/>
              </a:rPr>
              <a:t>pay</a:t>
            </a:r>
            <a:r>
              <a:rPr sz="2000" b="1" spc="-135" dirty="0">
                <a:latin typeface="Calibri Light"/>
                <a:cs typeface="Calibri Light"/>
              </a:rPr>
              <a:t> </a:t>
            </a:r>
            <a:r>
              <a:rPr sz="2000" b="1" spc="40" dirty="0">
                <a:latin typeface="Calibri Light"/>
                <a:cs typeface="Calibri Light"/>
              </a:rPr>
              <a:t>$10</a:t>
            </a:r>
            <a:r>
              <a:rPr sz="2000" b="1" spc="-190" dirty="0">
                <a:latin typeface="Calibri Light"/>
                <a:cs typeface="Calibri Light"/>
              </a:rPr>
              <a:t> </a:t>
            </a:r>
            <a:r>
              <a:rPr sz="2000" b="1" spc="5" dirty="0">
                <a:latin typeface="Calibri Light"/>
                <a:cs typeface="Calibri Light"/>
              </a:rPr>
              <a:t>in-network.</a:t>
            </a:r>
            <a:endParaRPr sz="2000" b="1" dirty="0">
              <a:latin typeface="Calibri Light"/>
              <a:cs typeface="Calibri Light"/>
            </a:endParaRPr>
          </a:p>
          <a:p>
            <a:pPr>
              <a:lnSpc>
                <a:spcPct val="100000"/>
              </a:lnSpc>
              <a:spcBef>
                <a:spcPts val="25"/>
              </a:spcBef>
            </a:pPr>
            <a:endParaRPr sz="1950" b="1" dirty="0">
              <a:latin typeface="Calibri Light"/>
              <a:cs typeface="Calibri Light"/>
            </a:endParaRPr>
          </a:p>
        </p:txBody>
      </p:sp>
      <p:grpSp>
        <p:nvGrpSpPr>
          <p:cNvPr id="7" name="object 7"/>
          <p:cNvGrpSpPr/>
          <p:nvPr/>
        </p:nvGrpSpPr>
        <p:grpSpPr>
          <a:xfrm>
            <a:off x="20320" y="436880"/>
            <a:ext cx="12171680" cy="1513840"/>
            <a:chOff x="20320" y="436880"/>
            <a:chExt cx="12171680" cy="1513840"/>
          </a:xfrm>
        </p:grpSpPr>
        <p:sp>
          <p:nvSpPr>
            <p:cNvPr id="8" name="object 8"/>
            <p:cNvSpPr/>
            <p:nvPr/>
          </p:nvSpPr>
          <p:spPr>
            <a:xfrm>
              <a:off x="20320" y="1605280"/>
              <a:ext cx="12171680" cy="345440"/>
            </a:xfrm>
            <a:custGeom>
              <a:avLst/>
              <a:gdLst/>
              <a:ahLst/>
              <a:cxnLst/>
              <a:rect l="l" t="t" r="r" b="b"/>
              <a:pathLst>
                <a:path w="12171680" h="345439">
                  <a:moveTo>
                    <a:pt x="0" y="345439"/>
                  </a:moveTo>
                  <a:lnTo>
                    <a:pt x="12171680" y="345439"/>
                  </a:lnTo>
                  <a:lnTo>
                    <a:pt x="12171680" y="0"/>
                  </a:lnTo>
                  <a:lnTo>
                    <a:pt x="0" y="0"/>
                  </a:lnTo>
                  <a:lnTo>
                    <a:pt x="0" y="345439"/>
                  </a:lnTo>
                  <a:close/>
                </a:path>
              </a:pathLst>
            </a:custGeom>
            <a:solidFill>
              <a:srgbClr val="F1F1F1"/>
            </a:solidFill>
          </p:spPr>
          <p:txBody>
            <a:bodyPr wrap="square" lIns="0" tIns="0" rIns="0" bIns="0" rtlCol="0"/>
            <a:lstStyle/>
            <a:p>
              <a:endParaRPr/>
            </a:p>
          </p:txBody>
        </p:sp>
        <p:sp>
          <p:nvSpPr>
            <p:cNvPr id="9" name="object 9"/>
            <p:cNvSpPr/>
            <p:nvPr/>
          </p:nvSpPr>
          <p:spPr>
            <a:xfrm>
              <a:off x="3876040" y="1295400"/>
              <a:ext cx="4455160" cy="60960"/>
            </a:xfrm>
            <a:custGeom>
              <a:avLst/>
              <a:gdLst/>
              <a:ahLst/>
              <a:cxnLst/>
              <a:rect l="l" t="t" r="r" b="b"/>
              <a:pathLst>
                <a:path w="4455159" h="60959">
                  <a:moveTo>
                    <a:pt x="0" y="0"/>
                  </a:moveTo>
                  <a:lnTo>
                    <a:pt x="4455160" y="0"/>
                  </a:lnTo>
                </a:path>
                <a:path w="4455159" h="60959">
                  <a:moveTo>
                    <a:pt x="0" y="60960"/>
                  </a:moveTo>
                  <a:lnTo>
                    <a:pt x="4455160" y="60960"/>
                  </a:lnTo>
                </a:path>
              </a:pathLst>
            </a:custGeom>
            <a:ln w="10160">
              <a:solidFill>
                <a:srgbClr val="FFFFFF"/>
              </a:solidFill>
            </a:ln>
          </p:spPr>
          <p:txBody>
            <a:bodyPr wrap="square" lIns="0" tIns="0" rIns="0" bIns="0" rtlCol="0"/>
            <a:lstStyle/>
            <a:p>
              <a:endParaRPr/>
            </a:p>
          </p:txBody>
        </p:sp>
        <p:pic>
          <p:nvPicPr>
            <p:cNvPr id="10" name="object 10"/>
            <p:cNvPicPr/>
            <p:nvPr/>
          </p:nvPicPr>
          <p:blipFill>
            <a:blip r:embed="rId3" cstate="print"/>
            <a:stretch>
              <a:fillRect/>
            </a:stretch>
          </p:blipFill>
          <p:spPr>
            <a:xfrm>
              <a:off x="528320" y="436880"/>
              <a:ext cx="2235200" cy="1066800"/>
            </a:xfrm>
            <a:prstGeom prst="rect">
              <a:avLst/>
            </a:prstGeom>
          </p:spPr>
        </p:pic>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1950720"/>
          </a:xfrm>
          <a:custGeom>
            <a:avLst/>
            <a:gdLst/>
            <a:ahLst/>
            <a:cxnLst/>
            <a:rect l="l" t="t" r="r" b="b"/>
            <a:pathLst>
              <a:path w="12192000" h="1950720">
                <a:moveTo>
                  <a:pt x="12192000" y="0"/>
                </a:moveTo>
                <a:lnTo>
                  <a:pt x="0" y="0"/>
                </a:lnTo>
                <a:lnTo>
                  <a:pt x="0" y="1950720"/>
                </a:lnTo>
                <a:lnTo>
                  <a:pt x="12192000" y="1950720"/>
                </a:lnTo>
                <a:lnTo>
                  <a:pt x="12192000" y="0"/>
                </a:lnTo>
                <a:close/>
              </a:path>
            </a:pathLst>
          </a:custGeom>
          <a:solidFill>
            <a:srgbClr val="001133"/>
          </a:solidFill>
        </p:spPr>
        <p:txBody>
          <a:bodyPr wrap="square" lIns="0" tIns="0" rIns="0" bIns="0" rtlCol="0"/>
          <a:lstStyle/>
          <a:p>
            <a:endParaRPr/>
          </a:p>
        </p:txBody>
      </p:sp>
      <p:sp>
        <p:nvSpPr>
          <p:cNvPr id="3" name="object 3"/>
          <p:cNvSpPr txBox="1">
            <a:spLocks noGrp="1"/>
          </p:cNvSpPr>
          <p:nvPr>
            <p:ph type="title"/>
          </p:nvPr>
        </p:nvSpPr>
        <p:spPr>
          <a:xfrm>
            <a:off x="20320" y="-208671"/>
            <a:ext cx="12192000" cy="1112484"/>
          </a:xfrm>
          <a:prstGeom prst="rect">
            <a:avLst/>
          </a:prstGeom>
        </p:spPr>
        <p:txBody>
          <a:bodyPr vert="horz" wrap="square" lIns="0" tIns="492125" rIns="0" bIns="0" rtlCol="0">
            <a:spAutoFit/>
          </a:bodyPr>
          <a:lstStyle/>
          <a:p>
            <a:pPr marL="20320" algn="ctr">
              <a:lnSpc>
                <a:spcPct val="100000"/>
              </a:lnSpc>
              <a:spcBef>
                <a:spcPts val="3875"/>
              </a:spcBef>
            </a:pPr>
            <a:r>
              <a:rPr sz="4000" dirty="0"/>
              <a:t>Walk-In</a:t>
            </a:r>
            <a:r>
              <a:rPr sz="4000" spc="-30" dirty="0"/>
              <a:t> </a:t>
            </a:r>
            <a:r>
              <a:rPr sz="4000" dirty="0"/>
              <a:t>Clinics</a:t>
            </a:r>
          </a:p>
        </p:txBody>
      </p:sp>
      <p:grpSp>
        <p:nvGrpSpPr>
          <p:cNvPr id="4" name="object 4"/>
          <p:cNvGrpSpPr/>
          <p:nvPr/>
        </p:nvGrpSpPr>
        <p:grpSpPr>
          <a:xfrm>
            <a:off x="20320" y="436880"/>
            <a:ext cx="12171680" cy="1513840"/>
            <a:chOff x="20320" y="436880"/>
            <a:chExt cx="12171680" cy="1513840"/>
          </a:xfrm>
        </p:grpSpPr>
        <p:sp>
          <p:nvSpPr>
            <p:cNvPr id="5" name="object 5"/>
            <p:cNvSpPr/>
            <p:nvPr/>
          </p:nvSpPr>
          <p:spPr>
            <a:xfrm>
              <a:off x="20320" y="1605280"/>
              <a:ext cx="12171680" cy="345440"/>
            </a:xfrm>
            <a:custGeom>
              <a:avLst/>
              <a:gdLst/>
              <a:ahLst/>
              <a:cxnLst/>
              <a:rect l="l" t="t" r="r" b="b"/>
              <a:pathLst>
                <a:path w="12171680" h="345439">
                  <a:moveTo>
                    <a:pt x="0" y="345439"/>
                  </a:moveTo>
                  <a:lnTo>
                    <a:pt x="12171680" y="345439"/>
                  </a:lnTo>
                  <a:lnTo>
                    <a:pt x="12171680" y="0"/>
                  </a:lnTo>
                  <a:lnTo>
                    <a:pt x="0" y="0"/>
                  </a:lnTo>
                  <a:lnTo>
                    <a:pt x="0" y="345439"/>
                  </a:lnTo>
                  <a:close/>
                </a:path>
              </a:pathLst>
            </a:custGeom>
            <a:solidFill>
              <a:srgbClr val="FFFFFF"/>
            </a:solidFill>
          </p:spPr>
          <p:txBody>
            <a:bodyPr wrap="square" lIns="0" tIns="0" rIns="0" bIns="0" rtlCol="0"/>
            <a:lstStyle/>
            <a:p>
              <a:endParaRPr/>
            </a:p>
          </p:txBody>
        </p:sp>
        <p:sp>
          <p:nvSpPr>
            <p:cNvPr id="6" name="object 6"/>
            <p:cNvSpPr/>
            <p:nvPr/>
          </p:nvSpPr>
          <p:spPr>
            <a:xfrm>
              <a:off x="3876040" y="1295400"/>
              <a:ext cx="4455160" cy="60960"/>
            </a:xfrm>
            <a:custGeom>
              <a:avLst/>
              <a:gdLst/>
              <a:ahLst/>
              <a:cxnLst/>
              <a:rect l="l" t="t" r="r" b="b"/>
              <a:pathLst>
                <a:path w="4455159" h="60959">
                  <a:moveTo>
                    <a:pt x="0" y="0"/>
                  </a:moveTo>
                  <a:lnTo>
                    <a:pt x="4455160" y="0"/>
                  </a:lnTo>
                </a:path>
                <a:path w="4455159" h="60959">
                  <a:moveTo>
                    <a:pt x="0" y="60960"/>
                  </a:moveTo>
                  <a:lnTo>
                    <a:pt x="4455160" y="60960"/>
                  </a:lnTo>
                </a:path>
              </a:pathLst>
            </a:custGeom>
            <a:ln w="10160">
              <a:solidFill>
                <a:srgbClr val="FFFFFF"/>
              </a:solidFill>
            </a:ln>
          </p:spPr>
          <p:txBody>
            <a:bodyPr wrap="square" lIns="0" tIns="0" rIns="0" bIns="0" rtlCol="0"/>
            <a:lstStyle/>
            <a:p>
              <a:endParaRPr/>
            </a:p>
          </p:txBody>
        </p:sp>
        <p:pic>
          <p:nvPicPr>
            <p:cNvPr id="7" name="object 7"/>
            <p:cNvPicPr/>
            <p:nvPr/>
          </p:nvPicPr>
          <p:blipFill>
            <a:blip r:embed="rId2" cstate="print"/>
            <a:stretch>
              <a:fillRect/>
            </a:stretch>
          </p:blipFill>
          <p:spPr>
            <a:xfrm>
              <a:off x="528320" y="436880"/>
              <a:ext cx="2235200" cy="1066800"/>
            </a:xfrm>
            <a:prstGeom prst="rect">
              <a:avLst/>
            </a:prstGeom>
          </p:spPr>
        </p:pic>
      </p:grpSp>
      <p:graphicFrame>
        <p:nvGraphicFramePr>
          <p:cNvPr id="11" name="Table 10"/>
          <p:cNvGraphicFramePr>
            <a:graphicFrameLocks noGrp="1"/>
          </p:cNvGraphicFramePr>
          <p:nvPr>
            <p:extLst>
              <p:ext uri="{D42A27DB-BD31-4B8C-83A1-F6EECF244321}">
                <p14:modId xmlns:p14="http://schemas.microsoft.com/office/powerpoint/2010/main" val="3062298300"/>
              </p:ext>
            </p:extLst>
          </p:nvPr>
        </p:nvGraphicFramePr>
        <p:xfrm>
          <a:off x="54187" y="3536041"/>
          <a:ext cx="5418666" cy="2443480"/>
        </p:xfrm>
        <a:graphic>
          <a:graphicData uri="http://schemas.openxmlformats.org/drawingml/2006/table">
            <a:tbl>
              <a:tblPr firstRow="1" bandRow="1">
                <a:tableStyleId>{5C22544A-7EE6-4342-B048-85BDC9FD1C3A}</a:tableStyleId>
              </a:tblPr>
              <a:tblGrid>
                <a:gridCol w="2133600">
                  <a:extLst>
                    <a:ext uri="{9D8B030D-6E8A-4147-A177-3AD203B41FA5}">
                      <a16:colId xmlns:a16="http://schemas.microsoft.com/office/drawing/2014/main" val="4067991513"/>
                    </a:ext>
                  </a:extLst>
                </a:gridCol>
                <a:gridCol w="3285066">
                  <a:extLst>
                    <a:ext uri="{9D8B030D-6E8A-4147-A177-3AD203B41FA5}">
                      <a16:colId xmlns:a16="http://schemas.microsoft.com/office/drawing/2014/main" val="1336390821"/>
                    </a:ext>
                  </a:extLst>
                </a:gridCol>
              </a:tblGrid>
              <a:tr h="370840">
                <a:tc>
                  <a:txBody>
                    <a:bodyPr/>
                    <a:lstStyle/>
                    <a:p>
                      <a:r>
                        <a:rPr lang="en-US" dirty="0"/>
                        <a:t>Walk-In Clinic - HNO</a:t>
                      </a:r>
                    </a:p>
                  </a:txBody>
                  <a:tcPr/>
                </a:tc>
                <a:tc>
                  <a:txBody>
                    <a:bodyPr/>
                    <a:lstStyle/>
                    <a:p>
                      <a:r>
                        <a:rPr lang="en-US" dirty="0"/>
                        <a:t>Address</a:t>
                      </a:r>
                    </a:p>
                  </a:txBody>
                  <a:tcPr/>
                </a:tc>
                <a:extLst>
                  <a:ext uri="{0D108BD9-81ED-4DB2-BD59-A6C34878D82A}">
                    <a16:rowId xmlns:a16="http://schemas.microsoft.com/office/drawing/2014/main" val="2973794485"/>
                  </a:ext>
                </a:extLst>
              </a:tr>
              <a:tr h="370840">
                <a:tc>
                  <a:txBody>
                    <a:bodyPr/>
                    <a:lstStyle/>
                    <a:p>
                      <a:r>
                        <a:rPr lang="en-US" sz="1400" dirty="0"/>
                        <a:t>MinuteClinic</a:t>
                      </a:r>
                      <a:r>
                        <a:rPr lang="en-US" sz="1400" baseline="0" dirty="0"/>
                        <a:t> – In CVS Pharmacy – 4.37 mi</a:t>
                      </a:r>
                      <a:endParaRPr lang="en-US" sz="1400" dirty="0"/>
                    </a:p>
                  </a:txBody>
                  <a:tcPr/>
                </a:tc>
                <a:tc>
                  <a:txBody>
                    <a:bodyPr/>
                    <a:lstStyle/>
                    <a:p>
                      <a:r>
                        <a:rPr lang="en-US" sz="1400" dirty="0"/>
                        <a:t>14440 Cedar Rd,</a:t>
                      </a:r>
                      <a:r>
                        <a:rPr lang="en-US" sz="1400" baseline="0" dirty="0"/>
                        <a:t> CLE </a:t>
                      </a:r>
                      <a:r>
                        <a:rPr lang="en-US" sz="1400" dirty="0"/>
                        <a:t>44121</a:t>
                      </a:r>
                    </a:p>
                    <a:p>
                      <a:r>
                        <a:rPr lang="en-US" sz="1400" dirty="0"/>
                        <a:t>(866) 389-2727</a:t>
                      </a:r>
                    </a:p>
                  </a:txBody>
                  <a:tcPr/>
                </a:tc>
                <a:extLst>
                  <a:ext uri="{0D108BD9-81ED-4DB2-BD59-A6C34878D82A}">
                    <a16:rowId xmlns:a16="http://schemas.microsoft.com/office/drawing/2014/main" val="3654272481"/>
                  </a:ext>
                </a:extLst>
              </a:tr>
              <a:tr h="370840">
                <a:tc>
                  <a:txBody>
                    <a:bodyPr/>
                    <a:lstStyle/>
                    <a:p>
                      <a:r>
                        <a:rPr lang="en-US" sz="1400" dirty="0"/>
                        <a:t>MinuteClinic – In CVS Pharmacy – 5.68 mi</a:t>
                      </a:r>
                    </a:p>
                  </a:txBody>
                  <a:tcPr/>
                </a:tc>
                <a:tc>
                  <a:txBody>
                    <a:bodyPr/>
                    <a:lstStyle/>
                    <a:p>
                      <a:r>
                        <a:rPr lang="en-US" sz="1400" dirty="0"/>
                        <a:t>1443 Richmond Rd, Lyndhurst</a:t>
                      </a:r>
                      <a:r>
                        <a:rPr lang="en-US" sz="1400" baseline="0" dirty="0"/>
                        <a:t> 44124</a:t>
                      </a:r>
                    </a:p>
                    <a:p>
                      <a:r>
                        <a:rPr lang="en-US" sz="1400" dirty="0"/>
                        <a:t>(866) 389-2727</a:t>
                      </a:r>
                    </a:p>
                  </a:txBody>
                  <a:tcPr/>
                </a:tc>
                <a:extLst>
                  <a:ext uri="{0D108BD9-81ED-4DB2-BD59-A6C34878D82A}">
                    <a16:rowId xmlns:a16="http://schemas.microsoft.com/office/drawing/2014/main" val="1213267693"/>
                  </a:ext>
                </a:extLst>
              </a:tr>
              <a:tr h="370840">
                <a:tc>
                  <a:txBody>
                    <a:bodyPr/>
                    <a:lstStyle/>
                    <a:p>
                      <a:r>
                        <a:rPr lang="en-US" sz="1400" dirty="0"/>
                        <a:t>MinuteClinic – In CVS Pharmacy – 7.2</a:t>
                      </a:r>
                      <a:r>
                        <a:rPr lang="en-US" sz="1400" baseline="0" dirty="0"/>
                        <a:t> mi</a:t>
                      </a:r>
                      <a:endParaRPr lang="en-US" sz="1400" dirty="0"/>
                    </a:p>
                  </a:txBody>
                  <a:tcPr/>
                </a:tc>
                <a:tc>
                  <a:txBody>
                    <a:bodyPr/>
                    <a:lstStyle/>
                    <a:p>
                      <a:r>
                        <a:rPr lang="en-US" sz="1400" dirty="0"/>
                        <a:t>28100 Chagrin Blvd, Woodmere 44122</a:t>
                      </a:r>
                    </a:p>
                    <a:p>
                      <a:r>
                        <a:rPr lang="en-US" sz="1400" dirty="0"/>
                        <a:t>(866) 389-2727</a:t>
                      </a:r>
                    </a:p>
                  </a:txBody>
                  <a:tcPr/>
                </a:tc>
                <a:extLst>
                  <a:ext uri="{0D108BD9-81ED-4DB2-BD59-A6C34878D82A}">
                    <a16:rowId xmlns:a16="http://schemas.microsoft.com/office/drawing/2014/main" val="1116125167"/>
                  </a:ext>
                </a:extLst>
              </a:tr>
              <a:tr h="370840">
                <a:tc>
                  <a:txBody>
                    <a:bodyPr/>
                    <a:lstStyle/>
                    <a:p>
                      <a:r>
                        <a:rPr lang="en-US" sz="1400" dirty="0"/>
                        <a:t>MinuteClinic – In CVS Pharmacy – 8.62 mi</a:t>
                      </a:r>
                    </a:p>
                  </a:txBody>
                  <a:tcPr/>
                </a:tc>
                <a:tc>
                  <a:txBody>
                    <a:bodyPr/>
                    <a:lstStyle/>
                    <a:p>
                      <a:r>
                        <a:rPr lang="en-US" sz="1400" dirty="0"/>
                        <a:t>11706 Clifton Blvd, Lakewood</a:t>
                      </a:r>
                      <a:r>
                        <a:rPr lang="en-US" sz="1400" baseline="0" dirty="0"/>
                        <a:t> 44107</a:t>
                      </a:r>
                    </a:p>
                    <a:p>
                      <a:r>
                        <a:rPr lang="en-US" sz="1400" dirty="0"/>
                        <a:t>(866) 389-2727</a:t>
                      </a:r>
                    </a:p>
                  </a:txBody>
                  <a:tcPr/>
                </a:tc>
                <a:extLst>
                  <a:ext uri="{0D108BD9-81ED-4DB2-BD59-A6C34878D82A}">
                    <a16:rowId xmlns:a16="http://schemas.microsoft.com/office/drawing/2014/main" val="907021801"/>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946689235"/>
              </p:ext>
            </p:extLst>
          </p:nvPr>
        </p:nvGraphicFramePr>
        <p:xfrm>
          <a:off x="5786866" y="4114800"/>
          <a:ext cx="6172200" cy="244348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1776331666"/>
                    </a:ext>
                  </a:extLst>
                </a:gridCol>
                <a:gridCol w="3124200">
                  <a:extLst>
                    <a:ext uri="{9D8B030D-6E8A-4147-A177-3AD203B41FA5}">
                      <a16:colId xmlns:a16="http://schemas.microsoft.com/office/drawing/2014/main" val="1648113092"/>
                    </a:ext>
                  </a:extLst>
                </a:gridCol>
              </a:tblGrid>
              <a:tr h="370840">
                <a:tc>
                  <a:txBody>
                    <a:bodyPr/>
                    <a:lstStyle/>
                    <a:p>
                      <a:r>
                        <a:rPr lang="en-US" dirty="0"/>
                        <a:t>Walk-In Clinic – OAMC/POS</a:t>
                      </a:r>
                    </a:p>
                  </a:txBody>
                  <a:tcPr/>
                </a:tc>
                <a:tc>
                  <a:txBody>
                    <a:bodyPr/>
                    <a:lstStyle/>
                    <a:p>
                      <a:r>
                        <a:rPr lang="en-US" dirty="0"/>
                        <a:t>Address</a:t>
                      </a:r>
                    </a:p>
                  </a:txBody>
                  <a:tcPr/>
                </a:tc>
                <a:extLst>
                  <a:ext uri="{0D108BD9-81ED-4DB2-BD59-A6C34878D82A}">
                    <a16:rowId xmlns:a16="http://schemas.microsoft.com/office/drawing/2014/main" val="924516497"/>
                  </a:ext>
                </a:extLst>
              </a:tr>
              <a:tr h="370840">
                <a:tc>
                  <a:txBody>
                    <a:bodyPr/>
                    <a:lstStyle/>
                    <a:p>
                      <a:r>
                        <a:rPr lang="en-US" sz="1400" dirty="0"/>
                        <a:t>Cleveland Clinic – 0.86 mi</a:t>
                      </a:r>
                      <a:r>
                        <a:rPr lang="en-US" sz="1400" baseline="0" dirty="0"/>
                        <a:t> from campus</a:t>
                      </a:r>
                      <a:endParaRPr lang="en-US" sz="1400" dirty="0"/>
                    </a:p>
                  </a:txBody>
                  <a:tcPr/>
                </a:tc>
                <a:tc>
                  <a:txBody>
                    <a:bodyPr/>
                    <a:lstStyle/>
                    <a:p>
                      <a:r>
                        <a:rPr lang="en-US" sz="1400" dirty="0"/>
                        <a:t>9500 Euclid Ave, CLE 44195</a:t>
                      </a:r>
                    </a:p>
                    <a:p>
                      <a:r>
                        <a:rPr lang="en-US" sz="1400" dirty="0"/>
                        <a:t>(216) 444-2273</a:t>
                      </a:r>
                    </a:p>
                  </a:txBody>
                  <a:tcPr/>
                </a:tc>
                <a:extLst>
                  <a:ext uri="{0D108BD9-81ED-4DB2-BD59-A6C34878D82A}">
                    <a16:rowId xmlns:a16="http://schemas.microsoft.com/office/drawing/2014/main" val="3540353903"/>
                  </a:ext>
                </a:extLst>
              </a:tr>
              <a:tr h="370840">
                <a:tc>
                  <a:txBody>
                    <a:bodyPr/>
                    <a:lstStyle/>
                    <a:p>
                      <a:r>
                        <a:rPr lang="en-US" sz="1400" dirty="0"/>
                        <a:t>Cleveland</a:t>
                      </a:r>
                      <a:r>
                        <a:rPr lang="en-US" sz="1400" baseline="0" dirty="0"/>
                        <a:t> Clinic – 1.74 mi from campus</a:t>
                      </a:r>
                      <a:endParaRPr lang="en-US" sz="1400" dirty="0"/>
                    </a:p>
                  </a:txBody>
                  <a:tcPr/>
                </a:tc>
                <a:tc>
                  <a:txBody>
                    <a:bodyPr/>
                    <a:lstStyle/>
                    <a:p>
                      <a:r>
                        <a:rPr lang="en-US" sz="1400" dirty="0"/>
                        <a:t>13944 Euclid</a:t>
                      </a:r>
                      <a:r>
                        <a:rPr lang="en-US" sz="1400" baseline="0" dirty="0"/>
                        <a:t> Ave, CLE 44112</a:t>
                      </a:r>
                    </a:p>
                    <a:p>
                      <a:r>
                        <a:rPr lang="en-US" sz="1400" dirty="0"/>
                        <a:t>(216) 444-2273</a:t>
                      </a:r>
                    </a:p>
                  </a:txBody>
                  <a:tcPr/>
                </a:tc>
                <a:extLst>
                  <a:ext uri="{0D108BD9-81ED-4DB2-BD59-A6C34878D82A}">
                    <a16:rowId xmlns:a16="http://schemas.microsoft.com/office/drawing/2014/main" val="1854472192"/>
                  </a:ext>
                </a:extLst>
              </a:tr>
              <a:tr h="370840">
                <a:tc>
                  <a:txBody>
                    <a:bodyPr/>
                    <a:lstStyle/>
                    <a:p>
                      <a:r>
                        <a:rPr lang="en-US" sz="1400" dirty="0"/>
                        <a:t>MinuteClinic – In CVS Pharmacy – 4.37 mi from campus</a:t>
                      </a:r>
                    </a:p>
                  </a:txBody>
                  <a:tcPr/>
                </a:tc>
                <a:tc>
                  <a:txBody>
                    <a:bodyPr/>
                    <a:lstStyle/>
                    <a:p>
                      <a:r>
                        <a:rPr lang="en-US" sz="1400" dirty="0"/>
                        <a:t>14440 Cedar Rd, CLE 44121</a:t>
                      </a:r>
                    </a:p>
                    <a:p>
                      <a:r>
                        <a:rPr lang="en-US" sz="1400" dirty="0"/>
                        <a:t>(866) 389-2727</a:t>
                      </a:r>
                    </a:p>
                  </a:txBody>
                  <a:tcPr/>
                </a:tc>
                <a:extLst>
                  <a:ext uri="{0D108BD9-81ED-4DB2-BD59-A6C34878D82A}">
                    <a16:rowId xmlns:a16="http://schemas.microsoft.com/office/drawing/2014/main" val="1966201620"/>
                  </a:ext>
                </a:extLst>
              </a:tr>
              <a:tr h="370840">
                <a:tc>
                  <a:txBody>
                    <a:bodyPr/>
                    <a:lstStyle/>
                    <a:p>
                      <a:r>
                        <a:rPr lang="en-US" sz="1400" dirty="0"/>
                        <a:t>Clevelan</a:t>
                      </a:r>
                      <a:r>
                        <a:rPr lang="en-US" sz="1400" baseline="0" dirty="0"/>
                        <a:t>d Clinic – 4.47 mi from campus</a:t>
                      </a:r>
                      <a:endParaRPr lang="en-US" sz="1400" dirty="0"/>
                    </a:p>
                  </a:txBody>
                  <a:tcPr/>
                </a:tc>
                <a:tc>
                  <a:txBody>
                    <a:bodyPr/>
                    <a:lstStyle/>
                    <a:p>
                      <a:r>
                        <a:rPr lang="en-US" sz="1400" dirty="0"/>
                        <a:t>315 Euclid Ave, CLE 44114</a:t>
                      </a:r>
                    </a:p>
                    <a:p>
                      <a:r>
                        <a:rPr lang="en-US" sz="1400" dirty="0"/>
                        <a:t>(216) 444-2273</a:t>
                      </a:r>
                    </a:p>
                  </a:txBody>
                  <a:tcPr/>
                </a:tc>
                <a:extLst>
                  <a:ext uri="{0D108BD9-81ED-4DB2-BD59-A6C34878D82A}">
                    <a16:rowId xmlns:a16="http://schemas.microsoft.com/office/drawing/2014/main" val="2893419136"/>
                  </a:ext>
                </a:extLst>
              </a:tr>
            </a:tbl>
          </a:graphicData>
        </a:graphic>
      </p:graphicFrame>
      <p:sp>
        <p:nvSpPr>
          <p:cNvPr id="13" name="TextBox 12"/>
          <p:cNvSpPr txBox="1"/>
          <p:nvPr/>
        </p:nvSpPr>
        <p:spPr>
          <a:xfrm>
            <a:off x="1295400" y="2133600"/>
            <a:ext cx="9391353" cy="646331"/>
          </a:xfrm>
          <a:prstGeom prst="rect">
            <a:avLst/>
          </a:prstGeom>
          <a:noFill/>
        </p:spPr>
        <p:txBody>
          <a:bodyPr wrap="none" rtlCol="0">
            <a:spAutoFit/>
          </a:bodyPr>
          <a:lstStyle/>
          <a:p>
            <a:r>
              <a:rPr lang="en-US" dirty="0"/>
              <a:t>The lists of “in-network” Walk-In Clinics are different for the two plans offered to CWRU postdocs. </a:t>
            </a:r>
          </a:p>
          <a:p>
            <a:r>
              <a:rPr lang="en-US" dirty="0"/>
              <a:t>Please see a full list on the CWRU Postdoc Benefits portal – Documents Library</a:t>
            </a:r>
          </a:p>
        </p:txBody>
      </p:sp>
      <p:sp>
        <p:nvSpPr>
          <p:cNvPr id="14" name="TextBox 13"/>
          <p:cNvSpPr txBox="1"/>
          <p:nvPr/>
        </p:nvSpPr>
        <p:spPr>
          <a:xfrm>
            <a:off x="24829" y="3131540"/>
            <a:ext cx="3843553" cy="400110"/>
          </a:xfrm>
          <a:prstGeom prst="rect">
            <a:avLst/>
          </a:prstGeom>
          <a:noFill/>
        </p:spPr>
        <p:txBody>
          <a:bodyPr wrap="none" rtlCol="0">
            <a:spAutoFit/>
          </a:bodyPr>
          <a:lstStyle/>
          <a:p>
            <a:r>
              <a:rPr lang="en-US" sz="2000" b="1" dirty="0"/>
              <a:t>Aetna Health Network Only (HNO)</a:t>
            </a:r>
          </a:p>
        </p:txBody>
      </p:sp>
      <p:sp>
        <p:nvSpPr>
          <p:cNvPr id="15" name="TextBox 14"/>
          <p:cNvSpPr txBox="1"/>
          <p:nvPr/>
        </p:nvSpPr>
        <p:spPr>
          <a:xfrm>
            <a:off x="5715000" y="3602441"/>
            <a:ext cx="4649350" cy="400110"/>
          </a:xfrm>
          <a:prstGeom prst="rect">
            <a:avLst/>
          </a:prstGeom>
          <a:noFill/>
        </p:spPr>
        <p:txBody>
          <a:bodyPr wrap="none" rtlCol="0">
            <a:spAutoFit/>
          </a:bodyPr>
          <a:lstStyle/>
          <a:p>
            <a:r>
              <a:rPr lang="en-US" sz="2000" b="1" dirty="0"/>
              <a:t>Aetna Open Access Managed Choice/ POS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1999" cy="6857996"/>
          </a:xfrm>
          <a:prstGeom prst="rect">
            <a:avLst/>
          </a:prstGeom>
        </p:spPr>
      </p:pic>
      <p:sp>
        <p:nvSpPr>
          <p:cNvPr id="3" name="object 3"/>
          <p:cNvSpPr txBox="1"/>
          <p:nvPr/>
        </p:nvSpPr>
        <p:spPr>
          <a:xfrm>
            <a:off x="4370704" y="2057400"/>
            <a:ext cx="3450590" cy="2211246"/>
          </a:xfrm>
          <a:prstGeom prst="rect">
            <a:avLst/>
          </a:prstGeom>
        </p:spPr>
        <p:txBody>
          <a:bodyPr vert="horz" wrap="square" lIns="0" tIns="15240" rIns="0" bIns="0" rtlCol="0">
            <a:spAutoFit/>
          </a:bodyPr>
          <a:lstStyle/>
          <a:p>
            <a:pPr marL="12700">
              <a:lnSpc>
                <a:spcPct val="100000"/>
              </a:lnSpc>
              <a:spcBef>
                <a:spcPts val="120"/>
              </a:spcBef>
            </a:pPr>
            <a:r>
              <a:rPr sz="1500" b="1" spc="110" dirty="0">
                <a:latin typeface="Calibri Light"/>
                <a:cs typeface="Calibri Light"/>
              </a:rPr>
              <a:t>W</a:t>
            </a:r>
            <a:r>
              <a:rPr sz="1500" b="1" spc="15" dirty="0">
                <a:latin typeface="Calibri Light"/>
                <a:cs typeface="Calibri Light"/>
              </a:rPr>
              <a:t>h</a:t>
            </a:r>
            <a:r>
              <a:rPr sz="1500" b="1" spc="10" dirty="0">
                <a:latin typeface="Calibri Light"/>
                <a:cs typeface="Calibri Light"/>
              </a:rPr>
              <a:t>o</a:t>
            </a:r>
            <a:r>
              <a:rPr sz="1500" b="1" spc="-90" dirty="0">
                <a:latin typeface="Calibri Light"/>
                <a:cs typeface="Calibri Light"/>
              </a:rPr>
              <a:t> </a:t>
            </a:r>
            <a:r>
              <a:rPr sz="1500" b="1" spc="65" dirty="0">
                <a:latin typeface="Calibri Light"/>
                <a:cs typeface="Calibri Light"/>
              </a:rPr>
              <a:t>i</a:t>
            </a:r>
            <a:r>
              <a:rPr sz="1500" b="1" spc="5" dirty="0">
                <a:latin typeface="Calibri Light"/>
                <a:cs typeface="Calibri Light"/>
              </a:rPr>
              <a:t>s</a:t>
            </a:r>
            <a:r>
              <a:rPr sz="1500" b="1" spc="-50" dirty="0">
                <a:latin typeface="Calibri Light"/>
                <a:cs typeface="Calibri Light"/>
              </a:rPr>
              <a:t> </a:t>
            </a:r>
            <a:r>
              <a:rPr sz="1500" b="1" spc="10" dirty="0">
                <a:latin typeface="Calibri Light"/>
                <a:cs typeface="Calibri Light"/>
              </a:rPr>
              <a:t>Ga</a:t>
            </a:r>
            <a:r>
              <a:rPr sz="1500" b="1" spc="-10" dirty="0">
                <a:latin typeface="Calibri Light"/>
                <a:cs typeface="Calibri Light"/>
              </a:rPr>
              <a:t>l</a:t>
            </a:r>
            <a:r>
              <a:rPr sz="1500" b="1" spc="-15" dirty="0">
                <a:latin typeface="Calibri Light"/>
                <a:cs typeface="Calibri Light"/>
              </a:rPr>
              <a:t>l</a:t>
            </a:r>
            <a:r>
              <a:rPr sz="1500" b="1" spc="10" dirty="0">
                <a:latin typeface="Calibri Light"/>
                <a:cs typeface="Calibri Light"/>
              </a:rPr>
              <a:t>a</a:t>
            </a:r>
            <a:r>
              <a:rPr sz="1500" b="1" spc="-65" dirty="0">
                <a:latin typeface="Calibri Light"/>
                <a:cs typeface="Calibri Light"/>
              </a:rPr>
              <a:t>g</a:t>
            </a:r>
            <a:r>
              <a:rPr sz="1500" b="1" spc="15" dirty="0">
                <a:latin typeface="Calibri Light"/>
                <a:cs typeface="Calibri Light"/>
              </a:rPr>
              <a:t>h</a:t>
            </a:r>
            <a:r>
              <a:rPr sz="1500" b="1" spc="-25" dirty="0">
                <a:latin typeface="Calibri Light"/>
                <a:cs typeface="Calibri Light"/>
              </a:rPr>
              <a:t>e</a:t>
            </a:r>
            <a:r>
              <a:rPr sz="1500" b="1" spc="5" dirty="0">
                <a:latin typeface="Calibri Light"/>
                <a:cs typeface="Calibri Light"/>
              </a:rPr>
              <a:t>r</a:t>
            </a:r>
            <a:r>
              <a:rPr sz="1500" b="1" spc="-145" dirty="0">
                <a:latin typeface="Calibri Light"/>
                <a:cs typeface="Calibri Light"/>
              </a:rPr>
              <a:t> </a:t>
            </a:r>
            <a:r>
              <a:rPr sz="1500" b="1" spc="70" dirty="0">
                <a:latin typeface="Calibri Light"/>
                <a:cs typeface="Calibri Light"/>
              </a:rPr>
              <a:t>B</a:t>
            </a:r>
            <a:r>
              <a:rPr sz="1500" b="1" spc="-25" dirty="0">
                <a:latin typeface="Calibri Light"/>
                <a:cs typeface="Calibri Light"/>
              </a:rPr>
              <a:t>e</a:t>
            </a:r>
            <a:r>
              <a:rPr sz="1500" b="1" spc="15" dirty="0">
                <a:latin typeface="Calibri Light"/>
                <a:cs typeface="Calibri Light"/>
              </a:rPr>
              <a:t>n</a:t>
            </a:r>
            <a:r>
              <a:rPr sz="1500" b="1" spc="-25" dirty="0">
                <a:latin typeface="Calibri Light"/>
                <a:cs typeface="Calibri Light"/>
              </a:rPr>
              <a:t>e</a:t>
            </a:r>
            <a:r>
              <a:rPr sz="1500" b="1" spc="-50" dirty="0">
                <a:latin typeface="Calibri Light"/>
                <a:cs typeface="Calibri Light"/>
              </a:rPr>
              <a:t>f</a:t>
            </a:r>
            <a:r>
              <a:rPr sz="1500" b="1" spc="65" dirty="0">
                <a:latin typeface="Calibri Light"/>
                <a:cs typeface="Calibri Light"/>
              </a:rPr>
              <a:t>i</a:t>
            </a:r>
            <a:r>
              <a:rPr sz="1500" b="1" spc="5" dirty="0">
                <a:latin typeface="Calibri Light"/>
                <a:cs typeface="Calibri Light"/>
              </a:rPr>
              <a:t>t</a:t>
            </a:r>
            <a:r>
              <a:rPr sz="1500" b="1" spc="-120" dirty="0">
                <a:latin typeface="Calibri Light"/>
                <a:cs typeface="Calibri Light"/>
              </a:rPr>
              <a:t> </a:t>
            </a:r>
            <a:r>
              <a:rPr sz="1500" b="1" spc="35" dirty="0">
                <a:latin typeface="Calibri Light"/>
                <a:cs typeface="Calibri Light"/>
              </a:rPr>
              <a:t>S</a:t>
            </a:r>
            <a:r>
              <a:rPr sz="1500" b="1" spc="-25" dirty="0">
                <a:latin typeface="Calibri Light"/>
                <a:cs typeface="Calibri Light"/>
              </a:rPr>
              <a:t>e</a:t>
            </a:r>
            <a:r>
              <a:rPr sz="1500" b="1" spc="35" dirty="0">
                <a:latin typeface="Calibri Light"/>
                <a:cs typeface="Calibri Light"/>
              </a:rPr>
              <a:t>r</a:t>
            </a:r>
            <a:r>
              <a:rPr sz="1500" b="1" spc="-30" dirty="0">
                <a:latin typeface="Calibri Light"/>
                <a:cs typeface="Calibri Light"/>
              </a:rPr>
              <a:t>v</a:t>
            </a:r>
            <a:r>
              <a:rPr sz="1500" b="1" spc="-15" dirty="0">
                <a:latin typeface="Calibri Light"/>
                <a:cs typeface="Calibri Light"/>
              </a:rPr>
              <a:t>i</a:t>
            </a:r>
            <a:r>
              <a:rPr sz="1500" b="1" spc="-5" dirty="0">
                <a:latin typeface="Calibri Light"/>
                <a:cs typeface="Calibri Light"/>
              </a:rPr>
              <a:t>c</a:t>
            </a:r>
            <a:r>
              <a:rPr sz="1500" b="1" spc="-25" dirty="0">
                <a:latin typeface="Calibri Light"/>
                <a:cs typeface="Calibri Light"/>
              </a:rPr>
              <a:t>e</a:t>
            </a:r>
            <a:r>
              <a:rPr sz="1500" b="1" spc="5" dirty="0">
                <a:latin typeface="Calibri Light"/>
                <a:cs typeface="Calibri Light"/>
              </a:rPr>
              <a:t>s?</a:t>
            </a:r>
            <a:endParaRPr sz="1500" b="1" dirty="0">
              <a:latin typeface="Calibri Light"/>
              <a:cs typeface="Calibri Light"/>
            </a:endParaRPr>
          </a:p>
          <a:p>
            <a:pPr>
              <a:lnSpc>
                <a:spcPct val="100000"/>
              </a:lnSpc>
            </a:pPr>
            <a:endParaRPr sz="1500" b="1" dirty="0">
              <a:latin typeface="Calibri Light"/>
              <a:cs typeface="Calibri Light"/>
            </a:endParaRPr>
          </a:p>
          <a:p>
            <a:pPr>
              <a:lnSpc>
                <a:spcPct val="100000"/>
              </a:lnSpc>
              <a:spcBef>
                <a:spcPts val="45"/>
              </a:spcBef>
            </a:pPr>
            <a:endParaRPr sz="1450" b="1" dirty="0">
              <a:latin typeface="Calibri Light"/>
              <a:cs typeface="Calibri Light"/>
            </a:endParaRPr>
          </a:p>
          <a:p>
            <a:pPr marL="12700">
              <a:lnSpc>
                <a:spcPct val="100000"/>
              </a:lnSpc>
            </a:pPr>
            <a:r>
              <a:rPr sz="1500" b="1" spc="45" dirty="0">
                <a:latin typeface="Calibri Light"/>
                <a:cs typeface="Calibri Light"/>
              </a:rPr>
              <a:t>Review</a:t>
            </a:r>
            <a:r>
              <a:rPr lang="en-US" sz="1500" b="1" spc="45" dirty="0">
                <a:latin typeface="Calibri Light"/>
                <a:cs typeface="Calibri Light"/>
              </a:rPr>
              <a:t> </a:t>
            </a:r>
            <a:r>
              <a:rPr sz="1500" b="1" spc="45" dirty="0">
                <a:latin typeface="Calibri Light"/>
                <a:cs typeface="Calibri Light"/>
              </a:rPr>
              <a:t>of</a:t>
            </a:r>
            <a:r>
              <a:rPr sz="1500" b="1" spc="-80" dirty="0">
                <a:latin typeface="Calibri Light"/>
                <a:cs typeface="Calibri Light"/>
              </a:rPr>
              <a:t> </a:t>
            </a:r>
            <a:r>
              <a:rPr sz="1500" b="1" spc="25" dirty="0">
                <a:latin typeface="Calibri Light"/>
                <a:cs typeface="Calibri Light"/>
              </a:rPr>
              <a:t>all</a:t>
            </a:r>
            <a:r>
              <a:rPr sz="1500" b="1" spc="-114" dirty="0">
                <a:latin typeface="Calibri Light"/>
                <a:cs typeface="Calibri Light"/>
              </a:rPr>
              <a:t> </a:t>
            </a:r>
            <a:r>
              <a:rPr sz="1500" b="1" spc="-10" dirty="0">
                <a:latin typeface="Calibri Light"/>
                <a:cs typeface="Calibri Light"/>
              </a:rPr>
              <a:t>Benefits,</a:t>
            </a:r>
            <a:r>
              <a:rPr sz="1500" b="1" spc="-150" dirty="0">
                <a:latin typeface="Calibri Light"/>
                <a:cs typeface="Calibri Light"/>
              </a:rPr>
              <a:t> </a:t>
            </a:r>
            <a:r>
              <a:rPr sz="1500" b="1" spc="10" dirty="0">
                <a:latin typeface="Calibri Light"/>
                <a:cs typeface="Calibri Light"/>
              </a:rPr>
              <a:t>Rates</a:t>
            </a:r>
            <a:r>
              <a:rPr sz="1500" b="1" spc="-130" dirty="0">
                <a:latin typeface="Calibri Light"/>
                <a:cs typeface="Calibri Light"/>
              </a:rPr>
              <a:t> </a:t>
            </a:r>
            <a:r>
              <a:rPr sz="1500" b="1" spc="10" dirty="0">
                <a:latin typeface="Calibri Light"/>
                <a:cs typeface="Calibri Light"/>
              </a:rPr>
              <a:t>and</a:t>
            </a:r>
            <a:r>
              <a:rPr sz="1500" b="1" spc="-90" dirty="0">
                <a:latin typeface="Calibri Light"/>
                <a:cs typeface="Calibri Light"/>
              </a:rPr>
              <a:t> </a:t>
            </a:r>
            <a:r>
              <a:rPr sz="1500" b="1" spc="10" dirty="0">
                <a:latin typeface="Calibri Light"/>
                <a:cs typeface="Calibri Light"/>
              </a:rPr>
              <a:t>Plan</a:t>
            </a:r>
            <a:r>
              <a:rPr sz="1500" b="1" spc="-95" dirty="0">
                <a:latin typeface="Calibri Light"/>
                <a:cs typeface="Calibri Light"/>
              </a:rPr>
              <a:t> </a:t>
            </a:r>
            <a:r>
              <a:rPr sz="1500" b="1" spc="-10" dirty="0">
                <a:latin typeface="Calibri Light"/>
                <a:cs typeface="Calibri Light"/>
              </a:rPr>
              <a:t>Designs</a:t>
            </a:r>
            <a:endParaRPr sz="1500" b="1" dirty="0">
              <a:latin typeface="Calibri Light"/>
              <a:cs typeface="Calibri Light"/>
            </a:endParaRPr>
          </a:p>
          <a:p>
            <a:pPr marL="12700" marR="26034">
              <a:lnSpc>
                <a:spcPct val="298200"/>
              </a:lnSpc>
              <a:spcBef>
                <a:spcPts val="80"/>
              </a:spcBef>
            </a:pPr>
            <a:r>
              <a:rPr sz="1500" b="1" spc="60" dirty="0">
                <a:latin typeface="Calibri Light"/>
                <a:cs typeface="Calibri Light"/>
              </a:rPr>
              <a:t>E</a:t>
            </a:r>
            <a:r>
              <a:rPr sz="1500" b="1" spc="85" dirty="0">
                <a:latin typeface="Calibri Light"/>
                <a:cs typeface="Calibri Light"/>
              </a:rPr>
              <a:t>x</a:t>
            </a:r>
            <a:r>
              <a:rPr sz="1500" b="1" spc="15" dirty="0">
                <a:latin typeface="Calibri Light"/>
                <a:cs typeface="Calibri Light"/>
              </a:rPr>
              <a:t>p</a:t>
            </a:r>
            <a:r>
              <a:rPr sz="1500" b="1" spc="-15" dirty="0">
                <a:latin typeface="Calibri Light"/>
                <a:cs typeface="Calibri Light"/>
              </a:rPr>
              <a:t>l</a:t>
            </a:r>
            <a:r>
              <a:rPr sz="1500" b="1" spc="10" dirty="0">
                <a:latin typeface="Calibri Light"/>
                <a:cs typeface="Calibri Light"/>
              </a:rPr>
              <a:t>a</a:t>
            </a:r>
            <a:r>
              <a:rPr sz="1500" b="1" spc="-60" dirty="0">
                <a:latin typeface="Calibri Light"/>
                <a:cs typeface="Calibri Light"/>
              </a:rPr>
              <a:t>n</a:t>
            </a:r>
            <a:r>
              <a:rPr sz="1500" b="1" spc="10" dirty="0">
                <a:latin typeface="Calibri Light"/>
                <a:cs typeface="Calibri Light"/>
              </a:rPr>
              <a:t>a</a:t>
            </a:r>
            <a:r>
              <a:rPr sz="1500" b="1" spc="-15" dirty="0">
                <a:latin typeface="Calibri Light"/>
                <a:cs typeface="Calibri Light"/>
              </a:rPr>
              <a:t>ti</a:t>
            </a:r>
            <a:r>
              <a:rPr sz="1500" b="1" spc="10" dirty="0">
                <a:latin typeface="Calibri Light"/>
                <a:cs typeface="Calibri Light"/>
              </a:rPr>
              <a:t>on</a:t>
            </a:r>
            <a:r>
              <a:rPr sz="1500" b="1" spc="-170" dirty="0">
                <a:latin typeface="Calibri Light"/>
                <a:cs typeface="Calibri Light"/>
              </a:rPr>
              <a:t> </a:t>
            </a:r>
            <a:r>
              <a:rPr sz="1500" b="1" spc="5" dirty="0">
                <a:latin typeface="Calibri Light"/>
                <a:cs typeface="Calibri Light"/>
              </a:rPr>
              <a:t>of</a:t>
            </a:r>
            <a:r>
              <a:rPr sz="1500" b="1" spc="-80" dirty="0">
                <a:latin typeface="Calibri Light"/>
                <a:cs typeface="Calibri Light"/>
              </a:rPr>
              <a:t> </a:t>
            </a:r>
            <a:r>
              <a:rPr sz="1500" b="1" spc="60" dirty="0">
                <a:latin typeface="Calibri Light"/>
                <a:cs typeface="Calibri Light"/>
              </a:rPr>
              <a:t>t</a:t>
            </a:r>
            <a:r>
              <a:rPr sz="1500" b="1" spc="15" dirty="0">
                <a:latin typeface="Calibri Light"/>
                <a:cs typeface="Calibri Light"/>
              </a:rPr>
              <a:t>h</a:t>
            </a:r>
            <a:r>
              <a:rPr sz="1500" b="1" spc="10" dirty="0">
                <a:latin typeface="Calibri Light"/>
                <a:cs typeface="Calibri Light"/>
              </a:rPr>
              <a:t>e</a:t>
            </a:r>
            <a:r>
              <a:rPr sz="1500" b="1" spc="-135" dirty="0">
                <a:latin typeface="Calibri Light"/>
                <a:cs typeface="Calibri Light"/>
              </a:rPr>
              <a:t> </a:t>
            </a:r>
            <a:r>
              <a:rPr sz="1500" b="1" spc="50" dirty="0">
                <a:latin typeface="Calibri Light"/>
                <a:cs typeface="Calibri Light"/>
              </a:rPr>
              <a:t>O</a:t>
            </a:r>
            <a:r>
              <a:rPr sz="1500" b="1" spc="15" dirty="0">
                <a:latin typeface="Calibri Light"/>
                <a:cs typeface="Calibri Light"/>
              </a:rPr>
              <a:t>n</a:t>
            </a:r>
            <a:r>
              <a:rPr sz="1500" b="1" spc="-15" dirty="0">
                <a:latin typeface="Calibri Light"/>
                <a:cs typeface="Calibri Light"/>
              </a:rPr>
              <a:t>li</a:t>
            </a:r>
            <a:r>
              <a:rPr sz="1500" b="1" spc="15" dirty="0">
                <a:latin typeface="Calibri Light"/>
                <a:cs typeface="Calibri Light"/>
              </a:rPr>
              <a:t>n</a:t>
            </a:r>
            <a:r>
              <a:rPr sz="1500" b="1" spc="10" dirty="0">
                <a:latin typeface="Calibri Light"/>
                <a:cs typeface="Calibri Light"/>
              </a:rPr>
              <a:t>e</a:t>
            </a:r>
            <a:r>
              <a:rPr sz="1500" b="1" spc="-135" dirty="0">
                <a:latin typeface="Calibri Light"/>
                <a:cs typeface="Calibri Light"/>
              </a:rPr>
              <a:t> </a:t>
            </a:r>
            <a:r>
              <a:rPr sz="1500" b="1" spc="60" dirty="0">
                <a:latin typeface="Calibri Light"/>
                <a:cs typeface="Calibri Light"/>
              </a:rPr>
              <a:t>E</a:t>
            </a:r>
            <a:r>
              <a:rPr sz="1500" b="1" spc="15" dirty="0">
                <a:latin typeface="Calibri Light"/>
                <a:cs typeface="Calibri Light"/>
              </a:rPr>
              <a:t>n</a:t>
            </a:r>
            <a:r>
              <a:rPr sz="1500" b="1" spc="-45" dirty="0">
                <a:latin typeface="Calibri Light"/>
                <a:cs typeface="Calibri Light"/>
              </a:rPr>
              <a:t>r</a:t>
            </a:r>
            <a:r>
              <a:rPr sz="1500" b="1" spc="-65" dirty="0">
                <a:latin typeface="Calibri Light"/>
                <a:cs typeface="Calibri Light"/>
              </a:rPr>
              <a:t>o</a:t>
            </a:r>
            <a:r>
              <a:rPr sz="1500" b="1" spc="-15" dirty="0">
                <a:latin typeface="Calibri Light"/>
                <a:cs typeface="Calibri Light"/>
              </a:rPr>
              <a:t>ll</a:t>
            </a:r>
            <a:r>
              <a:rPr sz="1500" b="1" spc="15" dirty="0">
                <a:latin typeface="Calibri Light"/>
                <a:cs typeface="Calibri Light"/>
              </a:rPr>
              <a:t>m</a:t>
            </a:r>
            <a:r>
              <a:rPr sz="1500" b="1" spc="-30" dirty="0">
                <a:latin typeface="Calibri Light"/>
                <a:cs typeface="Calibri Light"/>
              </a:rPr>
              <a:t>e</a:t>
            </a:r>
            <a:r>
              <a:rPr sz="1500" b="1" spc="-65" dirty="0">
                <a:latin typeface="Calibri Light"/>
                <a:cs typeface="Calibri Light"/>
              </a:rPr>
              <a:t>n</a:t>
            </a:r>
            <a:r>
              <a:rPr sz="1500" b="1" spc="5" dirty="0">
                <a:latin typeface="Calibri Light"/>
                <a:cs typeface="Calibri Light"/>
              </a:rPr>
              <a:t>t</a:t>
            </a:r>
            <a:r>
              <a:rPr sz="1500" b="1" spc="-120" dirty="0">
                <a:latin typeface="Calibri Light"/>
                <a:cs typeface="Calibri Light"/>
              </a:rPr>
              <a:t> </a:t>
            </a:r>
            <a:r>
              <a:rPr sz="1500" b="1" spc="30" dirty="0">
                <a:latin typeface="Calibri Light"/>
                <a:cs typeface="Calibri Light"/>
              </a:rPr>
              <a:t>P</a:t>
            </a:r>
            <a:r>
              <a:rPr sz="1500" b="1" spc="35" dirty="0">
                <a:latin typeface="Calibri Light"/>
                <a:cs typeface="Calibri Light"/>
              </a:rPr>
              <a:t>r</a:t>
            </a:r>
            <a:r>
              <a:rPr sz="1500" b="1" spc="-65" dirty="0">
                <a:latin typeface="Calibri Light"/>
                <a:cs typeface="Calibri Light"/>
              </a:rPr>
              <a:t>o</a:t>
            </a:r>
            <a:r>
              <a:rPr sz="1500" b="1" spc="-5" dirty="0">
                <a:latin typeface="Calibri Light"/>
                <a:cs typeface="Calibri Light"/>
              </a:rPr>
              <a:t>c</a:t>
            </a:r>
            <a:r>
              <a:rPr sz="1500" b="1" spc="-25" dirty="0">
                <a:latin typeface="Calibri Light"/>
                <a:cs typeface="Calibri Light"/>
              </a:rPr>
              <a:t>es</a:t>
            </a:r>
            <a:r>
              <a:rPr sz="1500" b="1" spc="5" dirty="0">
                <a:latin typeface="Calibri Light"/>
                <a:cs typeface="Calibri Light"/>
              </a:rPr>
              <a:t>s</a:t>
            </a:r>
            <a:endParaRPr lang="en-US" sz="1500" b="1" spc="5" dirty="0">
              <a:latin typeface="Calibri Light"/>
              <a:cs typeface="Calibri Light"/>
            </a:endParaRPr>
          </a:p>
          <a:p>
            <a:pPr marL="12700" marR="26034">
              <a:lnSpc>
                <a:spcPct val="298200"/>
              </a:lnSpc>
              <a:spcBef>
                <a:spcPts val="80"/>
              </a:spcBef>
            </a:pPr>
            <a:r>
              <a:rPr lang="en-US" sz="1500" b="1" spc="5" dirty="0">
                <a:latin typeface="Calibri Light"/>
                <a:cs typeface="Calibri Light"/>
              </a:rPr>
              <a:t>Gallagher Contact Information</a:t>
            </a:r>
            <a:endParaRPr sz="1500" b="1" dirty="0">
              <a:latin typeface="Calibri Light"/>
              <a:cs typeface="Calibri Light"/>
            </a:endParaRPr>
          </a:p>
        </p:txBody>
      </p:sp>
      <p:sp>
        <p:nvSpPr>
          <p:cNvPr id="4" name="object 4"/>
          <p:cNvSpPr txBox="1">
            <a:spLocks noGrp="1"/>
          </p:cNvSpPr>
          <p:nvPr>
            <p:ph type="title"/>
          </p:nvPr>
        </p:nvSpPr>
        <p:spPr>
          <a:xfrm>
            <a:off x="4976876" y="400685"/>
            <a:ext cx="2040255" cy="636270"/>
          </a:xfrm>
          <a:prstGeom prst="rect">
            <a:avLst/>
          </a:prstGeom>
        </p:spPr>
        <p:txBody>
          <a:bodyPr vert="horz" wrap="square" lIns="0" tIns="13335" rIns="0" bIns="0" rtlCol="0">
            <a:spAutoFit/>
          </a:bodyPr>
          <a:lstStyle/>
          <a:p>
            <a:pPr marL="12700">
              <a:lnSpc>
                <a:spcPct val="100000"/>
              </a:lnSpc>
              <a:spcBef>
                <a:spcPts val="105"/>
              </a:spcBef>
            </a:pPr>
            <a:r>
              <a:rPr sz="4000" spc="-5" dirty="0">
                <a:solidFill>
                  <a:srgbClr val="002162"/>
                </a:solidFill>
              </a:rPr>
              <a:t>Agenda</a:t>
            </a:r>
            <a:endParaRPr sz="4000"/>
          </a:p>
        </p:txBody>
      </p:sp>
      <p:grpSp>
        <p:nvGrpSpPr>
          <p:cNvPr id="5" name="object 5"/>
          <p:cNvGrpSpPr/>
          <p:nvPr/>
        </p:nvGrpSpPr>
        <p:grpSpPr>
          <a:xfrm>
            <a:off x="355600" y="243840"/>
            <a:ext cx="8016240" cy="1209040"/>
            <a:chOff x="355600" y="243840"/>
            <a:chExt cx="8016240" cy="1209040"/>
          </a:xfrm>
        </p:grpSpPr>
        <p:sp>
          <p:nvSpPr>
            <p:cNvPr id="6" name="object 6"/>
            <p:cNvSpPr/>
            <p:nvPr/>
          </p:nvSpPr>
          <p:spPr>
            <a:xfrm>
              <a:off x="3916679" y="1143000"/>
              <a:ext cx="4455160" cy="60960"/>
            </a:xfrm>
            <a:custGeom>
              <a:avLst/>
              <a:gdLst/>
              <a:ahLst/>
              <a:cxnLst/>
              <a:rect l="l" t="t" r="r" b="b"/>
              <a:pathLst>
                <a:path w="4455159" h="60959">
                  <a:moveTo>
                    <a:pt x="0" y="0"/>
                  </a:moveTo>
                  <a:lnTo>
                    <a:pt x="4455160" y="0"/>
                  </a:lnTo>
                </a:path>
                <a:path w="4455159" h="60959">
                  <a:moveTo>
                    <a:pt x="0" y="60960"/>
                  </a:moveTo>
                  <a:lnTo>
                    <a:pt x="4455160" y="60960"/>
                  </a:lnTo>
                </a:path>
              </a:pathLst>
            </a:custGeom>
            <a:ln w="10160">
              <a:solidFill>
                <a:srgbClr val="002162"/>
              </a:solidFill>
            </a:ln>
          </p:spPr>
          <p:txBody>
            <a:bodyPr wrap="square" lIns="0" tIns="0" rIns="0" bIns="0" rtlCol="0"/>
            <a:lstStyle/>
            <a:p>
              <a:endParaRPr/>
            </a:p>
          </p:txBody>
        </p:sp>
        <p:pic>
          <p:nvPicPr>
            <p:cNvPr id="7" name="object 7"/>
            <p:cNvPicPr/>
            <p:nvPr/>
          </p:nvPicPr>
          <p:blipFill>
            <a:blip r:embed="rId3" cstate="print"/>
            <a:stretch>
              <a:fillRect/>
            </a:stretch>
          </p:blipFill>
          <p:spPr>
            <a:xfrm>
              <a:off x="355600" y="243840"/>
              <a:ext cx="2509520" cy="1209040"/>
            </a:xfrm>
            <a:prstGeom prst="rect">
              <a:avLst/>
            </a:prstGeom>
          </p:spPr>
        </p:pic>
      </p:grpSp>
      <p:sp>
        <p:nvSpPr>
          <p:cNvPr id="8" name="object 8"/>
          <p:cNvSpPr txBox="1"/>
          <p:nvPr/>
        </p:nvSpPr>
        <p:spPr>
          <a:xfrm>
            <a:off x="11162665" y="6471999"/>
            <a:ext cx="166370" cy="178435"/>
          </a:xfrm>
          <a:prstGeom prst="rect">
            <a:avLst/>
          </a:prstGeom>
        </p:spPr>
        <p:txBody>
          <a:bodyPr vert="horz" wrap="square" lIns="0" tIns="0" rIns="0" bIns="0" rtlCol="0">
            <a:spAutoFit/>
          </a:bodyPr>
          <a:lstStyle/>
          <a:p>
            <a:pPr marL="38100">
              <a:lnSpc>
                <a:spcPts val="1240"/>
              </a:lnSpc>
            </a:pPr>
            <a:fld id="{81D60167-4931-47E6-BA6A-407CBD079E47}" type="slidenum">
              <a:rPr sz="1200" dirty="0">
                <a:latin typeface="Calibri"/>
                <a:cs typeface="Calibri"/>
              </a:rPr>
              <a:t>2</a:t>
            </a:fld>
            <a:endParaRPr sz="1200">
              <a:latin typeface="Calibri"/>
              <a:cs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7306" y="-312739"/>
            <a:ext cx="12192000" cy="6858000"/>
            <a:chOff x="0" y="0"/>
            <a:chExt cx="12192000" cy="6858000"/>
          </a:xfrm>
        </p:grpSpPr>
        <p:pic>
          <p:nvPicPr>
            <p:cNvPr id="3" name="object 3"/>
            <p:cNvPicPr/>
            <p:nvPr/>
          </p:nvPicPr>
          <p:blipFill>
            <a:blip r:embed="rId2" cstate="print"/>
            <a:stretch>
              <a:fillRect/>
            </a:stretch>
          </p:blipFill>
          <p:spPr>
            <a:xfrm>
              <a:off x="0" y="0"/>
              <a:ext cx="12191999" cy="6857997"/>
            </a:xfrm>
            <a:prstGeom prst="rect">
              <a:avLst/>
            </a:prstGeom>
          </p:spPr>
        </p:pic>
        <p:sp>
          <p:nvSpPr>
            <p:cNvPr id="4" name="object 4"/>
            <p:cNvSpPr/>
            <p:nvPr/>
          </p:nvSpPr>
          <p:spPr>
            <a:xfrm>
              <a:off x="0" y="0"/>
              <a:ext cx="12192000" cy="1615440"/>
            </a:xfrm>
            <a:custGeom>
              <a:avLst/>
              <a:gdLst/>
              <a:ahLst/>
              <a:cxnLst/>
              <a:rect l="l" t="t" r="r" b="b"/>
              <a:pathLst>
                <a:path w="12192000" h="1615440">
                  <a:moveTo>
                    <a:pt x="0" y="1615439"/>
                  </a:moveTo>
                  <a:lnTo>
                    <a:pt x="12192000" y="1615439"/>
                  </a:lnTo>
                  <a:lnTo>
                    <a:pt x="12192000" y="0"/>
                  </a:lnTo>
                  <a:lnTo>
                    <a:pt x="0" y="0"/>
                  </a:lnTo>
                  <a:lnTo>
                    <a:pt x="0" y="1615439"/>
                  </a:lnTo>
                  <a:close/>
                </a:path>
              </a:pathLst>
            </a:custGeom>
            <a:solidFill>
              <a:srgbClr val="001133"/>
            </a:solidFill>
          </p:spPr>
          <p:txBody>
            <a:bodyPr wrap="square" lIns="0" tIns="0" rIns="0" bIns="0" rtlCol="0"/>
            <a:lstStyle/>
            <a:p>
              <a:endParaRPr/>
            </a:p>
          </p:txBody>
        </p:sp>
      </p:grpSp>
      <p:sp>
        <p:nvSpPr>
          <p:cNvPr id="5" name="object 5"/>
          <p:cNvSpPr txBox="1">
            <a:spLocks noGrp="1"/>
          </p:cNvSpPr>
          <p:nvPr>
            <p:ph type="title"/>
          </p:nvPr>
        </p:nvSpPr>
        <p:spPr>
          <a:prstGeom prst="rect">
            <a:avLst/>
          </a:prstGeom>
        </p:spPr>
        <p:txBody>
          <a:bodyPr vert="horz" wrap="square" lIns="0" tIns="0" rIns="0" bIns="0" rtlCol="0">
            <a:spAutoFit/>
          </a:bodyPr>
          <a:lstStyle/>
          <a:p>
            <a:pPr>
              <a:lnSpc>
                <a:spcPct val="100000"/>
              </a:lnSpc>
            </a:pPr>
            <a:endParaRPr sz="5350">
              <a:latin typeface="Times New Roman"/>
              <a:cs typeface="Times New Roman"/>
            </a:endParaRPr>
          </a:p>
          <a:p>
            <a:pPr marL="7620" algn="ctr">
              <a:lnSpc>
                <a:spcPct val="100000"/>
              </a:lnSpc>
            </a:pPr>
            <a:r>
              <a:rPr spc="-20" dirty="0"/>
              <a:t>Prescriptions</a:t>
            </a:r>
            <a:r>
              <a:rPr spc="-125" dirty="0"/>
              <a:t> </a:t>
            </a:r>
            <a:r>
              <a:rPr spc="-5" dirty="0"/>
              <a:t>–</a:t>
            </a:r>
            <a:r>
              <a:rPr spc="30" dirty="0"/>
              <a:t> </a:t>
            </a:r>
            <a:r>
              <a:rPr spc="-40" dirty="0"/>
              <a:t>Mail</a:t>
            </a:r>
            <a:r>
              <a:rPr spc="10" dirty="0"/>
              <a:t> </a:t>
            </a:r>
            <a:r>
              <a:rPr spc="-15" dirty="0"/>
              <a:t>Order</a:t>
            </a:r>
            <a:r>
              <a:rPr spc="-145" dirty="0"/>
              <a:t> </a:t>
            </a:r>
            <a:r>
              <a:rPr spc="-35" dirty="0"/>
              <a:t>Pharmacy</a:t>
            </a:r>
          </a:p>
        </p:txBody>
      </p:sp>
      <p:grpSp>
        <p:nvGrpSpPr>
          <p:cNvPr id="6" name="object 6"/>
          <p:cNvGrpSpPr/>
          <p:nvPr/>
        </p:nvGrpSpPr>
        <p:grpSpPr>
          <a:xfrm>
            <a:off x="0" y="436880"/>
            <a:ext cx="12192000" cy="1534160"/>
            <a:chOff x="0" y="436880"/>
            <a:chExt cx="12192000" cy="1534160"/>
          </a:xfrm>
        </p:grpSpPr>
        <p:sp>
          <p:nvSpPr>
            <p:cNvPr id="7" name="object 7"/>
            <p:cNvSpPr/>
            <p:nvPr/>
          </p:nvSpPr>
          <p:spPr>
            <a:xfrm>
              <a:off x="0" y="1615440"/>
              <a:ext cx="12192000" cy="355600"/>
            </a:xfrm>
            <a:custGeom>
              <a:avLst/>
              <a:gdLst/>
              <a:ahLst/>
              <a:cxnLst/>
              <a:rect l="l" t="t" r="r" b="b"/>
              <a:pathLst>
                <a:path w="12192000" h="355600">
                  <a:moveTo>
                    <a:pt x="12192000" y="0"/>
                  </a:moveTo>
                  <a:lnTo>
                    <a:pt x="0" y="0"/>
                  </a:lnTo>
                  <a:lnTo>
                    <a:pt x="0" y="355600"/>
                  </a:lnTo>
                  <a:lnTo>
                    <a:pt x="12192000" y="355600"/>
                  </a:lnTo>
                  <a:lnTo>
                    <a:pt x="12192000" y="0"/>
                  </a:lnTo>
                  <a:close/>
                </a:path>
              </a:pathLst>
            </a:custGeom>
            <a:solidFill>
              <a:srgbClr val="F1F1F1"/>
            </a:solidFill>
          </p:spPr>
          <p:txBody>
            <a:bodyPr wrap="square" lIns="0" tIns="0" rIns="0" bIns="0" rtlCol="0"/>
            <a:lstStyle/>
            <a:p>
              <a:endParaRPr/>
            </a:p>
          </p:txBody>
        </p:sp>
        <p:sp>
          <p:nvSpPr>
            <p:cNvPr id="8" name="object 8"/>
            <p:cNvSpPr/>
            <p:nvPr/>
          </p:nvSpPr>
          <p:spPr>
            <a:xfrm>
              <a:off x="3876040" y="1417319"/>
              <a:ext cx="4455160" cy="50800"/>
            </a:xfrm>
            <a:custGeom>
              <a:avLst/>
              <a:gdLst/>
              <a:ahLst/>
              <a:cxnLst/>
              <a:rect l="l" t="t" r="r" b="b"/>
              <a:pathLst>
                <a:path w="4455159" h="50800">
                  <a:moveTo>
                    <a:pt x="0" y="0"/>
                  </a:moveTo>
                  <a:lnTo>
                    <a:pt x="4455160" y="0"/>
                  </a:lnTo>
                </a:path>
                <a:path w="4455159" h="50800">
                  <a:moveTo>
                    <a:pt x="0" y="50800"/>
                  </a:moveTo>
                  <a:lnTo>
                    <a:pt x="4455160" y="50800"/>
                  </a:lnTo>
                </a:path>
              </a:pathLst>
            </a:custGeom>
            <a:ln w="10160">
              <a:solidFill>
                <a:srgbClr val="FFFFFF"/>
              </a:solidFill>
            </a:ln>
          </p:spPr>
          <p:txBody>
            <a:bodyPr wrap="square" lIns="0" tIns="0" rIns="0" bIns="0" rtlCol="0"/>
            <a:lstStyle/>
            <a:p>
              <a:endParaRPr/>
            </a:p>
          </p:txBody>
        </p:sp>
        <p:pic>
          <p:nvPicPr>
            <p:cNvPr id="9" name="object 9"/>
            <p:cNvPicPr/>
            <p:nvPr/>
          </p:nvPicPr>
          <p:blipFill>
            <a:blip r:embed="rId3" cstate="print"/>
            <a:stretch>
              <a:fillRect/>
            </a:stretch>
          </p:blipFill>
          <p:spPr>
            <a:xfrm>
              <a:off x="528319" y="436880"/>
              <a:ext cx="2235200" cy="1066800"/>
            </a:xfrm>
            <a:prstGeom prst="rect">
              <a:avLst/>
            </a:prstGeom>
          </p:spPr>
        </p:pic>
      </p:grpSp>
      <p:sp>
        <p:nvSpPr>
          <p:cNvPr id="10" name="object 10"/>
          <p:cNvSpPr txBox="1"/>
          <p:nvPr/>
        </p:nvSpPr>
        <p:spPr>
          <a:xfrm>
            <a:off x="1146492" y="2845371"/>
            <a:ext cx="9844405" cy="2546985"/>
          </a:xfrm>
          <a:prstGeom prst="rect">
            <a:avLst/>
          </a:prstGeom>
        </p:spPr>
        <p:txBody>
          <a:bodyPr vert="horz" wrap="square" lIns="0" tIns="27305" rIns="0" bIns="0" rtlCol="0">
            <a:spAutoFit/>
          </a:bodyPr>
          <a:lstStyle/>
          <a:p>
            <a:pPr marL="12700" marR="274320">
              <a:lnSpc>
                <a:spcPts val="1760"/>
              </a:lnSpc>
              <a:spcBef>
                <a:spcPts val="215"/>
              </a:spcBef>
            </a:pPr>
            <a:r>
              <a:rPr sz="1500" b="1" spc="10" dirty="0">
                <a:latin typeface="Calibri Light"/>
                <a:cs typeface="Calibri Light"/>
              </a:rPr>
              <a:t>You</a:t>
            </a:r>
            <a:r>
              <a:rPr sz="1500" b="1" spc="-85" dirty="0">
                <a:latin typeface="Calibri Light"/>
                <a:cs typeface="Calibri Light"/>
              </a:rPr>
              <a:t> </a:t>
            </a:r>
            <a:r>
              <a:rPr sz="1500" b="1" spc="30" dirty="0">
                <a:latin typeface="Calibri Light"/>
                <a:cs typeface="Calibri Light"/>
              </a:rPr>
              <a:t>can</a:t>
            </a:r>
            <a:r>
              <a:rPr sz="1500" b="1" spc="-160" dirty="0">
                <a:latin typeface="Calibri Light"/>
                <a:cs typeface="Calibri Light"/>
              </a:rPr>
              <a:t> </a:t>
            </a:r>
            <a:r>
              <a:rPr sz="1500" b="1" spc="10" dirty="0">
                <a:latin typeface="Calibri Light"/>
                <a:cs typeface="Calibri Light"/>
              </a:rPr>
              <a:t>order</a:t>
            </a:r>
            <a:r>
              <a:rPr sz="1500" b="1" spc="-135" dirty="0">
                <a:latin typeface="Calibri Light"/>
                <a:cs typeface="Calibri Light"/>
              </a:rPr>
              <a:t> </a:t>
            </a:r>
            <a:r>
              <a:rPr sz="1500" b="1" spc="-15" dirty="0">
                <a:latin typeface="Calibri Light"/>
                <a:cs typeface="Calibri Light"/>
              </a:rPr>
              <a:t>maintenance</a:t>
            </a:r>
            <a:r>
              <a:rPr sz="1500" b="1" spc="-125" dirty="0">
                <a:latin typeface="Calibri Light"/>
                <a:cs typeface="Calibri Light"/>
              </a:rPr>
              <a:t> </a:t>
            </a:r>
            <a:r>
              <a:rPr sz="1500" b="1" spc="-10" dirty="0">
                <a:latin typeface="Calibri Light"/>
                <a:cs typeface="Calibri Light"/>
              </a:rPr>
              <a:t>medications</a:t>
            </a:r>
            <a:r>
              <a:rPr sz="1500" b="1" spc="-120" dirty="0">
                <a:latin typeface="Calibri Light"/>
                <a:cs typeface="Calibri Light"/>
              </a:rPr>
              <a:t> </a:t>
            </a:r>
            <a:r>
              <a:rPr sz="1500" b="1" dirty="0">
                <a:latin typeface="Calibri Light"/>
                <a:cs typeface="Calibri Light"/>
              </a:rPr>
              <a:t>through</a:t>
            </a:r>
            <a:r>
              <a:rPr sz="1500" b="1" spc="-160" dirty="0">
                <a:latin typeface="Calibri Light"/>
                <a:cs typeface="Calibri Light"/>
              </a:rPr>
              <a:t> </a:t>
            </a:r>
            <a:r>
              <a:rPr sz="1500" b="1" spc="-15" dirty="0">
                <a:latin typeface="Calibri Light"/>
                <a:cs typeface="Calibri Light"/>
              </a:rPr>
              <a:t>Aetna’s</a:t>
            </a:r>
            <a:r>
              <a:rPr sz="1500" b="1" spc="-35" dirty="0">
                <a:latin typeface="Calibri Light"/>
                <a:cs typeface="Calibri Light"/>
              </a:rPr>
              <a:t> </a:t>
            </a:r>
            <a:r>
              <a:rPr sz="1500" b="1" dirty="0">
                <a:latin typeface="Calibri Light"/>
                <a:cs typeface="Calibri Light"/>
              </a:rPr>
              <a:t>Rx</a:t>
            </a:r>
            <a:r>
              <a:rPr sz="1500" b="1" spc="-85" dirty="0">
                <a:latin typeface="Calibri Light"/>
                <a:cs typeface="Calibri Light"/>
              </a:rPr>
              <a:t> </a:t>
            </a:r>
            <a:r>
              <a:rPr sz="1500" b="1" spc="15" dirty="0">
                <a:latin typeface="Calibri Light"/>
                <a:cs typeface="Calibri Light"/>
              </a:rPr>
              <a:t>Home</a:t>
            </a:r>
            <a:r>
              <a:rPr sz="1500" b="1" spc="-130" dirty="0">
                <a:latin typeface="Calibri Light"/>
                <a:cs typeface="Calibri Light"/>
              </a:rPr>
              <a:t> </a:t>
            </a:r>
            <a:r>
              <a:rPr sz="1500" b="1" spc="-5" dirty="0">
                <a:latin typeface="Calibri Light"/>
                <a:cs typeface="Calibri Light"/>
              </a:rPr>
              <a:t>Delivery</a:t>
            </a:r>
            <a:r>
              <a:rPr sz="1500" b="1" spc="-125" dirty="0">
                <a:latin typeface="Calibri Light"/>
                <a:cs typeface="Calibri Light"/>
              </a:rPr>
              <a:t> </a:t>
            </a:r>
            <a:r>
              <a:rPr sz="1500" b="1" spc="15" dirty="0">
                <a:latin typeface="Calibri Light"/>
                <a:cs typeface="Calibri Light"/>
              </a:rPr>
              <a:t>for</a:t>
            </a:r>
            <a:r>
              <a:rPr sz="1500" b="1" spc="-135" dirty="0">
                <a:latin typeface="Calibri Light"/>
                <a:cs typeface="Calibri Light"/>
              </a:rPr>
              <a:t> </a:t>
            </a:r>
            <a:r>
              <a:rPr sz="1500" b="1" spc="-5" dirty="0">
                <a:latin typeface="Calibri Light"/>
                <a:cs typeface="Calibri Light"/>
              </a:rPr>
              <a:t>chronic</a:t>
            </a:r>
            <a:r>
              <a:rPr sz="1500" b="1" spc="-100" dirty="0">
                <a:latin typeface="Calibri Light"/>
                <a:cs typeface="Calibri Light"/>
              </a:rPr>
              <a:t> </a:t>
            </a:r>
            <a:r>
              <a:rPr sz="1500" b="1" spc="-5" dirty="0">
                <a:latin typeface="Calibri Light"/>
                <a:cs typeface="Calibri Light"/>
              </a:rPr>
              <a:t>conditions</a:t>
            </a:r>
            <a:r>
              <a:rPr sz="1500" b="1" spc="-114" dirty="0">
                <a:latin typeface="Calibri Light"/>
                <a:cs typeface="Calibri Light"/>
              </a:rPr>
              <a:t> </a:t>
            </a:r>
            <a:r>
              <a:rPr sz="1500" b="1" spc="45" dirty="0">
                <a:latin typeface="Calibri Light"/>
                <a:cs typeface="Calibri Light"/>
              </a:rPr>
              <a:t>as</a:t>
            </a:r>
            <a:r>
              <a:rPr sz="1500" b="1" spc="-120" dirty="0">
                <a:latin typeface="Calibri Light"/>
                <a:cs typeface="Calibri Light"/>
              </a:rPr>
              <a:t> </a:t>
            </a:r>
            <a:r>
              <a:rPr sz="1500" b="1" spc="-10" dirty="0">
                <a:latin typeface="Calibri Light"/>
                <a:cs typeface="Calibri Light"/>
              </a:rPr>
              <a:t>asthma,</a:t>
            </a:r>
            <a:r>
              <a:rPr sz="1500" b="1" spc="-60" dirty="0">
                <a:latin typeface="Calibri Light"/>
                <a:cs typeface="Calibri Light"/>
              </a:rPr>
              <a:t> </a:t>
            </a:r>
            <a:r>
              <a:rPr sz="1500" b="1" spc="-10" dirty="0">
                <a:latin typeface="Calibri Light"/>
                <a:cs typeface="Calibri Light"/>
              </a:rPr>
              <a:t>arthritis,</a:t>
            </a:r>
            <a:r>
              <a:rPr sz="1500" b="1" spc="-65" dirty="0">
                <a:latin typeface="Calibri Light"/>
                <a:cs typeface="Calibri Light"/>
              </a:rPr>
              <a:t> </a:t>
            </a:r>
            <a:r>
              <a:rPr sz="1500" b="1" spc="-10" dirty="0">
                <a:latin typeface="Calibri Light"/>
                <a:cs typeface="Calibri Light"/>
              </a:rPr>
              <a:t>diabetes, </a:t>
            </a:r>
            <a:r>
              <a:rPr sz="1500" b="1" spc="-5" dirty="0">
                <a:latin typeface="Calibri Light"/>
                <a:cs typeface="Calibri Light"/>
              </a:rPr>
              <a:t> </a:t>
            </a:r>
            <a:r>
              <a:rPr sz="1500" b="1" spc="45" dirty="0">
                <a:latin typeface="Calibri Light"/>
                <a:cs typeface="Calibri Light"/>
              </a:rPr>
              <a:t>high</a:t>
            </a:r>
            <a:r>
              <a:rPr sz="1500" b="1" spc="-95" dirty="0">
                <a:latin typeface="Calibri Light"/>
                <a:cs typeface="Calibri Light"/>
              </a:rPr>
              <a:t> </a:t>
            </a:r>
            <a:r>
              <a:rPr sz="1500" b="1" spc="-20" dirty="0">
                <a:latin typeface="Calibri Light"/>
                <a:cs typeface="Calibri Light"/>
              </a:rPr>
              <a:t>cholesterol</a:t>
            </a:r>
            <a:r>
              <a:rPr sz="1500" b="1" spc="-114" dirty="0">
                <a:latin typeface="Calibri Light"/>
                <a:cs typeface="Calibri Light"/>
              </a:rPr>
              <a:t> </a:t>
            </a:r>
            <a:r>
              <a:rPr sz="1500" b="1" spc="35" dirty="0">
                <a:latin typeface="Calibri Light"/>
                <a:cs typeface="Calibri Light"/>
              </a:rPr>
              <a:t>and</a:t>
            </a:r>
            <a:r>
              <a:rPr sz="1500" b="1" spc="-170" dirty="0">
                <a:latin typeface="Calibri Light"/>
                <a:cs typeface="Calibri Light"/>
              </a:rPr>
              <a:t> </a:t>
            </a:r>
            <a:r>
              <a:rPr sz="1500" b="1" spc="10" dirty="0">
                <a:latin typeface="Calibri Light"/>
                <a:cs typeface="Calibri Light"/>
              </a:rPr>
              <a:t>heart</a:t>
            </a:r>
            <a:r>
              <a:rPr sz="1500" b="1" spc="-120" dirty="0">
                <a:latin typeface="Calibri Light"/>
                <a:cs typeface="Calibri Light"/>
              </a:rPr>
              <a:t> </a:t>
            </a:r>
            <a:r>
              <a:rPr sz="1500" b="1" spc="-10" dirty="0">
                <a:latin typeface="Calibri Light"/>
                <a:cs typeface="Calibri Light"/>
              </a:rPr>
              <a:t>conditions.</a:t>
            </a:r>
            <a:endParaRPr sz="1500" b="1" dirty="0">
              <a:latin typeface="Calibri Light"/>
              <a:cs typeface="Calibri Light"/>
            </a:endParaRPr>
          </a:p>
          <a:p>
            <a:pPr>
              <a:lnSpc>
                <a:spcPct val="100000"/>
              </a:lnSpc>
              <a:spcBef>
                <a:spcPts val="5"/>
              </a:spcBef>
            </a:pPr>
            <a:endParaRPr sz="1400" b="1" dirty="0">
              <a:latin typeface="Calibri Light"/>
              <a:cs typeface="Calibri Light"/>
            </a:endParaRPr>
          </a:p>
          <a:p>
            <a:pPr marL="12700" marR="45720">
              <a:lnSpc>
                <a:spcPct val="102299"/>
              </a:lnSpc>
            </a:pPr>
            <a:r>
              <a:rPr sz="1500" b="1" spc="35" dirty="0">
                <a:latin typeface="Calibri Light"/>
                <a:cs typeface="Calibri Light"/>
              </a:rPr>
              <a:t>Under</a:t>
            </a:r>
            <a:r>
              <a:rPr sz="1500" b="1" spc="-140" dirty="0">
                <a:latin typeface="Calibri Light"/>
                <a:cs typeface="Calibri Light"/>
              </a:rPr>
              <a:t> </a:t>
            </a:r>
            <a:r>
              <a:rPr sz="1500" b="1" spc="30" dirty="0">
                <a:latin typeface="Calibri Light"/>
                <a:cs typeface="Calibri Light"/>
              </a:rPr>
              <a:t>the</a:t>
            </a:r>
            <a:r>
              <a:rPr sz="1500" b="1" spc="-130" dirty="0">
                <a:latin typeface="Calibri Light"/>
                <a:cs typeface="Calibri Light"/>
              </a:rPr>
              <a:t> </a:t>
            </a:r>
            <a:r>
              <a:rPr sz="1500" b="1" spc="10" dirty="0">
                <a:latin typeface="Calibri Light"/>
                <a:cs typeface="Calibri Light"/>
              </a:rPr>
              <a:t>HNO</a:t>
            </a:r>
            <a:r>
              <a:rPr sz="1500" b="1" spc="-50" dirty="0">
                <a:latin typeface="Calibri Light"/>
                <a:cs typeface="Calibri Light"/>
              </a:rPr>
              <a:t> </a:t>
            </a:r>
            <a:r>
              <a:rPr sz="1500" b="1" spc="-10" dirty="0">
                <a:latin typeface="Calibri Light"/>
                <a:cs typeface="Calibri Light"/>
              </a:rPr>
              <a:t>Plan,</a:t>
            </a:r>
            <a:r>
              <a:rPr sz="1500" b="1" spc="-65" dirty="0">
                <a:latin typeface="Calibri Light"/>
                <a:cs typeface="Calibri Light"/>
              </a:rPr>
              <a:t> </a:t>
            </a:r>
            <a:r>
              <a:rPr sz="1500" b="1" spc="15" dirty="0">
                <a:latin typeface="Calibri Light"/>
                <a:cs typeface="Calibri Light"/>
              </a:rPr>
              <a:t>this</a:t>
            </a:r>
            <a:r>
              <a:rPr sz="1500" b="1" spc="-125" dirty="0">
                <a:latin typeface="Calibri Light"/>
                <a:cs typeface="Calibri Light"/>
              </a:rPr>
              <a:t> </a:t>
            </a:r>
            <a:r>
              <a:rPr sz="1500" b="1" spc="5" dirty="0">
                <a:latin typeface="Calibri Light"/>
                <a:cs typeface="Calibri Light"/>
              </a:rPr>
              <a:t>service</a:t>
            </a:r>
            <a:r>
              <a:rPr sz="1500" b="1" spc="-125" dirty="0">
                <a:latin typeface="Calibri Light"/>
                <a:cs typeface="Calibri Light"/>
              </a:rPr>
              <a:t> </a:t>
            </a:r>
            <a:r>
              <a:rPr sz="1500" b="1" spc="-10" dirty="0">
                <a:latin typeface="Calibri Light"/>
                <a:cs typeface="Calibri Light"/>
              </a:rPr>
              <a:t>provides</a:t>
            </a:r>
            <a:r>
              <a:rPr sz="1500" b="1" spc="-125" dirty="0">
                <a:latin typeface="Calibri Light"/>
                <a:cs typeface="Calibri Light"/>
              </a:rPr>
              <a:t> </a:t>
            </a:r>
            <a:r>
              <a:rPr sz="1500" b="1" spc="25" dirty="0">
                <a:latin typeface="Calibri Light"/>
                <a:cs typeface="Calibri Light"/>
              </a:rPr>
              <a:t>you</a:t>
            </a:r>
            <a:r>
              <a:rPr sz="1500" b="1" spc="-165" dirty="0">
                <a:latin typeface="Calibri Light"/>
                <a:cs typeface="Calibri Light"/>
              </a:rPr>
              <a:t> </a:t>
            </a:r>
            <a:r>
              <a:rPr sz="1500" b="1" spc="50" dirty="0">
                <a:latin typeface="Calibri Light"/>
                <a:cs typeface="Calibri Light"/>
              </a:rPr>
              <a:t>up</a:t>
            </a:r>
            <a:r>
              <a:rPr sz="1500" b="1" spc="-85" dirty="0">
                <a:latin typeface="Calibri Light"/>
                <a:cs typeface="Calibri Light"/>
              </a:rPr>
              <a:t> </a:t>
            </a:r>
            <a:r>
              <a:rPr sz="1500" b="1" spc="-5" dirty="0">
                <a:latin typeface="Calibri Light"/>
                <a:cs typeface="Calibri Light"/>
              </a:rPr>
              <a:t>to</a:t>
            </a:r>
            <a:r>
              <a:rPr sz="1500" b="1" spc="-85" dirty="0">
                <a:latin typeface="Calibri Light"/>
                <a:cs typeface="Calibri Light"/>
              </a:rPr>
              <a:t> </a:t>
            </a:r>
            <a:r>
              <a:rPr sz="1500" b="1" spc="10" dirty="0">
                <a:latin typeface="Calibri Light"/>
                <a:cs typeface="Calibri Light"/>
              </a:rPr>
              <a:t>a</a:t>
            </a:r>
            <a:r>
              <a:rPr sz="1500" b="1" spc="-10" dirty="0">
                <a:latin typeface="Calibri Light"/>
                <a:cs typeface="Calibri Light"/>
              </a:rPr>
              <a:t> </a:t>
            </a:r>
            <a:r>
              <a:rPr sz="1500" b="1" spc="15" dirty="0">
                <a:latin typeface="Calibri Light"/>
                <a:cs typeface="Calibri Light"/>
              </a:rPr>
              <a:t>90-day</a:t>
            </a:r>
            <a:r>
              <a:rPr sz="1500" b="1" spc="-125" dirty="0">
                <a:latin typeface="Calibri Light"/>
                <a:cs typeface="Calibri Light"/>
              </a:rPr>
              <a:t> </a:t>
            </a:r>
            <a:r>
              <a:rPr sz="1500" b="1" dirty="0">
                <a:latin typeface="Calibri Light"/>
                <a:cs typeface="Calibri Light"/>
              </a:rPr>
              <a:t>supply</a:t>
            </a:r>
            <a:r>
              <a:rPr sz="1500" b="1" spc="-125" dirty="0">
                <a:latin typeface="Calibri Light"/>
                <a:cs typeface="Calibri Light"/>
              </a:rPr>
              <a:t> </a:t>
            </a:r>
            <a:r>
              <a:rPr sz="1500" b="1" spc="5" dirty="0">
                <a:latin typeface="Calibri Light"/>
                <a:cs typeface="Calibri Light"/>
              </a:rPr>
              <a:t>of</a:t>
            </a:r>
            <a:r>
              <a:rPr sz="1500" b="1" spc="-70" dirty="0">
                <a:latin typeface="Calibri Light"/>
                <a:cs typeface="Calibri Light"/>
              </a:rPr>
              <a:t> </a:t>
            </a:r>
            <a:r>
              <a:rPr sz="1500" b="1" spc="5" dirty="0">
                <a:latin typeface="Calibri Light"/>
                <a:cs typeface="Calibri Light"/>
              </a:rPr>
              <a:t>these</a:t>
            </a:r>
            <a:r>
              <a:rPr sz="1500" b="1" spc="-130" dirty="0">
                <a:latin typeface="Calibri Light"/>
                <a:cs typeface="Calibri Light"/>
              </a:rPr>
              <a:t> </a:t>
            </a:r>
            <a:r>
              <a:rPr sz="1500" b="1" spc="-10" dirty="0">
                <a:latin typeface="Calibri Light"/>
                <a:cs typeface="Calibri Light"/>
              </a:rPr>
              <a:t>medications</a:t>
            </a:r>
            <a:r>
              <a:rPr sz="1500" b="1" spc="-125" dirty="0">
                <a:latin typeface="Calibri Light"/>
                <a:cs typeface="Calibri Light"/>
              </a:rPr>
              <a:t> </a:t>
            </a:r>
            <a:r>
              <a:rPr sz="1500" b="1" dirty="0">
                <a:latin typeface="Calibri Light"/>
                <a:cs typeface="Calibri Light"/>
              </a:rPr>
              <a:t>after</a:t>
            </a:r>
            <a:r>
              <a:rPr sz="1500" b="1" spc="-55" dirty="0">
                <a:latin typeface="Calibri Light"/>
                <a:cs typeface="Calibri Light"/>
              </a:rPr>
              <a:t> </a:t>
            </a:r>
            <a:r>
              <a:rPr sz="1500" b="1" spc="10" dirty="0">
                <a:latin typeface="Calibri Light"/>
                <a:cs typeface="Calibri Light"/>
              </a:rPr>
              <a:t>a</a:t>
            </a:r>
            <a:r>
              <a:rPr sz="1500" b="1" spc="-85" dirty="0">
                <a:latin typeface="Calibri Light"/>
                <a:cs typeface="Calibri Light"/>
              </a:rPr>
              <a:t> </a:t>
            </a:r>
            <a:r>
              <a:rPr sz="1500" b="1" spc="5" dirty="0">
                <a:latin typeface="Calibri Light"/>
                <a:cs typeface="Calibri Light"/>
              </a:rPr>
              <a:t>copay</a:t>
            </a:r>
            <a:r>
              <a:rPr sz="1500" b="1" spc="-125" dirty="0">
                <a:latin typeface="Calibri Light"/>
                <a:cs typeface="Calibri Light"/>
              </a:rPr>
              <a:t> </a:t>
            </a:r>
            <a:r>
              <a:rPr sz="1500" b="1" spc="5" dirty="0">
                <a:latin typeface="Calibri Light"/>
                <a:cs typeface="Calibri Light"/>
              </a:rPr>
              <a:t>of</a:t>
            </a:r>
            <a:r>
              <a:rPr sz="1500" b="1" spc="-70" dirty="0">
                <a:latin typeface="Calibri Light"/>
                <a:cs typeface="Calibri Light"/>
              </a:rPr>
              <a:t> </a:t>
            </a:r>
            <a:r>
              <a:rPr sz="1500" b="1" spc="25" dirty="0">
                <a:latin typeface="Calibri Light"/>
                <a:cs typeface="Calibri Light"/>
              </a:rPr>
              <a:t>$20</a:t>
            </a:r>
            <a:r>
              <a:rPr sz="1500" b="1" spc="-150" dirty="0">
                <a:latin typeface="Calibri Light"/>
                <a:cs typeface="Calibri Light"/>
              </a:rPr>
              <a:t> </a:t>
            </a:r>
            <a:r>
              <a:rPr sz="1500" b="1" spc="15" dirty="0">
                <a:latin typeface="Calibri Light"/>
                <a:cs typeface="Calibri Light"/>
              </a:rPr>
              <a:t>for</a:t>
            </a:r>
            <a:r>
              <a:rPr sz="1500" b="1" spc="-135" dirty="0">
                <a:latin typeface="Calibri Light"/>
                <a:cs typeface="Calibri Light"/>
              </a:rPr>
              <a:t> </a:t>
            </a:r>
            <a:r>
              <a:rPr sz="1500" b="1" dirty="0">
                <a:latin typeface="Calibri Light"/>
                <a:cs typeface="Calibri Light"/>
              </a:rPr>
              <a:t>generic,</a:t>
            </a:r>
            <a:r>
              <a:rPr sz="1500" b="1" spc="-65" dirty="0">
                <a:latin typeface="Calibri Light"/>
                <a:cs typeface="Calibri Light"/>
              </a:rPr>
              <a:t> </a:t>
            </a:r>
            <a:r>
              <a:rPr sz="1500" b="1" spc="25" dirty="0">
                <a:latin typeface="Calibri Light"/>
                <a:cs typeface="Calibri Light"/>
              </a:rPr>
              <a:t>$60</a:t>
            </a:r>
            <a:r>
              <a:rPr sz="1500" b="1" spc="-150" dirty="0">
                <a:latin typeface="Calibri Light"/>
                <a:cs typeface="Calibri Light"/>
              </a:rPr>
              <a:t> </a:t>
            </a:r>
            <a:r>
              <a:rPr sz="1500" b="1" spc="40" dirty="0">
                <a:latin typeface="Calibri Light"/>
                <a:cs typeface="Calibri Light"/>
              </a:rPr>
              <a:t>for </a:t>
            </a:r>
            <a:r>
              <a:rPr sz="1500" b="1" spc="-325" dirty="0">
                <a:latin typeface="Calibri Light"/>
                <a:cs typeface="Calibri Light"/>
              </a:rPr>
              <a:t> </a:t>
            </a:r>
            <a:r>
              <a:rPr sz="1500" b="1" spc="5" dirty="0">
                <a:latin typeface="Calibri Light"/>
                <a:cs typeface="Calibri Light"/>
              </a:rPr>
              <a:t>brand-name,</a:t>
            </a:r>
            <a:r>
              <a:rPr sz="1500" b="1" spc="-150" dirty="0">
                <a:latin typeface="Calibri Light"/>
                <a:cs typeface="Calibri Light"/>
              </a:rPr>
              <a:t> </a:t>
            </a:r>
            <a:r>
              <a:rPr sz="1500" b="1" spc="10" dirty="0">
                <a:latin typeface="Calibri Light"/>
                <a:cs typeface="Calibri Light"/>
              </a:rPr>
              <a:t>and</a:t>
            </a:r>
            <a:r>
              <a:rPr sz="1500" b="1" spc="-90" dirty="0">
                <a:latin typeface="Calibri Light"/>
                <a:cs typeface="Calibri Light"/>
              </a:rPr>
              <a:t> </a:t>
            </a:r>
            <a:r>
              <a:rPr sz="1500" b="1" spc="10" dirty="0">
                <a:latin typeface="Calibri Light"/>
                <a:cs typeface="Calibri Light"/>
              </a:rPr>
              <a:t>$120</a:t>
            </a:r>
            <a:r>
              <a:rPr sz="1500" b="1" spc="-70" dirty="0">
                <a:latin typeface="Calibri Light"/>
                <a:cs typeface="Calibri Light"/>
              </a:rPr>
              <a:t> </a:t>
            </a:r>
            <a:r>
              <a:rPr sz="1500" b="1" spc="-10" dirty="0">
                <a:latin typeface="Calibri Light"/>
                <a:cs typeface="Calibri Light"/>
              </a:rPr>
              <a:t>for</a:t>
            </a:r>
            <a:r>
              <a:rPr sz="1500" b="1" spc="-65" dirty="0">
                <a:latin typeface="Calibri Light"/>
                <a:cs typeface="Calibri Light"/>
              </a:rPr>
              <a:t> </a:t>
            </a:r>
            <a:r>
              <a:rPr sz="1500" b="1" spc="-15" dirty="0">
                <a:latin typeface="Calibri Light"/>
                <a:cs typeface="Calibri Light"/>
              </a:rPr>
              <a:t>non-formulary</a:t>
            </a:r>
            <a:r>
              <a:rPr sz="1500" b="1" spc="-50" dirty="0">
                <a:latin typeface="Calibri Light"/>
                <a:cs typeface="Calibri Light"/>
              </a:rPr>
              <a:t> </a:t>
            </a:r>
            <a:r>
              <a:rPr sz="1500" b="1" dirty="0">
                <a:latin typeface="Calibri Light"/>
                <a:cs typeface="Calibri Light"/>
              </a:rPr>
              <a:t>brand</a:t>
            </a:r>
            <a:r>
              <a:rPr sz="1500" b="1" spc="-170" dirty="0">
                <a:latin typeface="Calibri Light"/>
                <a:cs typeface="Calibri Light"/>
              </a:rPr>
              <a:t> </a:t>
            </a:r>
            <a:r>
              <a:rPr sz="1500" b="1" spc="15" dirty="0">
                <a:latin typeface="Calibri Light"/>
                <a:cs typeface="Calibri Light"/>
              </a:rPr>
              <a:t>name</a:t>
            </a:r>
            <a:r>
              <a:rPr sz="1500" b="1" spc="-135" dirty="0">
                <a:latin typeface="Calibri Light"/>
                <a:cs typeface="Calibri Light"/>
              </a:rPr>
              <a:t> </a:t>
            </a:r>
            <a:r>
              <a:rPr sz="1500" b="1" spc="-5" dirty="0">
                <a:latin typeface="Calibri Light"/>
                <a:cs typeface="Calibri Light"/>
              </a:rPr>
              <a:t>drugs.</a:t>
            </a:r>
            <a:endParaRPr sz="1500" b="1" dirty="0">
              <a:latin typeface="Calibri Light"/>
              <a:cs typeface="Calibri Light"/>
            </a:endParaRPr>
          </a:p>
          <a:p>
            <a:pPr>
              <a:lnSpc>
                <a:spcPct val="100000"/>
              </a:lnSpc>
              <a:spcBef>
                <a:spcPts val="35"/>
              </a:spcBef>
            </a:pPr>
            <a:endParaRPr sz="1450" b="1" dirty="0">
              <a:latin typeface="Calibri Light"/>
              <a:cs typeface="Calibri Light"/>
            </a:endParaRPr>
          </a:p>
          <a:p>
            <a:pPr marL="12700">
              <a:lnSpc>
                <a:spcPts val="1780"/>
              </a:lnSpc>
            </a:pPr>
            <a:r>
              <a:rPr sz="1500" b="1" spc="35" dirty="0">
                <a:latin typeface="Calibri Light"/>
                <a:cs typeface="Calibri Light"/>
              </a:rPr>
              <a:t>Under</a:t>
            </a:r>
            <a:r>
              <a:rPr sz="1500" b="1" spc="-145" dirty="0">
                <a:latin typeface="Calibri Light"/>
                <a:cs typeface="Calibri Light"/>
              </a:rPr>
              <a:t> </a:t>
            </a:r>
            <a:r>
              <a:rPr sz="1500" b="1" spc="30" dirty="0">
                <a:latin typeface="Calibri Light"/>
                <a:cs typeface="Calibri Light"/>
              </a:rPr>
              <a:t>the</a:t>
            </a:r>
            <a:r>
              <a:rPr sz="1500" b="1" spc="-130" dirty="0">
                <a:latin typeface="Calibri Light"/>
                <a:cs typeface="Calibri Light"/>
              </a:rPr>
              <a:t> </a:t>
            </a:r>
            <a:r>
              <a:rPr lang="en-US" sz="1500" b="1" spc="30" dirty="0">
                <a:latin typeface="Calibri Light"/>
                <a:cs typeface="Calibri Light"/>
              </a:rPr>
              <a:t>OAMC/POS </a:t>
            </a:r>
            <a:r>
              <a:rPr sz="1500" b="1" spc="5" dirty="0">
                <a:latin typeface="Calibri Light"/>
                <a:cs typeface="Calibri Light"/>
              </a:rPr>
              <a:t>plan,</a:t>
            </a:r>
            <a:r>
              <a:rPr sz="1500" b="1" spc="-150" dirty="0">
                <a:latin typeface="Calibri Light"/>
                <a:cs typeface="Calibri Light"/>
              </a:rPr>
              <a:t> </a:t>
            </a:r>
            <a:r>
              <a:rPr sz="1500" b="1" spc="15" dirty="0">
                <a:latin typeface="Calibri Light"/>
                <a:cs typeface="Calibri Light"/>
              </a:rPr>
              <a:t>this</a:t>
            </a:r>
            <a:r>
              <a:rPr sz="1500" b="1" spc="-125" dirty="0">
                <a:latin typeface="Calibri Light"/>
                <a:cs typeface="Calibri Light"/>
              </a:rPr>
              <a:t> </a:t>
            </a:r>
            <a:r>
              <a:rPr sz="1500" b="1" spc="5" dirty="0">
                <a:latin typeface="Calibri Light"/>
                <a:cs typeface="Calibri Light"/>
              </a:rPr>
              <a:t>service</a:t>
            </a:r>
            <a:r>
              <a:rPr sz="1500" b="1" spc="-130" dirty="0">
                <a:latin typeface="Calibri Light"/>
                <a:cs typeface="Calibri Light"/>
              </a:rPr>
              <a:t> </a:t>
            </a:r>
            <a:r>
              <a:rPr sz="1500" b="1" spc="-10" dirty="0">
                <a:latin typeface="Calibri Light"/>
                <a:cs typeface="Calibri Light"/>
              </a:rPr>
              <a:t>provides</a:t>
            </a:r>
            <a:r>
              <a:rPr sz="1500" b="1" spc="-45" dirty="0">
                <a:latin typeface="Calibri Light"/>
                <a:cs typeface="Calibri Light"/>
              </a:rPr>
              <a:t> </a:t>
            </a:r>
            <a:r>
              <a:rPr sz="1500" b="1" spc="-5" dirty="0">
                <a:latin typeface="Calibri Light"/>
                <a:cs typeface="Calibri Light"/>
              </a:rPr>
              <a:t>you</a:t>
            </a:r>
            <a:r>
              <a:rPr sz="1500" b="1" spc="-85" dirty="0">
                <a:latin typeface="Calibri Light"/>
                <a:cs typeface="Calibri Light"/>
              </a:rPr>
              <a:t> </a:t>
            </a:r>
            <a:r>
              <a:rPr sz="1500" b="1" spc="10" dirty="0">
                <a:latin typeface="Calibri Light"/>
                <a:cs typeface="Calibri Light"/>
              </a:rPr>
              <a:t>up</a:t>
            </a:r>
            <a:r>
              <a:rPr sz="1500" b="1" spc="-90" dirty="0">
                <a:latin typeface="Calibri Light"/>
                <a:cs typeface="Calibri Light"/>
              </a:rPr>
              <a:t> </a:t>
            </a:r>
            <a:r>
              <a:rPr sz="1500" b="1" spc="35" dirty="0">
                <a:latin typeface="Calibri Light"/>
                <a:cs typeface="Calibri Light"/>
              </a:rPr>
              <a:t>to</a:t>
            </a:r>
            <a:r>
              <a:rPr sz="1500" b="1" spc="-90" dirty="0">
                <a:latin typeface="Calibri Light"/>
                <a:cs typeface="Calibri Light"/>
              </a:rPr>
              <a:t> </a:t>
            </a:r>
            <a:r>
              <a:rPr sz="1500" b="1" spc="10" dirty="0">
                <a:latin typeface="Calibri Light"/>
                <a:cs typeface="Calibri Light"/>
              </a:rPr>
              <a:t>a</a:t>
            </a:r>
            <a:r>
              <a:rPr sz="1500" b="1" spc="-90" dirty="0">
                <a:latin typeface="Calibri Light"/>
                <a:cs typeface="Calibri Light"/>
              </a:rPr>
              <a:t> </a:t>
            </a:r>
            <a:r>
              <a:rPr sz="1500" b="1" spc="20" dirty="0">
                <a:latin typeface="Calibri Light"/>
                <a:cs typeface="Calibri Light"/>
              </a:rPr>
              <a:t>90-day</a:t>
            </a:r>
            <a:r>
              <a:rPr sz="1500" b="1" spc="-130" dirty="0">
                <a:latin typeface="Calibri Light"/>
                <a:cs typeface="Calibri Light"/>
              </a:rPr>
              <a:t> </a:t>
            </a:r>
            <a:r>
              <a:rPr sz="1500" b="1" dirty="0">
                <a:latin typeface="Calibri Light"/>
                <a:cs typeface="Calibri Light"/>
              </a:rPr>
              <a:t>supply</a:t>
            </a:r>
            <a:r>
              <a:rPr sz="1500" b="1" spc="-130" dirty="0">
                <a:latin typeface="Calibri Light"/>
                <a:cs typeface="Calibri Light"/>
              </a:rPr>
              <a:t> </a:t>
            </a:r>
            <a:r>
              <a:rPr sz="1500" b="1" spc="5" dirty="0">
                <a:latin typeface="Calibri Light"/>
                <a:cs typeface="Calibri Light"/>
              </a:rPr>
              <a:t>of</a:t>
            </a:r>
            <a:r>
              <a:rPr sz="1500" b="1" spc="-75" dirty="0">
                <a:latin typeface="Calibri Light"/>
                <a:cs typeface="Calibri Light"/>
              </a:rPr>
              <a:t> </a:t>
            </a:r>
            <a:r>
              <a:rPr sz="1500" b="1" spc="5" dirty="0">
                <a:latin typeface="Calibri Light"/>
                <a:cs typeface="Calibri Light"/>
              </a:rPr>
              <a:t>these</a:t>
            </a:r>
            <a:r>
              <a:rPr sz="1500" b="1" spc="-50" dirty="0">
                <a:latin typeface="Calibri Light"/>
                <a:cs typeface="Calibri Light"/>
              </a:rPr>
              <a:t> </a:t>
            </a:r>
            <a:r>
              <a:rPr sz="1500" b="1" spc="-15" dirty="0">
                <a:latin typeface="Calibri Light"/>
                <a:cs typeface="Calibri Light"/>
              </a:rPr>
              <a:t>medications</a:t>
            </a:r>
            <a:r>
              <a:rPr sz="1500" b="1" spc="-125" dirty="0">
                <a:latin typeface="Calibri Light"/>
                <a:cs typeface="Calibri Light"/>
              </a:rPr>
              <a:t> </a:t>
            </a:r>
            <a:r>
              <a:rPr sz="1500" b="1" dirty="0">
                <a:latin typeface="Calibri Light"/>
                <a:cs typeface="Calibri Light"/>
              </a:rPr>
              <a:t>after</a:t>
            </a:r>
            <a:r>
              <a:rPr sz="1500" b="1" spc="-55" dirty="0">
                <a:latin typeface="Calibri Light"/>
                <a:cs typeface="Calibri Light"/>
              </a:rPr>
              <a:t> </a:t>
            </a:r>
            <a:r>
              <a:rPr sz="1500" b="1" spc="10" dirty="0">
                <a:latin typeface="Calibri Light"/>
                <a:cs typeface="Calibri Light"/>
              </a:rPr>
              <a:t>a</a:t>
            </a:r>
            <a:r>
              <a:rPr sz="1500" b="1" spc="-15" dirty="0">
                <a:latin typeface="Calibri Light"/>
                <a:cs typeface="Calibri Light"/>
              </a:rPr>
              <a:t> </a:t>
            </a:r>
            <a:r>
              <a:rPr sz="1500" b="1" spc="-10" dirty="0">
                <a:latin typeface="Calibri Light"/>
                <a:cs typeface="Calibri Light"/>
              </a:rPr>
              <a:t>copay</a:t>
            </a:r>
            <a:r>
              <a:rPr sz="1500" b="1" spc="-130" dirty="0">
                <a:latin typeface="Calibri Light"/>
                <a:cs typeface="Calibri Light"/>
              </a:rPr>
              <a:t> </a:t>
            </a:r>
            <a:r>
              <a:rPr sz="1500" b="1" spc="5" dirty="0">
                <a:latin typeface="Calibri Light"/>
                <a:cs typeface="Calibri Light"/>
              </a:rPr>
              <a:t>of</a:t>
            </a:r>
            <a:r>
              <a:rPr sz="1500" b="1" spc="-75" dirty="0">
                <a:latin typeface="Calibri Light"/>
                <a:cs typeface="Calibri Light"/>
              </a:rPr>
              <a:t> </a:t>
            </a:r>
            <a:r>
              <a:rPr sz="1500" b="1" spc="25" dirty="0">
                <a:latin typeface="Calibri Light"/>
                <a:cs typeface="Calibri Light"/>
              </a:rPr>
              <a:t>$30</a:t>
            </a:r>
            <a:r>
              <a:rPr sz="1500" b="1" spc="-70" dirty="0">
                <a:latin typeface="Calibri Light"/>
                <a:cs typeface="Calibri Light"/>
              </a:rPr>
              <a:t> </a:t>
            </a:r>
            <a:r>
              <a:rPr sz="1500" b="1" spc="-10" dirty="0">
                <a:latin typeface="Calibri Light"/>
                <a:cs typeface="Calibri Light"/>
              </a:rPr>
              <a:t>for</a:t>
            </a:r>
            <a:r>
              <a:rPr sz="1500" b="1" spc="-55" dirty="0">
                <a:latin typeface="Calibri Light"/>
                <a:cs typeface="Calibri Light"/>
              </a:rPr>
              <a:t> </a:t>
            </a:r>
            <a:r>
              <a:rPr sz="1500" b="1" dirty="0">
                <a:latin typeface="Calibri Light"/>
                <a:cs typeface="Calibri Light"/>
              </a:rPr>
              <a:t>generic,</a:t>
            </a:r>
          </a:p>
          <a:p>
            <a:pPr marL="12700">
              <a:lnSpc>
                <a:spcPts val="1780"/>
              </a:lnSpc>
            </a:pPr>
            <a:r>
              <a:rPr sz="1500" b="1" spc="50" dirty="0">
                <a:latin typeface="Calibri Light"/>
                <a:cs typeface="Calibri Light"/>
              </a:rPr>
              <a:t>$60</a:t>
            </a:r>
            <a:r>
              <a:rPr sz="1500" b="1" spc="-70" dirty="0">
                <a:latin typeface="Calibri Light"/>
                <a:cs typeface="Calibri Light"/>
              </a:rPr>
              <a:t> </a:t>
            </a:r>
            <a:r>
              <a:rPr sz="1500" b="1" spc="15" dirty="0">
                <a:latin typeface="Calibri Light"/>
                <a:cs typeface="Calibri Light"/>
              </a:rPr>
              <a:t>for</a:t>
            </a:r>
            <a:r>
              <a:rPr sz="1500" b="1" spc="-145" dirty="0">
                <a:latin typeface="Calibri Light"/>
                <a:cs typeface="Calibri Light"/>
              </a:rPr>
              <a:t> </a:t>
            </a:r>
            <a:r>
              <a:rPr sz="1500" b="1" spc="-10" dirty="0">
                <a:latin typeface="Calibri Light"/>
                <a:cs typeface="Calibri Light"/>
              </a:rPr>
              <a:t>brand-name,</a:t>
            </a:r>
            <a:r>
              <a:rPr sz="1500" b="1" spc="-70" dirty="0">
                <a:latin typeface="Calibri Light"/>
                <a:cs typeface="Calibri Light"/>
              </a:rPr>
              <a:t> </a:t>
            </a:r>
            <a:r>
              <a:rPr sz="1500" b="1" spc="10" dirty="0">
                <a:latin typeface="Calibri Light"/>
                <a:cs typeface="Calibri Light"/>
              </a:rPr>
              <a:t>and</a:t>
            </a:r>
            <a:r>
              <a:rPr sz="1500" b="1" spc="-165" dirty="0">
                <a:latin typeface="Calibri Light"/>
                <a:cs typeface="Calibri Light"/>
              </a:rPr>
              <a:t> </a:t>
            </a:r>
            <a:r>
              <a:rPr sz="1500" b="1" spc="30" dirty="0">
                <a:latin typeface="Calibri Light"/>
                <a:cs typeface="Calibri Light"/>
              </a:rPr>
              <a:t>$120</a:t>
            </a:r>
            <a:r>
              <a:rPr sz="1500" b="1" spc="-150" dirty="0">
                <a:latin typeface="Calibri Light"/>
                <a:cs typeface="Calibri Light"/>
              </a:rPr>
              <a:t> </a:t>
            </a:r>
            <a:r>
              <a:rPr sz="1500" b="1" spc="15" dirty="0">
                <a:latin typeface="Calibri Light"/>
                <a:cs typeface="Calibri Light"/>
              </a:rPr>
              <a:t>for</a:t>
            </a:r>
            <a:r>
              <a:rPr sz="1500" b="1" spc="-140" dirty="0">
                <a:latin typeface="Calibri Light"/>
                <a:cs typeface="Calibri Light"/>
              </a:rPr>
              <a:t> </a:t>
            </a:r>
            <a:r>
              <a:rPr sz="1500" b="1" spc="-10" dirty="0">
                <a:latin typeface="Calibri Light"/>
                <a:cs typeface="Calibri Light"/>
              </a:rPr>
              <a:t>non-formulary</a:t>
            </a:r>
            <a:r>
              <a:rPr sz="1500" b="1" spc="-130" dirty="0">
                <a:latin typeface="Calibri Light"/>
                <a:cs typeface="Calibri Light"/>
              </a:rPr>
              <a:t> </a:t>
            </a:r>
            <a:r>
              <a:rPr sz="1500" b="1" dirty="0">
                <a:latin typeface="Calibri Light"/>
                <a:cs typeface="Calibri Light"/>
              </a:rPr>
              <a:t>brand</a:t>
            </a:r>
            <a:r>
              <a:rPr sz="1500" b="1" spc="-90" dirty="0">
                <a:latin typeface="Calibri Light"/>
                <a:cs typeface="Calibri Light"/>
              </a:rPr>
              <a:t> </a:t>
            </a:r>
            <a:r>
              <a:rPr sz="1500" b="1" spc="-10" dirty="0">
                <a:latin typeface="Calibri Light"/>
                <a:cs typeface="Calibri Light"/>
              </a:rPr>
              <a:t>name</a:t>
            </a:r>
            <a:r>
              <a:rPr sz="1500" b="1" spc="-135" dirty="0">
                <a:latin typeface="Calibri Light"/>
                <a:cs typeface="Calibri Light"/>
              </a:rPr>
              <a:t> </a:t>
            </a:r>
            <a:r>
              <a:rPr sz="1500" b="1" spc="10" dirty="0">
                <a:latin typeface="Calibri Light"/>
                <a:cs typeface="Calibri Light"/>
              </a:rPr>
              <a:t>drugs.</a:t>
            </a:r>
            <a:endParaRPr sz="1500" b="1" dirty="0">
              <a:latin typeface="Calibri Light"/>
              <a:cs typeface="Calibri Light"/>
            </a:endParaRPr>
          </a:p>
          <a:p>
            <a:pPr>
              <a:lnSpc>
                <a:spcPct val="100000"/>
              </a:lnSpc>
              <a:spcBef>
                <a:spcPts val="55"/>
              </a:spcBef>
            </a:pPr>
            <a:endParaRPr sz="1400" b="1" dirty="0">
              <a:latin typeface="Calibri Light"/>
              <a:cs typeface="Calibri Light"/>
            </a:endParaRPr>
          </a:p>
          <a:p>
            <a:pPr marL="12700" marR="5080">
              <a:lnSpc>
                <a:spcPct val="102299"/>
              </a:lnSpc>
            </a:pPr>
            <a:r>
              <a:rPr sz="1500" b="1" spc="25" dirty="0">
                <a:latin typeface="Calibri Light"/>
                <a:cs typeface="Calibri Light"/>
              </a:rPr>
              <a:t>Please</a:t>
            </a:r>
            <a:r>
              <a:rPr sz="1500" b="1" spc="-130" dirty="0">
                <a:latin typeface="Calibri Light"/>
                <a:cs typeface="Calibri Light"/>
              </a:rPr>
              <a:t> </a:t>
            </a:r>
            <a:r>
              <a:rPr sz="1500" b="1" spc="10" dirty="0">
                <a:latin typeface="Calibri Light"/>
                <a:cs typeface="Calibri Light"/>
              </a:rPr>
              <a:t>click</a:t>
            </a:r>
            <a:r>
              <a:rPr sz="1500" b="1" spc="-130" dirty="0">
                <a:latin typeface="Calibri Light"/>
                <a:cs typeface="Calibri Light"/>
              </a:rPr>
              <a:t> </a:t>
            </a:r>
            <a:r>
              <a:rPr sz="1500" b="1" spc="50" dirty="0">
                <a:latin typeface="Calibri Light"/>
                <a:cs typeface="Calibri Light"/>
              </a:rPr>
              <a:t>on</a:t>
            </a:r>
            <a:r>
              <a:rPr sz="1500" b="1" spc="-85" dirty="0">
                <a:latin typeface="Calibri Light"/>
                <a:cs typeface="Calibri Light"/>
              </a:rPr>
              <a:t> </a:t>
            </a:r>
            <a:r>
              <a:rPr sz="1500" b="1" dirty="0">
                <a:latin typeface="Calibri Light"/>
                <a:cs typeface="Calibri Light"/>
              </a:rPr>
              <a:t>RX</a:t>
            </a:r>
            <a:r>
              <a:rPr sz="1500" b="1" spc="-55" dirty="0">
                <a:latin typeface="Calibri Light"/>
                <a:cs typeface="Calibri Light"/>
              </a:rPr>
              <a:t> </a:t>
            </a:r>
            <a:r>
              <a:rPr sz="1500" b="1" dirty="0">
                <a:latin typeface="Calibri Light"/>
                <a:cs typeface="Calibri Light"/>
              </a:rPr>
              <a:t>Order</a:t>
            </a:r>
            <a:r>
              <a:rPr sz="1500" b="1" spc="-140" dirty="0">
                <a:latin typeface="Calibri Light"/>
                <a:cs typeface="Calibri Light"/>
              </a:rPr>
              <a:t> </a:t>
            </a:r>
            <a:r>
              <a:rPr sz="1500" b="1" spc="20" dirty="0">
                <a:latin typeface="Calibri Light"/>
                <a:cs typeface="Calibri Light"/>
              </a:rPr>
              <a:t>Form</a:t>
            </a:r>
            <a:r>
              <a:rPr sz="1500" b="1" spc="-180" dirty="0">
                <a:latin typeface="Calibri Light"/>
                <a:cs typeface="Calibri Light"/>
              </a:rPr>
              <a:t> </a:t>
            </a:r>
            <a:r>
              <a:rPr sz="1500" b="1" spc="35" dirty="0">
                <a:latin typeface="Calibri Light"/>
                <a:cs typeface="Calibri Light"/>
              </a:rPr>
              <a:t>in</a:t>
            </a:r>
            <a:r>
              <a:rPr sz="1500" b="1" spc="-85" dirty="0">
                <a:latin typeface="Calibri Light"/>
                <a:cs typeface="Calibri Light"/>
              </a:rPr>
              <a:t> </a:t>
            </a:r>
            <a:r>
              <a:rPr sz="1500" b="1" spc="30" dirty="0">
                <a:latin typeface="Calibri Light"/>
                <a:cs typeface="Calibri Light"/>
              </a:rPr>
              <a:t>the</a:t>
            </a:r>
            <a:r>
              <a:rPr sz="1500" b="1" spc="-130" dirty="0">
                <a:latin typeface="Calibri Light"/>
                <a:cs typeface="Calibri Light"/>
              </a:rPr>
              <a:t> </a:t>
            </a:r>
            <a:r>
              <a:rPr sz="1500" b="1" spc="-10" dirty="0">
                <a:latin typeface="Calibri Light"/>
                <a:cs typeface="Calibri Light"/>
              </a:rPr>
              <a:t>Documents</a:t>
            </a:r>
            <a:r>
              <a:rPr sz="1500" b="1" spc="-125" dirty="0">
                <a:latin typeface="Calibri Light"/>
                <a:cs typeface="Calibri Light"/>
              </a:rPr>
              <a:t> </a:t>
            </a:r>
            <a:r>
              <a:rPr sz="1500" b="1" dirty="0">
                <a:latin typeface="Calibri Light"/>
                <a:cs typeface="Calibri Light"/>
              </a:rPr>
              <a:t>Library</a:t>
            </a:r>
            <a:r>
              <a:rPr sz="1500" b="1" spc="-125" dirty="0">
                <a:latin typeface="Calibri Light"/>
                <a:cs typeface="Calibri Light"/>
              </a:rPr>
              <a:t> </a:t>
            </a:r>
            <a:r>
              <a:rPr sz="1500" b="1" spc="10" dirty="0">
                <a:latin typeface="Calibri Light"/>
                <a:cs typeface="Calibri Light"/>
              </a:rPr>
              <a:t>on</a:t>
            </a:r>
            <a:r>
              <a:rPr sz="1500" b="1" spc="-90" dirty="0">
                <a:latin typeface="Calibri Light"/>
                <a:cs typeface="Calibri Light"/>
              </a:rPr>
              <a:t> </a:t>
            </a:r>
            <a:r>
              <a:rPr sz="1500" b="1" spc="30" dirty="0">
                <a:latin typeface="Calibri Light"/>
                <a:cs typeface="Calibri Light"/>
              </a:rPr>
              <a:t>the</a:t>
            </a:r>
            <a:r>
              <a:rPr sz="1500" b="1" spc="-125" dirty="0">
                <a:latin typeface="Calibri Light"/>
                <a:cs typeface="Calibri Light"/>
              </a:rPr>
              <a:t> </a:t>
            </a:r>
            <a:r>
              <a:rPr sz="1500" b="1" dirty="0">
                <a:latin typeface="Calibri Light"/>
                <a:cs typeface="Calibri Light"/>
              </a:rPr>
              <a:t>website</a:t>
            </a:r>
            <a:r>
              <a:rPr sz="1500" b="1" spc="-130" dirty="0">
                <a:latin typeface="Calibri Light"/>
                <a:cs typeface="Calibri Light"/>
              </a:rPr>
              <a:t> </a:t>
            </a:r>
            <a:r>
              <a:rPr sz="1500" b="1" spc="15" dirty="0">
                <a:latin typeface="Calibri Light"/>
                <a:cs typeface="Calibri Light"/>
              </a:rPr>
              <a:t>for</a:t>
            </a:r>
            <a:r>
              <a:rPr sz="1500" b="1" spc="-140" dirty="0">
                <a:latin typeface="Calibri Light"/>
                <a:cs typeface="Calibri Light"/>
              </a:rPr>
              <a:t> </a:t>
            </a:r>
            <a:r>
              <a:rPr sz="1500" b="1" dirty="0">
                <a:latin typeface="Calibri Light"/>
                <a:cs typeface="Calibri Light"/>
              </a:rPr>
              <a:t>more</a:t>
            </a:r>
            <a:r>
              <a:rPr sz="1500" b="1" spc="-125" dirty="0">
                <a:latin typeface="Calibri Light"/>
                <a:cs typeface="Calibri Light"/>
              </a:rPr>
              <a:t> </a:t>
            </a:r>
            <a:r>
              <a:rPr sz="1500" b="1" spc="-15" dirty="0">
                <a:latin typeface="Calibri Light"/>
                <a:cs typeface="Calibri Light"/>
              </a:rPr>
              <a:t>information,</a:t>
            </a:r>
            <a:r>
              <a:rPr sz="1500" b="1" spc="-70" dirty="0">
                <a:latin typeface="Calibri Light"/>
                <a:cs typeface="Calibri Light"/>
              </a:rPr>
              <a:t> </a:t>
            </a:r>
            <a:r>
              <a:rPr sz="1500" b="1" spc="45" dirty="0">
                <a:latin typeface="Calibri Light"/>
                <a:cs typeface="Calibri Light"/>
              </a:rPr>
              <a:t>as</a:t>
            </a:r>
            <a:r>
              <a:rPr sz="1500" b="1" spc="-120" dirty="0">
                <a:latin typeface="Calibri Light"/>
                <a:cs typeface="Calibri Light"/>
              </a:rPr>
              <a:t> </a:t>
            </a:r>
            <a:r>
              <a:rPr sz="1500" b="1" spc="5" dirty="0">
                <a:latin typeface="Calibri Light"/>
                <a:cs typeface="Calibri Light"/>
              </a:rPr>
              <a:t>well</a:t>
            </a:r>
            <a:r>
              <a:rPr sz="1500" b="1" spc="-110" dirty="0">
                <a:latin typeface="Calibri Light"/>
                <a:cs typeface="Calibri Light"/>
              </a:rPr>
              <a:t> </a:t>
            </a:r>
            <a:r>
              <a:rPr sz="1500" b="1" spc="45" dirty="0">
                <a:latin typeface="Calibri Light"/>
                <a:cs typeface="Calibri Light"/>
              </a:rPr>
              <a:t>as</a:t>
            </a:r>
            <a:r>
              <a:rPr sz="1500" b="1" spc="-120" dirty="0">
                <a:latin typeface="Calibri Light"/>
                <a:cs typeface="Calibri Light"/>
              </a:rPr>
              <a:t> </a:t>
            </a:r>
            <a:r>
              <a:rPr sz="1500" b="1" spc="-10" dirty="0">
                <a:latin typeface="Calibri Light"/>
                <a:cs typeface="Calibri Light"/>
              </a:rPr>
              <a:t>directions</a:t>
            </a:r>
            <a:r>
              <a:rPr sz="1500" b="1" spc="-125" dirty="0">
                <a:latin typeface="Calibri Light"/>
                <a:cs typeface="Calibri Light"/>
              </a:rPr>
              <a:t> </a:t>
            </a:r>
            <a:r>
              <a:rPr sz="1500" b="1" spc="10" dirty="0">
                <a:latin typeface="Calibri Light"/>
                <a:cs typeface="Calibri Light"/>
              </a:rPr>
              <a:t>on</a:t>
            </a:r>
            <a:r>
              <a:rPr sz="1500" b="1" spc="-85" dirty="0">
                <a:latin typeface="Calibri Light"/>
                <a:cs typeface="Calibri Light"/>
              </a:rPr>
              <a:t> </a:t>
            </a:r>
            <a:r>
              <a:rPr sz="1500" b="1" spc="65" dirty="0">
                <a:latin typeface="Calibri Light"/>
                <a:cs typeface="Calibri Light"/>
              </a:rPr>
              <a:t>howto</a:t>
            </a:r>
            <a:r>
              <a:rPr sz="1500" b="1" spc="-90" dirty="0">
                <a:latin typeface="Calibri Light"/>
                <a:cs typeface="Calibri Light"/>
              </a:rPr>
              <a:t> </a:t>
            </a:r>
            <a:r>
              <a:rPr sz="1500" b="1" spc="20" dirty="0">
                <a:latin typeface="Calibri Light"/>
                <a:cs typeface="Calibri Light"/>
              </a:rPr>
              <a:t>order </a:t>
            </a:r>
            <a:r>
              <a:rPr sz="1500" b="1" spc="-320" dirty="0">
                <a:latin typeface="Calibri Light"/>
                <a:cs typeface="Calibri Light"/>
              </a:rPr>
              <a:t> </a:t>
            </a:r>
            <a:r>
              <a:rPr sz="1500" b="1" spc="40" dirty="0">
                <a:latin typeface="Calibri Light"/>
                <a:cs typeface="Calibri Light"/>
              </a:rPr>
              <a:t>your</a:t>
            </a:r>
            <a:r>
              <a:rPr sz="1500" b="1" spc="-150" dirty="0">
                <a:latin typeface="Calibri Light"/>
                <a:cs typeface="Calibri Light"/>
              </a:rPr>
              <a:t> </a:t>
            </a:r>
            <a:r>
              <a:rPr sz="1500" b="1" spc="-10" dirty="0">
                <a:latin typeface="Calibri Light"/>
                <a:cs typeface="Calibri Light"/>
              </a:rPr>
              <a:t>prescriptions.</a:t>
            </a:r>
            <a:endParaRPr sz="1500" b="1" dirty="0">
              <a:latin typeface="Calibri Light"/>
              <a:cs typeface="Calibri Light"/>
            </a:endParaRPr>
          </a:p>
        </p:txBody>
      </p:sp>
      <p:sp>
        <p:nvSpPr>
          <p:cNvPr id="12" name="object 12"/>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dirty="0"/>
              <a:t>20</a:t>
            </a:fld>
            <a:endParaRPr dirty="0"/>
          </a:p>
        </p:txBody>
      </p:sp>
      <p:sp>
        <p:nvSpPr>
          <p:cNvPr id="11" name="object 11"/>
          <p:cNvSpPr txBox="1"/>
          <p:nvPr/>
        </p:nvSpPr>
        <p:spPr>
          <a:xfrm>
            <a:off x="2667000" y="6172200"/>
            <a:ext cx="7162800" cy="197490"/>
          </a:xfrm>
          <a:prstGeom prst="rect">
            <a:avLst/>
          </a:prstGeom>
        </p:spPr>
        <p:txBody>
          <a:bodyPr vert="horz" wrap="square" lIns="0" tIns="12700" rIns="0" bIns="0" rtlCol="0">
            <a:spAutoFit/>
          </a:bodyPr>
          <a:lstStyle/>
          <a:p>
            <a:pPr marL="12700">
              <a:lnSpc>
                <a:spcPct val="100000"/>
              </a:lnSpc>
              <a:spcBef>
                <a:spcPts val="100"/>
              </a:spcBef>
            </a:pPr>
            <a:r>
              <a:rPr sz="1200" b="0" spc="-5" dirty="0">
                <a:latin typeface="Source Sans Pro Light"/>
                <a:cs typeface="Source Sans Pro Light"/>
              </a:rPr>
              <a:t>For</a:t>
            </a:r>
            <a:r>
              <a:rPr sz="1200" b="0" spc="20" dirty="0">
                <a:latin typeface="Source Sans Pro Light"/>
                <a:cs typeface="Source Sans Pro Light"/>
              </a:rPr>
              <a:t> </a:t>
            </a:r>
            <a:r>
              <a:rPr sz="1200" b="0" dirty="0">
                <a:latin typeface="Source Sans Pro Light"/>
                <a:cs typeface="Source Sans Pro Light"/>
              </a:rPr>
              <a:t>more</a:t>
            </a:r>
            <a:r>
              <a:rPr sz="1200" b="0" spc="-10" dirty="0">
                <a:latin typeface="Source Sans Pro Light"/>
                <a:cs typeface="Source Sans Pro Light"/>
              </a:rPr>
              <a:t> detailed</a:t>
            </a:r>
            <a:r>
              <a:rPr sz="1200" b="0" spc="-5" dirty="0">
                <a:latin typeface="Source Sans Pro Light"/>
                <a:cs typeface="Source Sans Pro Light"/>
              </a:rPr>
              <a:t> prescription</a:t>
            </a:r>
            <a:r>
              <a:rPr sz="1200" b="0" spc="85" dirty="0">
                <a:latin typeface="Source Sans Pro Light"/>
                <a:cs typeface="Source Sans Pro Light"/>
              </a:rPr>
              <a:t> </a:t>
            </a:r>
            <a:r>
              <a:rPr sz="1200" b="0" spc="-5" dirty="0">
                <a:latin typeface="Source Sans Pro Light"/>
                <a:cs typeface="Source Sans Pro Light"/>
              </a:rPr>
              <a:t>coverage</a:t>
            </a:r>
            <a:r>
              <a:rPr sz="1200" b="0" spc="-10" dirty="0">
                <a:latin typeface="Source Sans Pro Light"/>
                <a:cs typeface="Source Sans Pro Light"/>
              </a:rPr>
              <a:t> information</a:t>
            </a:r>
            <a:r>
              <a:rPr sz="1200" b="0" spc="10" dirty="0">
                <a:latin typeface="Source Sans Pro Light"/>
                <a:cs typeface="Source Sans Pro Light"/>
              </a:rPr>
              <a:t> </a:t>
            </a:r>
            <a:r>
              <a:rPr sz="1200" b="0" spc="-15" dirty="0">
                <a:latin typeface="Source Sans Pro Light"/>
                <a:cs typeface="Source Sans Pro Light"/>
              </a:rPr>
              <a:t>go</a:t>
            </a:r>
            <a:r>
              <a:rPr sz="1200" b="0" spc="10" dirty="0">
                <a:latin typeface="Source Sans Pro Light"/>
                <a:cs typeface="Source Sans Pro Light"/>
              </a:rPr>
              <a:t> </a:t>
            </a:r>
            <a:r>
              <a:rPr sz="1200" b="0" spc="5" dirty="0">
                <a:latin typeface="Source Sans Pro Light"/>
                <a:cs typeface="Source Sans Pro Light"/>
              </a:rPr>
              <a:t>to:</a:t>
            </a:r>
            <a:r>
              <a:rPr sz="1200" b="0" spc="20" dirty="0">
                <a:latin typeface="Source Sans Pro Light"/>
                <a:cs typeface="Source Sans Pro Light"/>
              </a:rPr>
              <a:t> </a:t>
            </a:r>
            <a:r>
              <a:rPr sz="1050" b="1" u="sng" dirty="0">
                <a:solidFill>
                  <a:srgbClr val="002162"/>
                </a:solidFill>
                <a:uFill>
                  <a:solidFill>
                    <a:srgbClr val="002162"/>
                  </a:solidFill>
                </a:uFill>
                <a:latin typeface="Century Gothic"/>
                <a:cs typeface="Century Gothic"/>
              </a:rPr>
              <a:t>clients.garnettpowers.com/</a:t>
            </a:r>
            <a:r>
              <a:rPr sz="1050" b="1" u="sng" dirty="0" err="1">
                <a:solidFill>
                  <a:srgbClr val="002162"/>
                </a:solidFill>
                <a:uFill>
                  <a:solidFill>
                    <a:srgbClr val="002162"/>
                  </a:solidFill>
                </a:uFill>
                <a:latin typeface="Century Gothic"/>
                <a:cs typeface="Century Gothic"/>
              </a:rPr>
              <a:t>pd</a:t>
            </a:r>
            <a:r>
              <a:rPr sz="1050" b="1" u="sng" dirty="0">
                <a:solidFill>
                  <a:srgbClr val="002162"/>
                </a:solidFill>
                <a:uFill>
                  <a:solidFill>
                    <a:srgbClr val="002162"/>
                  </a:solidFill>
                </a:uFill>
                <a:latin typeface="Century Gothic"/>
                <a:cs typeface="Century Gothic"/>
              </a:rPr>
              <a:t>/case</a:t>
            </a:r>
            <a:endParaRPr sz="1050" dirty="0">
              <a:latin typeface="Century Gothic"/>
              <a:cs typeface="Century Gothic"/>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0" y="0"/>
              <a:ext cx="12191999" cy="6857997"/>
            </a:xfrm>
            <a:prstGeom prst="rect">
              <a:avLst/>
            </a:prstGeom>
          </p:spPr>
        </p:pic>
        <p:sp>
          <p:nvSpPr>
            <p:cNvPr id="4" name="object 4"/>
            <p:cNvSpPr/>
            <p:nvPr/>
          </p:nvSpPr>
          <p:spPr>
            <a:xfrm>
              <a:off x="0" y="0"/>
              <a:ext cx="12192000" cy="2194560"/>
            </a:xfrm>
            <a:custGeom>
              <a:avLst/>
              <a:gdLst/>
              <a:ahLst/>
              <a:cxnLst/>
              <a:rect l="l" t="t" r="r" b="b"/>
              <a:pathLst>
                <a:path w="12192000" h="2194560">
                  <a:moveTo>
                    <a:pt x="12192000" y="0"/>
                  </a:moveTo>
                  <a:lnTo>
                    <a:pt x="0" y="0"/>
                  </a:lnTo>
                  <a:lnTo>
                    <a:pt x="0" y="2194560"/>
                  </a:lnTo>
                  <a:lnTo>
                    <a:pt x="12192000" y="2194560"/>
                  </a:lnTo>
                  <a:lnTo>
                    <a:pt x="12192000" y="0"/>
                  </a:lnTo>
                  <a:close/>
                </a:path>
              </a:pathLst>
            </a:custGeom>
            <a:solidFill>
              <a:srgbClr val="001133"/>
            </a:solidFill>
          </p:spPr>
          <p:txBody>
            <a:bodyPr wrap="square" lIns="0" tIns="0" rIns="0" bIns="0" rtlCol="0"/>
            <a:lstStyle/>
            <a:p>
              <a:endParaRPr/>
            </a:p>
          </p:txBody>
        </p:sp>
      </p:grpSp>
      <p:sp>
        <p:nvSpPr>
          <p:cNvPr id="5" name="object 5"/>
          <p:cNvSpPr txBox="1">
            <a:spLocks noGrp="1"/>
          </p:cNvSpPr>
          <p:nvPr>
            <p:ph type="title"/>
          </p:nvPr>
        </p:nvSpPr>
        <p:spPr>
          <a:prstGeom prst="rect">
            <a:avLst/>
          </a:prstGeom>
        </p:spPr>
        <p:txBody>
          <a:bodyPr vert="horz" wrap="square" lIns="0" tIns="0" rIns="0" bIns="0" rtlCol="0">
            <a:spAutoFit/>
          </a:bodyPr>
          <a:lstStyle/>
          <a:p>
            <a:pPr>
              <a:lnSpc>
                <a:spcPct val="100000"/>
              </a:lnSpc>
            </a:pPr>
            <a:endParaRPr sz="5350">
              <a:latin typeface="Times New Roman"/>
              <a:cs typeface="Times New Roman"/>
            </a:endParaRPr>
          </a:p>
          <a:p>
            <a:pPr algn="ctr">
              <a:lnSpc>
                <a:spcPct val="100000"/>
              </a:lnSpc>
            </a:pPr>
            <a:r>
              <a:rPr spc="-15" dirty="0"/>
              <a:t>Wellness</a:t>
            </a:r>
            <a:r>
              <a:rPr spc="-155" dirty="0"/>
              <a:t> </a:t>
            </a:r>
            <a:r>
              <a:rPr spc="-25" dirty="0"/>
              <a:t>Programs</a:t>
            </a:r>
          </a:p>
        </p:txBody>
      </p:sp>
      <p:sp>
        <p:nvSpPr>
          <p:cNvPr id="6" name="object 6"/>
          <p:cNvSpPr txBox="1"/>
          <p:nvPr/>
        </p:nvSpPr>
        <p:spPr>
          <a:xfrm>
            <a:off x="968692" y="3124517"/>
            <a:ext cx="10537508" cy="3011978"/>
          </a:xfrm>
          <a:prstGeom prst="rect">
            <a:avLst/>
          </a:prstGeom>
        </p:spPr>
        <p:txBody>
          <a:bodyPr vert="horz" wrap="square" lIns="0" tIns="27305" rIns="0" bIns="0" rtlCol="0">
            <a:spAutoFit/>
          </a:bodyPr>
          <a:lstStyle/>
          <a:p>
            <a:pPr marL="12700" marR="5080">
              <a:lnSpc>
                <a:spcPts val="1760"/>
              </a:lnSpc>
              <a:spcBef>
                <a:spcPts val="215"/>
              </a:spcBef>
            </a:pPr>
            <a:r>
              <a:rPr sz="1500" b="1" spc="35" dirty="0">
                <a:solidFill>
                  <a:srgbClr val="002162"/>
                </a:solidFill>
                <a:latin typeface="Calibri Light"/>
                <a:cs typeface="Calibri Light"/>
              </a:rPr>
              <a:t>Aetna</a:t>
            </a:r>
            <a:r>
              <a:rPr sz="1500" b="1" spc="-170" dirty="0">
                <a:solidFill>
                  <a:srgbClr val="002162"/>
                </a:solidFill>
                <a:latin typeface="Calibri Light"/>
                <a:cs typeface="Calibri Light"/>
              </a:rPr>
              <a:t> </a:t>
            </a:r>
            <a:r>
              <a:rPr sz="1500" b="1" spc="-10" dirty="0">
                <a:solidFill>
                  <a:srgbClr val="002162"/>
                </a:solidFill>
                <a:latin typeface="Calibri Light"/>
                <a:cs typeface="Calibri Light"/>
              </a:rPr>
              <a:t>Navigator</a:t>
            </a:r>
            <a:r>
              <a:rPr sz="1500" b="1" spc="-150" dirty="0">
                <a:solidFill>
                  <a:srgbClr val="002162"/>
                </a:solidFill>
                <a:latin typeface="Calibri Light"/>
                <a:cs typeface="Calibri Light"/>
              </a:rPr>
              <a:t> </a:t>
            </a:r>
            <a:r>
              <a:rPr sz="1500" b="1" spc="5" dirty="0">
                <a:latin typeface="Calibri Light"/>
                <a:cs typeface="Calibri Light"/>
              </a:rPr>
              <a:t>-</a:t>
            </a:r>
            <a:r>
              <a:rPr sz="1500" b="1" dirty="0">
                <a:latin typeface="Calibri Light"/>
                <a:cs typeface="Calibri Light"/>
              </a:rPr>
              <a:t> </a:t>
            </a:r>
            <a:r>
              <a:rPr sz="1500" b="1" spc="20" dirty="0">
                <a:latin typeface="Calibri Light"/>
                <a:cs typeface="Calibri Light"/>
              </a:rPr>
              <a:t>This</a:t>
            </a:r>
            <a:r>
              <a:rPr sz="1500" b="1" spc="-120" dirty="0">
                <a:latin typeface="Calibri Light"/>
                <a:cs typeface="Calibri Light"/>
              </a:rPr>
              <a:t> </a:t>
            </a:r>
            <a:r>
              <a:rPr sz="1500" b="1" spc="35" dirty="0">
                <a:latin typeface="Calibri Light"/>
                <a:cs typeface="Calibri Light"/>
              </a:rPr>
              <a:t>is</a:t>
            </a:r>
            <a:r>
              <a:rPr sz="1500" b="1" spc="-35" dirty="0">
                <a:latin typeface="Calibri Light"/>
                <a:cs typeface="Calibri Light"/>
              </a:rPr>
              <a:t> </a:t>
            </a:r>
            <a:r>
              <a:rPr sz="1500" b="1" spc="10" dirty="0">
                <a:latin typeface="Calibri Light"/>
                <a:cs typeface="Calibri Light"/>
              </a:rPr>
              <a:t>an</a:t>
            </a:r>
            <a:r>
              <a:rPr sz="1500" b="1" spc="-80" dirty="0">
                <a:latin typeface="Calibri Light"/>
                <a:cs typeface="Calibri Light"/>
              </a:rPr>
              <a:t> </a:t>
            </a:r>
            <a:r>
              <a:rPr sz="1500" b="1" dirty="0">
                <a:latin typeface="Calibri Light"/>
                <a:cs typeface="Calibri Light"/>
              </a:rPr>
              <a:t>online</a:t>
            </a:r>
            <a:r>
              <a:rPr sz="1500" b="1" spc="-125" dirty="0">
                <a:latin typeface="Calibri Light"/>
                <a:cs typeface="Calibri Light"/>
              </a:rPr>
              <a:t> </a:t>
            </a:r>
            <a:r>
              <a:rPr sz="1500" b="1" spc="-5" dirty="0">
                <a:latin typeface="Calibri Light"/>
                <a:cs typeface="Calibri Light"/>
              </a:rPr>
              <a:t>member</a:t>
            </a:r>
            <a:r>
              <a:rPr sz="1500" b="1" spc="-140" dirty="0">
                <a:latin typeface="Calibri Light"/>
                <a:cs typeface="Calibri Light"/>
              </a:rPr>
              <a:t> </a:t>
            </a:r>
            <a:r>
              <a:rPr sz="1500" b="1" spc="-5" dirty="0">
                <a:latin typeface="Calibri Light"/>
                <a:cs typeface="Calibri Light"/>
              </a:rPr>
              <a:t>portal</a:t>
            </a:r>
            <a:r>
              <a:rPr sz="1500" b="1" spc="-105" dirty="0">
                <a:latin typeface="Calibri Light"/>
                <a:cs typeface="Calibri Light"/>
              </a:rPr>
              <a:t> </a:t>
            </a:r>
            <a:r>
              <a:rPr sz="1500" b="1" spc="20" dirty="0">
                <a:latin typeface="Calibri Light"/>
                <a:cs typeface="Calibri Light"/>
              </a:rPr>
              <a:t>that</a:t>
            </a:r>
            <a:r>
              <a:rPr sz="1500" b="1" spc="-110" dirty="0">
                <a:latin typeface="Calibri Light"/>
                <a:cs typeface="Calibri Light"/>
              </a:rPr>
              <a:t> </a:t>
            </a:r>
            <a:r>
              <a:rPr sz="1500" b="1" spc="-5" dirty="0">
                <a:latin typeface="Calibri Light"/>
                <a:cs typeface="Calibri Light"/>
              </a:rPr>
              <a:t>allows</a:t>
            </a:r>
            <a:r>
              <a:rPr sz="1500" b="1" spc="-120" dirty="0">
                <a:latin typeface="Calibri Light"/>
                <a:cs typeface="Calibri Light"/>
              </a:rPr>
              <a:t> </a:t>
            </a:r>
            <a:r>
              <a:rPr sz="1500" b="1" spc="25" dirty="0">
                <a:latin typeface="Calibri Light"/>
                <a:cs typeface="Calibri Light"/>
              </a:rPr>
              <a:t>you</a:t>
            </a:r>
            <a:r>
              <a:rPr sz="1500" b="1" spc="-160" dirty="0">
                <a:latin typeface="Calibri Light"/>
                <a:cs typeface="Calibri Light"/>
              </a:rPr>
              <a:t> </a:t>
            </a:r>
            <a:r>
              <a:rPr sz="1500" b="1" spc="35" dirty="0">
                <a:latin typeface="Calibri Light"/>
                <a:cs typeface="Calibri Light"/>
              </a:rPr>
              <a:t>to</a:t>
            </a:r>
            <a:r>
              <a:rPr sz="1500" b="1" spc="-85" dirty="0">
                <a:latin typeface="Calibri Light"/>
                <a:cs typeface="Calibri Light"/>
              </a:rPr>
              <a:t> </a:t>
            </a:r>
            <a:r>
              <a:rPr sz="1500" b="1" spc="5" dirty="0">
                <a:latin typeface="Calibri Light"/>
                <a:cs typeface="Calibri Light"/>
              </a:rPr>
              <a:t>view</a:t>
            </a:r>
            <a:r>
              <a:rPr sz="1500" b="1" spc="-114" dirty="0">
                <a:latin typeface="Calibri Light"/>
                <a:cs typeface="Calibri Light"/>
              </a:rPr>
              <a:t> </a:t>
            </a:r>
            <a:r>
              <a:rPr sz="1500" b="1" dirty="0">
                <a:latin typeface="Calibri Light"/>
                <a:cs typeface="Calibri Light"/>
              </a:rPr>
              <a:t>your</a:t>
            </a:r>
            <a:r>
              <a:rPr sz="1500" b="1" spc="-55" dirty="0">
                <a:latin typeface="Calibri Light"/>
                <a:cs typeface="Calibri Light"/>
              </a:rPr>
              <a:t> </a:t>
            </a:r>
            <a:r>
              <a:rPr sz="1500" b="1" spc="-15" dirty="0">
                <a:latin typeface="Calibri Light"/>
                <a:cs typeface="Calibri Light"/>
              </a:rPr>
              <a:t>medical</a:t>
            </a:r>
            <a:r>
              <a:rPr sz="1500" b="1" spc="-105" dirty="0">
                <a:latin typeface="Calibri Light"/>
                <a:cs typeface="Calibri Light"/>
              </a:rPr>
              <a:t> </a:t>
            </a:r>
            <a:r>
              <a:rPr sz="1500" b="1" spc="10" dirty="0">
                <a:latin typeface="Calibri Light"/>
                <a:cs typeface="Calibri Light"/>
              </a:rPr>
              <a:t>visits</a:t>
            </a:r>
            <a:r>
              <a:rPr sz="1500" b="1" spc="-120" dirty="0">
                <a:latin typeface="Calibri Light"/>
                <a:cs typeface="Calibri Light"/>
              </a:rPr>
              <a:t> </a:t>
            </a:r>
            <a:r>
              <a:rPr sz="1500" b="1" spc="35" dirty="0">
                <a:latin typeface="Calibri Light"/>
                <a:cs typeface="Calibri Light"/>
              </a:rPr>
              <a:t>and</a:t>
            </a:r>
            <a:r>
              <a:rPr sz="1500" b="1" spc="-165" dirty="0">
                <a:latin typeface="Calibri Light"/>
                <a:cs typeface="Calibri Light"/>
              </a:rPr>
              <a:t> </a:t>
            </a:r>
            <a:r>
              <a:rPr sz="1500" b="1" dirty="0">
                <a:latin typeface="Calibri Light"/>
                <a:cs typeface="Calibri Light"/>
              </a:rPr>
              <a:t>claims</a:t>
            </a:r>
            <a:r>
              <a:rPr sz="1500" b="1" spc="-35" dirty="0">
                <a:latin typeface="Calibri Light"/>
                <a:cs typeface="Calibri Light"/>
              </a:rPr>
              <a:t> </a:t>
            </a:r>
            <a:r>
              <a:rPr sz="1500" b="1" spc="-10" dirty="0">
                <a:latin typeface="Calibri Light"/>
                <a:cs typeface="Calibri Light"/>
              </a:rPr>
              <a:t>status,</a:t>
            </a:r>
            <a:r>
              <a:rPr sz="1500" b="1" spc="-145" dirty="0">
                <a:latin typeface="Calibri Light"/>
                <a:cs typeface="Calibri Light"/>
              </a:rPr>
              <a:t> </a:t>
            </a:r>
            <a:r>
              <a:rPr sz="1500" b="1" spc="10" dirty="0">
                <a:latin typeface="Calibri Light"/>
                <a:cs typeface="Calibri Light"/>
              </a:rPr>
              <a:t>print</a:t>
            </a:r>
            <a:r>
              <a:rPr sz="1500" b="1" spc="-114" dirty="0">
                <a:latin typeface="Calibri Light"/>
                <a:cs typeface="Calibri Light"/>
              </a:rPr>
              <a:t> </a:t>
            </a:r>
            <a:r>
              <a:rPr sz="1500" b="1" spc="-10" dirty="0">
                <a:latin typeface="Calibri Light"/>
                <a:cs typeface="Calibri Light"/>
              </a:rPr>
              <a:t>temporary</a:t>
            </a:r>
            <a:r>
              <a:rPr sz="1500" b="1" spc="-125" dirty="0">
                <a:latin typeface="Calibri Light"/>
                <a:cs typeface="Calibri Light"/>
              </a:rPr>
              <a:t> </a:t>
            </a:r>
            <a:r>
              <a:rPr sz="1500" b="1" spc="20" dirty="0">
                <a:latin typeface="Calibri Light"/>
                <a:cs typeface="Calibri Light"/>
              </a:rPr>
              <a:t>ID </a:t>
            </a:r>
            <a:r>
              <a:rPr sz="1500" b="1" spc="-325" dirty="0">
                <a:latin typeface="Calibri Light"/>
                <a:cs typeface="Calibri Light"/>
              </a:rPr>
              <a:t> </a:t>
            </a:r>
            <a:r>
              <a:rPr sz="1500" b="1" spc="30" dirty="0">
                <a:latin typeface="Calibri Light"/>
                <a:cs typeface="Calibri Light"/>
              </a:rPr>
              <a:t>cards</a:t>
            </a:r>
            <a:r>
              <a:rPr sz="1500" b="1" spc="-125" dirty="0">
                <a:latin typeface="Calibri Light"/>
                <a:cs typeface="Calibri Light"/>
              </a:rPr>
              <a:t> </a:t>
            </a:r>
            <a:r>
              <a:rPr sz="1500" b="1" spc="10" dirty="0">
                <a:latin typeface="Calibri Light"/>
                <a:cs typeface="Calibri Light"/>
              </a:rPr>
              <a:t>and</a:t>
            </a:r>
            <a:r>
              <a:rPr sz="1500" b="1" spc="-90" dirty="0">
                <a:latin typeface="Calibri Light"/>
                <a:cs typeface="Calibri Light"/>
              </a:rPr>
              <a:t> </a:t>
            </a:r>
            <a:r>
              <a:rPr sz="1500" b="1" spc="5" dirty="0">
                <a:latin typeface="Calibri Light"/>
                <a:cs typeface="Calibri Light"/>
              </a:rPr>
              <a:t>gain</a:t>
            </a:r>
            <a:r>
              <a:rPr sz="1500" b="1" spc="-90" dirty="0">
                <a:latin typeface="Calibri Light"/>
                <a:cs typeface="Calibri Light"/>
              </a:rPr>
              <a:t> </a:t>
            </a:r>
            <a:r>
              <a:rPr sz="1500" b="1" spc="-5" dirty="0">
                <a:latin typeface="Calibri Light"/>
                <a:cs typeface="Calibri Light"/>
              </a:rPr>
              <a:t>access</a:t>
            </a:r>
            <a:r>
              <a:rPr sz="1500" b="1" spc="-125" dirty="0">
                <a:latin typeface="Calibri Light"/>
                <a:cs typeface="Calibri Light"/>
              </a:rPr>
              <a:t> </a:t>
            </a:r>
            <a:r>
              <a:rPr sz="1500" b="1" spc="35" dirty="0">
                <a:latin typeface="Calibri Light"/>
                <a:cs typeface="Calibri Light"/>
              </a:rPr>
              <a:t>to</a:t>
            </a:r>
            <a:r>
              <a:rPr sz="1500" b="1" spc="-95" dirty="0">
                <a:latin typeface="Calibri Light"/>
                <a:cs typeface="Calibri Light"/>
              </a:rPr>
              <a:t> </a:t>
            </a:r>
            <a:r>
              <a:rPr sz="1500" b="1" spc="20" dirty="0">
                <a:latin typeface="Calibri Light"/>
                <a:cs typeface="Calibri Light"/>
              </a:rPr>
              <a:t>more</a:t>
            </a:r>
            <a:r>
              <a:rPr sz="1500" b="1" spc="-130" dirty="0">
                <a:latin typeface="Calibri Light"/>
                <a:cs typeface="Calibri Light"/>
              </a:rPr>
              <a:t> </a:t>
            </a:r>
            <a:r>
              <a:rPr sz="1500" b="1" spc="-10" dirty="0">
                <a:latin typeface="Calibri Light"/>
                <a:cs typeface="Calibri Light"/>
              </a:rPr>
              <a:t>important</a:t>
            </a:r>
            <a:r>
              <a:rPr sz="1500" b="1" spc="-114" dirty="0">
                <a:latin typeface="Calibri Light"/>
                <a:cs typeface="Calibri Light"/>
              </a:rPr>
              <a:t> </a:t>
            </a:r>
            <a:r>
              <a:rPr sz="1500" b="1" spc="-10" dirty="0">
                <a:latin typeface="Calibri Light"/>
                <a:cs typeface="Calibri Light"/>
              </a:rPr>
              <a:t>information.</a:t>
            </a:r>
            <a:endParaRPr sz="1500" b="1" dirty="0">
              <a:latin typeface="Calibri Light"/>
              <a:cs typeface="Calibri Light"/>
            </a:endParaRPr>
          </a:p>
          <a:p>
            <a:pPr>
              <a:lnSpc>
                <a:spcPct val="100000"/>
              </a:lnSpc>
              <a:spcBef>
                <a:spcPts val="45"/>
              </a:spcBef>
            </a:pPr>
            <a:endParaRPr sz="1400" b="1" dirty="0">
              <a:latin typeface="Calibri Light"/>
              <a:cs typeface="Calibri Light"/>
            </a:endParaRPr>
          </a:p>
          <a:p>
            <a:pPr marL="12700">
              <a:lnSpc>
                <a:spcPct val="100000"/>
              </a:lnSpc>
            </a:pPr>
            <a:r>
              <a:rPr sz="1500" b="1" spc="40" dirty="0">
                <a:latin typeface="Calibri Light"/>
                <a:cs typeface="Calibri Light"/>
              </a:rPr>
              <a:t>Once</a:t>
            </a:r>
            <a:r>
              <a:rPr sz="1500" b="1" spc="-130" dirty="0">
                <a:latin typeface="Calibri Light"/>
                <a:cs typeface="Calibri Light"/>
              </a:rPr>
              <a:t> </a:t>
            </a:r>
            <a:r>
              <a:rPr sz="1500" b="1" spc="25" dirty="0">
                <a:latin typeface="Calibri Light"/>
                <a:cs typeface="Calibri Light"/>
              </a:rPr>
              <a:t>you</a:t>
            </a:r>
            <a:r>
              <a:rPr sz="1500" b="1" spc="-80" dirty="0">
                <a:latin typeface="Calibri Light"/>
                <a:cs typeface="Calibri Light"/>
              </a:rPr>
              <a:t> </a:t>
            </a:r>
            <a:r>
              <a:rPr sz="1500" b="1" spc="5" dirty="0">
                <a:latin typeface="Calibri Light"/>
                <a:cs typeface="Calibri Light"/>
              </a:rPr>
              <a:t>have</a:t>
            </a:r>
            <a:r>
              <a:rPr sz="1500" b="1" spc="-125" dirty="0">
                <a:latin typeface="Calibri Light"/>
                <a:cs typeface="Calibri Light"/>
              </a:rPr>
              <a:t> </a:t>
            </a:r>
            <a:r>
              <a:rPr sz="1500" b="1" spc="5" dirty="0">
                <a:latin typeface="Calibri Light"/>
                <a:cs typeface="Calibri Light"/>
              </a:rPr>
              <a:t>your</a:t>
            </a:r>
            <a:r>
              <a:rPr sz="1500" b="1" spc="-135" dirty="0">
                <a:latin typeface="Calibri Light"/>
                <a:cs typeface="Calibri Light"/>
              </a:rPr>
              <a:t> </a:t>
            </a:r>
            <a:r>
              <a:rPr sz="1500" b="1" dirty="0">
                <a:latin typeface="Calibri Light"/>
                <a:cs typeface="Calibri Light"/>
              </a:rPr>
              <a:t>member</a:t>
            </a:r>
            <a:r>
              <a:rPr sz="1500" b="1" spc="-55" dirty="0">
                <a:latin typeface="Calibri Light"/>
                <a:cs typeface="Calibri Light"/>
              </a:rPr>
              <a:t> </a:t>
            </a:r>
            <a:r>
              <a:rPr sz="1500" b="1" dirty="0">
                <a:latin typeface="Calibri Light"/>
                <a:cs typeface="Calibri Light"/>
              </a:rPr>
              <a:t>ID,</a:t>
            </a:r>
            <a:r>
              <a:rPr sz="1500" b="1" spc="-140" dirty="0">
                <a:latin typeface="Calibri Light"/>
                <a:cs typeface="Calibri Light"/>
              </a:rPr>
              <a:t> </a:t>
            </a:r>
            <a:r>
              <a:rPr sz="1500" b="1" spc="25" dirty="0">
                <a:latin typeface="Calibri Light"/>
                <a:cs typeface="Calibri Light"/>
              </a:rPr>
              <a:t>you</a:t>
            </a:r>
            <a:r>
              <a:rPr sz="1500" b="1" spc="-85" dirty="0">
                <a:latin typeface="Calibri Light"/>
                <a:cs typeface="Calibri Light"/>
              </a:rPr>
              <a:t> </a:t>
            </a:r>
            <a:r>
              <a:rPr sz="1500" b="1" spc="10" dirty="0">
                <a:latin typeface="Calibri Light"/>
                <a:cs typeface="Calibri Light"/>
              </a:rPr>
              <a:t>may</a:t>
            </a:r>
            <a:r>
              <a:rPr sz="1500" b="1" spc="-114" dirty="0">
                <a:latin typeface="Calibri Light"/>
                <a:cs typeface="Calibri Light"/>
              </a:rPr>
              <a:t> </a:t>
            </a:r>
            <a:r>
              <a:rPr sz="1500" b="1" spc="-5" dirty="0">
                <a:latin typeface="Calibri Light"/>
                <a:cs typeface="Calibri Light"/>
              </a:rPr>
              <a:t>register</a:t>
            </a:r>
            <a:r>
              <a:rPr sz="1500" b="1" spc="-135" dirty="0">
                <a:latin typeface="Calibri Light"/>
                <a:cs typeface="Calibri Light"/>
              </a:rPr>
              <a:t> </a:t>
            </a:r>
            <a:r>
              <a:rPr sz="1500" b="1" spc="15" dirty="0">
                <a:latin typeface="Calibri Light"/>
                <a:cs typeface="Calibri Light"/>
              </a:rPr>
              <a:t>for</a:t>
            </a:r>
            <a:r>
              <a:rPr sz="1500" b="1" spc="-130" dirty="0">
                <a:latin typeface="Calibri Light"/>
                <a:cs typeface="Calibri Light"/>
              </a:rPr>
              <a:t> </a:t>
            </a:r>
            <a:r>
              <a:rPr sz="1500" b="1" spc="10" dirty="0">
                <a:latin typeface="Calibri Light"/>
                <a:cs typeface="Calibri Light"/>
              </a:rPr>
              <a:t>access</a:t>
            </a:r>
            <a:r>
              <a:rPr sz="1500" b="1" spc="-120" dirty="0">
                <a:latin typeface="Calibri Light"/>
                <a:cs typeface="Calibri Light"/>
              </a:rPr>
              <a:t> </a:t>
            </a:r>
            <a:r>
              <a:rPr sz="1500" b="1" spc="35" dirty="0">
                <a:latin typeface="Calibri Light"/>
                <a:cs typeface="Calibri Light"/>
              </a:rPr>
              <a:t>to</a:t>
            </a:r>
            <a:r>
              <a:rPr sz="1500" b="1" spc="-85" dirty="0">
                <a:latin typeface="Calibri Light"/>
                <a:cs typeface="Calibri Light"/>
              </a:rPr>
              <a:t> </a:t>
            </a:r>
            <a:r>
              <a:rPr sz="1500" b="1" spc="20" dirty="0">
                <a:latin typeface="Calibri Light"/>
                <a:cs typeface="Calibri Light"/>
              </a:rPr>
              <a:t>this</a:t>
            </a:r>
            <a:r>
              <a:rPr sz="1500" b="1" spc="-120" dirty="0">
                <a:latin typeface="Calibri Light"/>
                <a:cs typeface="Calibri Light"/>
              </a:rPr>
              <a:t> </a:t>
            </a:r>
            <a:r>
              <a:rPr sz="1500" b="1" dirty="0">
                <a:latin typeface="Calibri Light"/>
                <a:cs typeface="Calibri Light"/>
              </a:rPr>
              <a:t>site.</a:t>
            </a:r>
            <a:r>
              <a:rPr sz="1500" b="1" spc="-60" dirty="0">
                <a:latin typeface="Calibri Light"/>
                <a:cs typeface="Calibri Light"/>
              </a:rPr>
              <a:t> </a:t>
            </a:r>
            <a:r>
              <a:rPr sz="1500" b="1" spc="5" dirty="0">
                <a:latin typeface="Calibri Light"/>
                <a:cs typeface="Calibri Light"/>
              </a:rPr>
              <a:t>There</a:t>
            </a:r>
            <a:r>
              <a:rPr sz="1500" b="1" spc="-120" dirty="0">
                <a:latin typeface="Calibri Light"/>
                <a:cs typeface="Calibri Light"/>
              </a:rPr>
              <a:t> </a:t>
            </a:r>
            <a:r>
              <a:rPr sz="1500" b="1" spc="10" dirty="0">
                <a:latin typeface="Calibri Light"/>
                <a:cs typeface="Calibri Light"/>
              </a:rPr>
              <a:t>will</a:t>
            </a:r>
            <a:r>
              <a:rPr sz="1500" b="1" spc="-110" dirty="0">
                <a:latin typeface="Calibri Light"/>
                <a:cs typeface="Calibri Light"/>
              </a:rPr>
              <a:t> </a:t>
            </a:r>
            <a:r>
              <a:rPr sz="1500" b="1" spc="55" dirty="0">
                <a:latin typeface="Calibri Light"/>
                <a:cs typeface="Calibri Light"/>
              </a:rPr>
              <a:t>be</a:t>
            </a:r>
            <a:r>
              <a:rPr sz="1500" b="1" spc="-120" dirty="0">
                <a:latin typeface="Calibri Light"/>
                <a:cs typeface="Calibri Light"/>
              </a:rPr>
              <a:t> </a:t>
            </a:r>
            <a:r>
              <a:rPr sz="1500" b="1" spc="-5" dirty="0">
                <a:latin typeface="Calibri Light"/>
                <a:cs typeface="Calibri Light"/>
              </a:rPr>
              <a:t>instructions</a:t>
            </a:r>
            <a:r>
              <a:rPr sz="1500" b="1" spc="-120" dirty="0">
                <a:latin typeface="Calibri Light"/>
                <a:cs typeface="Calibri Light"/>
              </a:rPr>
              <a:t> </a:t>
            </a:r>
            <a:r>
              <a:rPr sz="1500" b="1" spc="10" dirty="0">
                <a:latin typeface="Calibri Light"/>
                <a:cs typeface="Calibri Light"/>
              </a:rPr>
              <a:t>on</a:t>
            </a:r>
            <a:r>
              <a:rPr sz="1500" b="1" spc="-80" dirty="0">
                <a:latin typeface="Calibri Light"/>
                <a:cs typeface="Calibri Light"/>
              </a:rPr>
              <a:t> </a:t>
            </a:r>
            <a:r>
              <a:rPr sz="1500" b="1" spc="30" dirty="0">
                <a:latin typeface="Calibri Light"/>
                <a:cs typeface="Calibri Light"/>
              </a:rPr>
              <a:t>the</a:t>
            </a:r>
            <a:r>
              <a:rPr sz="1500" b="1" spc="-125" dirty="0">
                <a:latin typeface="Calibri Light"/>
                <a:cs typeface="Calibri Light"/>
              </a:rPr>
              <a:t> </a:t>
            </a:r>
            <a:r>
              <a:rPr sz="1500" b="1" spc="-10" dirty="0">
                <a:latin typeface="Calibri Light"/>
                <a:cs typeface="Calibri Light"/>
              </a:rPr>
              <a:t>website</a:t>
            </a:r>
            <a:r>
              <a:rPr sz="1500" b="1" spc="-40" dirty="0">
                <a:latin typeface="Calibri Light"/>
                <a:cs typeface="Calibri Light"/>
              </a:rPr>
              <a:t> </a:t>
            </a:r>
            <a:r>
              <a:rPr sz="1500" b="1" spc="-5" dirty="0">
                <a:latin typeface="Calibri Light"/>
                <a:cs typeface="Calibri Light"/>
              </a:rPr>
              <a:t>to</a:t>
            </a:r>
            <a:r>
              <a:rPr sz="1500" b="1" spc="-85" dirty="0">
                <a:latin typeface="Calibri Light"/>
                <a:cs typeface="Calibri Light"/>
              </a:rPr>
              <a:t> </a:t>
            </a:r>
            <a:r>
              <a:rPr sz="1500" b="1" dirty="0">
                <a:latin typeface="Calibri Light"/>
                <a:cs typeface="Calibri Light"/>
              </a:rPr>
              <a:t>assist</a:t>
            </a:r>
            <a:r>
              <a:rPr sz="1500" b="1" spc="-30" dirty="0">
                <a:latin typeface="Calibri Light"/>
                <a:cs typeface="Calibri Light"/>
              </a:rPr>
              <a:t> </a:t>
            </a:r>
            <a:r>
              <a:rPr sz="1500" b="1" spc="-40" dirty="0">
                <a:latin typeface="Calibri Light"/>
                <a:cs typeface="Calibri Light"/>
              </a:rPr>
              <a:t>you.</a:t>
            </a:r>
            <a:endParaRPr sz="1500" b="1" dirty="0">
              <a:latin typeface="Calibri Light"/>
              <a:cs typeface="Calibri Light"/>
            </a:endParaRPr>
          </a:p>
          <a:p>
            <a:pPr>
              <a:lnSpc>
                <a:spcPct val="100000"/>
              </a:lnSpc>
              <a:spcBef>
                <a:spcPts val="55"/>
              </a:spcBef>
            </a:pPr>
            <a:endParaRPr sz="1400" b="1" dirty="0">
              <a:latin typeface="Calibri Light"/>
              <a:cs typeface="Calibri Light"/>
            </a:endParaRPr>
          </a:p>
          <a:p>
            <a:pPr marL="12700" marR="47625">
              <a:lnSpc>
                <a:spcPct val="102299"/>
              </a:lnSpc>
            </a:pPr>
            <a:r>
              <a:rPr sz="1500" b="1" spc="10" dirty="0">
                <a:solidFill>
                  <a:srgbClr val="002162"/>
                </a:solidFill>
                <a:latin typeface="Calibri Light"/>
                <a:cs typeface="Calibri Light"/>
              </a:rPr>
              <a:t>Beginning</a:t>
            </a:r>
            <a:r>
              <a:rPr sz="1500" b="1" spc="-85" dirty="0">
                <a:solidFill>
                  <a:srgbClr val="002162"/>
                </a:solidFill>
                <a:latin typeface="Calibri Light"/>
                <a:cs typeface="Calibri Light"/>
              </a:rPr>
              <a:t> </a:t>
            </a:r>
            <a:r>
              <a:rPr sz="1500" b="1" spc="5" dirty="0">
                <a:solidFill>
                  <a:srgbClr val="002162"/>
                </a:solidFill>
                <a:latin typeface="Calibri Light"/>
                <a:cs typeface="Calibri Light"/>
              </a:rPr>
              <a:t>Right</a:t>
            </a:r>
            <a:r>
              <a:rPr sz="1500" b="1" spc="-135" dirty="0">
                <a:solidFill>
                  <a:srgbClr val="002162"/>
                </a:solidFill>
                <a:latin typeface="Calibri Light"/>
                <a:cs typeface="Calibri Light"/>
              </a:rPr>
              <a:t> </a:t>
            </a:r>
            <a:r>
              <a:rPr sz="1500" b="1" spc="10" dirty="0">
                <a:latin typeface="Calibri Light"/>
                <a:cs typeface="Calibri Light"/>
              </a:rPr>
              <a:t>–</a:t>
            </a:r>
            <a:r>
              <a:rPr sz="1500" b="1" spc="-50" dirty="0">
                <a:latin typeface="Calibri Light"/>
                <a:cs typeface="Calibri Light"/>
              </a:rPr>
              <a:t> </a:t>
            </a:r>
            <a:r>
              <a:rPr sz="1500" b="1" spc="-5" dirty="0">
                <a:latin typeface="Calibri Light"/>
                <a:cs typeface="Calibri Light"/>
              </a:rPr>
              <a:t>Provides</a:t>
            </a:r>
            <a:r>
              <a:rPr sz="1500" b="1" spc="-125" dirty="0">
                <a:latin typeface="Calibri Light"/>
                <a:cs typeface="Calibri Light"/>
              </a:rPr>
              <a:t> </a:t>
            </a:r>
            <a:r>
              <a:rPr sz="1500" b="1" spc="10" dirty="0">
                <a:latin typeface="Calibri Light"/>
                <a:cs typeface="Calibri Light"/>
              </a:rPr>
              <a:t>a</a:t>
            </a:r>
            <a:r>
              <a:rPr sz="1500" b="1" spc="-10" dirty="0">
                <a:latin typeface="Calibri Light"/>
                <a:cs typeface="Calibri Light"/>
              </a:rPr>
              <a:t> pregnancy</a:t>
            </a:r>
            <a:r>
              <a:rPr sz="1500" b="1" spc="-130" dirty="0">
                <a:latin typeface="Calibri Light"/>
                <a:cs typeface="Calibri Light"/>
              </a:rPr>
              <a:t> </a:t>
            </a:r>
            <a:r>
              <a:rPr sz="1500" b="1" spc="20" dirty="0">
                <a:latin typeface="Calibri Light"/>
                <a:cs typeface="Calibri Light"/>
              </a:rPr>
              <a:t>risk</a:t>
            </a:r>
            <a:r>
              <a:rPr sz="1500" b="1" spc="-130" dirty="0">
                <a:latin typeface="Calibri Light"/>
                <a:cs typeface="Calibri Light"/>
              </a:rPr>
              <a:t> </a:t>
            </a:r>
            <a:r>
              <a:rPr sz="1500" b="1" spc="10" dirty="0">
                <a:latin typeface="Calibri Light"/>
                <a:cs typeface="Calibri Light"/>
              </a:rPr>
              <a:t>survey</a:t>
            </a:r>
            <a:r>
              <a:rPr sz="1500" b="1" spc="-130" dirty="0">
                <a:latin typeface="Calibri Light"/>
                <a:cs typeface="Calibri Light"/>
              </a:rPr>
              <a:t> </a:t>
            </a:r>
            <a:r>
              <a:rPr sz="1500" b="1" spc="10" dirty="0">
                <a:latin typeface="Calibri Light"/>
                <a:cs typeface="Calibri Light"/>
              </a:rPr>
              <a:t>and</a:t>
            </a:r>
            <a:r>
              <a:rPr sz="1500" b="1" spc="-85" dirty="0">
                <a:latin typeface="Calibri Light"/>
                <a:cs typeface="Calibri Light"/>
              </a:rPr>
              <a:t> </a:t>
            </a:r>
            <a:r>
              <a:rPr sz="1500" b="1" spc="10" dirty="0">
                <a:latin typeface="Calibri Light"/>
                <a:cs typeface="Calibri Light"/>
              </a:rPr>
              <a:t>a</a:t>
            </a:r>
            <a:r>
              <a:rPr sz="1500" b="1" spc="-90" dirty="0">
                <a:latin typeface="Calibri Light"/>
                <a:cs typeface="Calibri Light"/>
              </a:rPr>
              <a:t> </a:t>
            </a:r>
            <a:r>
              <a:rPr sz="1500" b="1" spc="5" dirty="0">
                <a:latin typeface="Calibri Light"/>
                <a:cs typeface="Calibri Light"/>
              </a:rPr>
              <a:t>wealth</a:t>
            </a:r>
            <a:r>
              <a:rPr sz="1500" b="1" spc="-85" dirty="0">
                <a:latin typeface="Calibri Light"/>
                <a:cs typeface="Calibri Light"/>
              </a:rPr>
              <a:t> </a:t>
            </a:r>
            <a:r>
              <a:rPr sz="1500" b="1" spc="5" dirty="0">
                <a:latin typeface="Calibri Light"/>
                <a:cs typeface="Calibri Light"/>
              </a:rPr>
              <a:t>of</a:t>
            </a:r>
            <a:r>
              <a:rPr sz="1500" b="1" spc="-75" dirty="0">
                <a:latin typeface="Calibri Light"/>
                <a:cs typeface="Calibri Light"/>
              </a:rPr>
              <a:t> </a:t>
            </a:r>
            <a:r>
              <a:rPr sz="1500" b="1" spc="-15" dirty="0">
                <a:latin typeface="Calibri Light"/>
                <a:cs typeface="Calibri Light"/>
              </a:rPr>
              <a:t>information</a:t>
            </a:r>
            <a:r>
              <a:rPr sz="1500" b="1" spc="-85" dirty="0">
                <a:latin typeface="Calibri Light"/>
                <a:cs typeface="Calibri Light"/>
              </a:rPr>
              <a:t> </a:t>
            </a:r>
            <a:r>
              <a:rPr sz="1500" b="1" spc="-5" dirty="0">
                <a:latin typeface="Calibri Light"/>
                <a:cs typeface="Calibri Light"/>
              </a:rPr>
              <a:t>to</a:t>
            </a:r>
            <a:r>
              <a:rPr sz="1500" b="1" spc="-90" dirty="0">
                <a:latin typeface="Calibri Light"/>
                <a:cs typeface="Calibri Light"/>
              </a:rPr>
              <a:t> </a:t>
            </a:r>
            <a:r>
              <a:rPr sz="1500" b="1" spc="15" dirty="0">
                <a:latin typeface="Calibri Light"/>
                <a:cs typeface="Calibri Light"/>
              </a:rPr>
              <a:t>assist</a:t>
            </a:r>
            <a:r>
              <a:rPr sz="1500" b="1" spc="-114" dirty="0">
                <a:latin typeface="Calibri Light"/>
                <a:cs typeface="Calibri Light"/>
              </a:rPr>
              <a:t> </a:t>
            </a:r>
            <a:r>
              <a:rPr sz="1500" b="1" spc="-5" dirty="0">
                <a:latin typeface="Calibri Light"/>
                <a:cs typeface="Calibri Light"/>
              </a:rPr>
              <a:t>you</a:t>
            </a:r>
            <a:r>
              <a:rPr sz="1500" b="1" spc="-85" dirty="0">
                <a:latin typeface="Calibri Light"/>
                <a:cs typeface="Calibri Light"/>
              </a:rPr>
              <a:t> </a:t>
            </a:r>
            <a:r>
              <a:rPr sz="1500" b="1" spc="10" dirty="0">
                <a:latin typeface="Calibri Light"/>
                <a:cs typeface="Calibri Light"/>
              </a:rPr>
              <a:t>with</a:t>
            </a:r>
            <a:r>
              <a:rPr sz="1500" b="1" spc="-90" dirty="0">
                <a:latin typeface="Calibri Light"/>
                <a:cs typeface="Calibri Light"/>
              </a:rPr>
              <a:t> </a:t>
            </a:r>
            <a:r>
              <a:rPr sz="1500" b="1" spc="-5" dirty="0">
                <a:latin typeface="Calibri Light"/>
                <a:cs typeface="Calibri Light"/>
              </a:rPr>
              <a:t>when</a:t>
            </a:r>
            <a:r>
              <a:rPr sz="1500" b="1" spc="-85" dirty="0">
                <a:latin typeface="Calibri Light"/>
                <a:cs typeface="Calibri Light"/>
              </a:rPr>
              <a:t> </a:t>
            </a:r>
            <a:r>
              <a:rPr sz="1500" b="1" dirty="0">
                <a:latin typeface="Calibri Light"/>
                <a:cs typeface="Calibri Light"/>
              </a:rPr>
              <a:t>either</a:t>
            </a:r>
            <a:r>
              <a:rPr sz="1500" b="1" spc="-140" dirty="0">
                <a:latin typeface="Calibri Light"/>
                <a:cs typeface="Calibri Light"/>
              </a:rPr>
              <a:t> </a:t>
            </a:r>
            <a:r>
              <a:rPr sz="1500" b="1" spc="25" dirty="0">
                <a:latin typeface="Calibri Light"/>
                <a:cs typeface="Calibri Light"/>
              </a:rPr>
              <a:t>you</a:t>
            </a:r>
            <a:r>
              <a:rPr sz="1500" b="1" spc="-165" dirty="0">
                <a:latin typeface="Calibri Light"/>
                <a:cs typeface="Calibri Light"/>
              </a:rPr>
              <a:t> </a:t>
            </a:r>
            <a:r>
              <a:rPr sz="1500" b="1" spc="5" dirty="0">
                <a:latin typeface="Calibri Light"/>
                <a:cs typeface="Calibri Light"/>
              </a:rPr>
              <a:t>or</a:t>
            </a:r>
            <a:r>
              <a:rPr sz="1500" b="1" spc="-55" dirty="0">
                <a:latin typeface="Calibri Light"/>
                <a:cs typeface="Calibri Light"/>
              </a:rPr>
              <a:t> </a:t>
            </a:r>
            <a:r>
              <a:rPr sz="1500" b="1" spc="20" dirty="0">
                <a:latin typeface="Calibri Light"/>
                <a:cs typeface="Calibri Light"/>
              </a:rPr>
              <a:t>your</a:t>
            </a:r>
            <a:r>
              <a:rPr sz="1500" b="1" spc="-140" dirty="0">
                <a:latin typeface="Calibri Light"/>
                <a:cs typeface="Calibri Light"/>
              </a:rPr>
              <a:t> </a:t>
            </a:r>
            <a:r>
              <a:rPr sz="1500" b="1" dirty="0">
                <a:latin typeface="Calibri Light"/>
                <a:cs typeface="Calibri Light"/>
              </a:rPr>
              <a:t>spouse </a:t>
            </a:r>
            <a:r>
              <a:rPr sz="1500" b="1" spc="-325" dirty="0">
                <a:latin typeface="Calibri Light"/>
                <a:cs typeface="Calibri Light"/>
              </a:rPr>
              <a:t> </a:t>
            </a:r>
            <a:r>
              <a:rPr sz="1500" b="1" spc="15" dirty="0">
                <a:latin typeface="Calibri Light"/>
                <a:cs typeface="Calibri Light"/>
              </a:rPr>
              <a:t>become</a:t>
            </a:r>
            <a:r>
              <a:rPr sz="1500" b="1" spc="-135" dirty="0">
                <a:latin typeface="Calibri Light"/>
                <a:cs typeface="Calibri Light"/>
              </a:rPr>
              <a:t> </a:t>
            </a:r>
            <a:r>
              <a:rPr sz="1500" b="1" spc="-10" dirty="0">
                <a:latin typeface="Calibri Light"/>
                <a:cs typeface="Calibri Light"/>
              </a:rPr>
              <a:t>pregnant.</a:t>
            </a:r>
            <a:endParaRPr sz="1500" b="1" dirty="0">
              <a:latin typeface="Calibri Light"/>
              <a:cs typeface="Calibri Light"/>
            </a:endParaRPr>
          </a:p>
          <a:p>
            <a:pPr>
              <a:lnSpc>
                <a:spcPct val="100000"/>
              </a:lnSpc>
              <a:spcBef>
                <a:spcPts val="35"/>
              </a:spcBef>
            </a:pPr>
            <a:endParaRPr sz="1450" b="1" dirty="0">
              <a:latin typeface="Calibri Light"/>
              <a:cs typeface="Calibri Light"/>
            </a:endParaRPr>
          </a:p>
          <a:p>
            <a:pPr marL="12700">
              <a:lnSpc>
                <a:spcPct val="100000"/>
              </a:lnSpc>
            </a:pPr>
            <a:r>
              <a:rPr lang="en-US" sz="1500" b="1" spc="15" dirty="0">
                <a:solidFill>
                  <a:srgbClr val="002162"/>
                </a:solidFill>
                <a:latin typeface="Calibri Light"/>
                <a:cs typeface="Calibri Light"/>
              </a:rPr>
              <a:t>Fitness Discounts</a:t>
            </a:r>
            <a:r>
              <a:rPr sz="1500" b="1" spc="-130" dirty="0">
                <a:solidFill>
                  <a:srgbClr val="002162"/>
                </a:solidFill>
                <a:latin typeface="Calibri Light"/>
                <a:cs typeface="Calibri Light"/>
              </a:rPr>
              <a:t> </a:t>
            </a:r>
            <a:r>
              <a:rPr sz="1500" b="1" spc="10" dirty="0">
                <a:latin typeface="Calibri Light"/>
                <a:cs typeface="Calibri Light"/>
              </a:rPr>
              <a:t>–</a:t>
            </a:r>
            <a:r>
              <a:rPr sz="1500" b="1" spc="-60" dirty="0">
                <a:latin typeface="Calibri Light"/>
                <a:cs typeface="Calibri Light"/>
              </a:rPr>
              <a:t> </a:t>
            </a:r>
            <a:r>
              <a:rPr lang="en-US" sz="1500" b="1" spc="-60" dirty="0">
                <a:latin typeface="Calibri Light"/>
                <a:cs typeface="Calibri Light"/>
              </a:rPr>
              <a:t>Aetna o</a:t>
            </a:r>
            <a:r>
              <a:rPr sz="1500" b="1" spc="-5" dirty="0">
                <a:latin typeface="Calibri Light"/>
                <a:cs typeface="Calibri Light"/>
              </a:rPr>
              <a:t>ffers</a:t>
            </a:r>
            <a:r>
              <a:rPr sz="1500" b="1" spc="-130" dirty="0">
                <a:latin typeface="Calibri Light"/>
                <a:cs typeface="Calibri Light"/>
              </a:rPr>
              <a:t> </a:t>
            </a:r>
            <a:r>
              <a:rPr sz="1500" b="1" spc="-10" dirty="0">
                <a:latin typeface="Calibri Light"/>
                <a:cs typeface="Calibri Light"/>
              </a:rPr>
              <a:t>discounts</a:t>
            </a:r>
            <a:r>
              <a:rPr sz="1500" b="1" spc="-130" dirty="0">
                <a:latin typeface="Calibri Light"/>
                <a:cs typeface="Calibri Light"/>
              </a:rPr>
              <a:t> </a:t>
            </a:r>
            <a:r>
              <a:rPr sz="1500" b="1" spc="35" dirty="0">
                <a:latin typeface="Calibri Light"/>
                <a:cs typeface="Calibri Light"/>
              </a:rPr>
              <a:t>to</a:t>
            </a:r>
            <a:r>
              <a:rPr sz="1500" b="1" spc="-95" dirty="0">
                <a:latin typeface="Calibri Light"/>
                <a:cs typeface="Calibri Light"/>
              </a:rPr>
              <a:t> </a:t>
            </a:r>
            <a:r>
              <a:rPr sz="1500" b="1" spc="10" dirty="0">
                <a:latin typeface="Calibri Light"/>
                <a:cs typeface="Calibri Light"/>
              </a:rPr>
              <a:t>a</a:t>
            </a:r>
            <a:r>
              <a:rPr sz="1500" b="1" spc="-20" dirty="0">
                <a:latin typeface="Calibri Light"/>
                <a:cs typeface="Calibri Light"/>
              </a:rPr>
              <a:t> </a:t>
            </a:r>
            <a:r>
              <a:rPr sz="1500" b="1" spc="-5" dirty="0">
                <a:latin typeface="Calibri Light"/>
                <a:cs typeface="Calibri Light"/>
              </a:rPr>
              <a:t>nationwide</a:t>
            </a:r>
            <a:r>
              <a:rPr sz="1500" b="1" spc="-135" dirty="0">
                <a:latin typeface="Calibri Light"/>
                <a:cs typeface="Calibri Light"/>
              </a:rPr>
              <a:t> </a:t>
            </a:r>
            <a:r>
              <a:rPr sz="1500" b="1" spc="-10" dirty="0">
                <a:latin typeface="Calibri Light"/>
                <a:cs typeface="Calibri Light"/>
              </a:rPr>
              <a:t>network</a:t>
            </a:r>
            <a:r>
              <a:rPr sz="1500" b="1" spc="-135" dirty="0">
                <a:latin typeface="Calibri Light"/>
                <a:cs typeface="Calibri Light"/>
              </a:rPr>
              <a:t> </a:t>
            </a:r>
            <a:r>
              <a:rPr sz="1500" b="1" spc="5" dirty="0">
                <a:latin typeface="Calibri Light"/>
                <a:cs typeface="Calibri Light"/>
              </a:rPr>
              <a:t>of</a:t>
            </a:r>
            <a:r>
              <a:rPr sz="1500" b="1" spc="-80" dirty="0">
                <a:latin typeface="Calibri Light"/>
                <a:cs typeface="Calibri Light"/>
              </a:rPr>
              <a:t> </a:t>
            </a:r>
            <a:r>
              <a:rPr sz="1500" b="1" spc="5" dirty="0">
                <a:latin typeface="Calibri Light"/>
                <a:cs typeface="Calibri Light"/>
              </a:rPr>
              <a:t>fitness</a:t>
            </a:r>
            <a:r>
              <a:rPr sz="1500" b="1" spc="-130" dirty="0">
                <a:latin typeface="Calibri Light"/>
                <a:cs typeface="Calibri Light"/>
              </a:rPr>
              <a:t> </a:t>
            </a:r>
            <a:r>
              <a:rPr sz="1500" b="1" dirty="0">
                <a:latin typeface="Calibri Light"/>
                <a:cs typeface="Calibri Light"/>
              </a:rPr>
              <a:t>clubs.</a:t>
            </a:r>
          </a:p>
          <a:p>
            <a:pPr marL="12700" marR="1617345">
              <a:lnSpc>
                <a:spcPct val="200300"/>
              </a:lnSpc>
            </a:pPr>
            <a:r>
              <a:rPr lang="en-US" sz="1500" b="1" spc="25" dirty="0">
                <a:solidFill>
                  <a:srgbClr val="002162"/>
                </a:solidFill>
                <a:latin typeface="Calibri Light"/>
                <a:cs typeface="Calibri Light"/>
              </a:rPr>
              <a:t>Aetna Discount Programs</a:t>
            </a:r>
            <a:r>
              <a:rPr sz="1500" b="1" spc="10" dirty="0">
                <a:latin typeface="Calibri Light"/>
                <a:cs typeface="Calibri Light"/>
              </a:rPr>
              <a:t>–</a:t>
            </a:r>
            <a:r>
              <a:rPr sz="1500" b="1" spc="-55" dirty="0">
                <a:latin typeface="Calibri Light"/>
                <a:cs typeface="Calibri Light"/>
              </a:rPr>
              <a:t> </a:t>
            </a:r>
            <a:r>
              <a:rPr sz="1500" b="1" spc="-5" dirty="0">
                <a:latin typeface="Calibri Light"/>
                <a:cs typeface="Calibri Light"/>
              </a:rPr>
              <a:t>Discounts</a:t>
            </a:r>
            <a:r>
              <a:rPr sz="1500" b="1" spc="-125" dirty="0">
                <a:latin typeface="Calibri Light"/>
                <a:cs typeface="Calibri Light"/>
              </a:rPr>
              <a:t> </a:t>
            </a:r>
            <a:r>
              <a:rPr lang="en-US" sz="1500" b="1" spc="-125" dirty="0">
                <a:latin typeface="Calibri Light"/>
                <a:cs typeface="Calibri Light"/>
              </a:rPr>
              <a:t> </a:t>
            </a:r>
            <a:r>
              <a:rPr sz="1500" b="1" spc="15" dirty="0">
                <a:latin typeface="Calibri Light"/>
                <a:cs typeface="Calibri Light"/>
              </a:rPr>
              <a:t>for</a:t>
            </a:r>
            <a:r>
              <a:rPr sz="1500" b="1" spc="-140" dirty="0">
                <a:latin typeface="Calibri Light"/>
                <a:cs typeface="Calibri Light"/>
              </a:rPr>
              <a:t> </a:t>
            </a:r>
            <a:r>
              <a:rPr lang="en-US" sz="1500" b="1" spc="10" dirty="0">
                <a:latin typeface="Calibri Light"/>
                <a:cs typeface="Calibri Light"/>
              </a:rPr>
              <a:t>health coaching, at-home weight-loss programs and wellness programs</a:t>
            </a:r>
          </a:p>
          <a:p>
            <a:pPr marL="12700" marR="1617345">
              <a:lnSpc>
                <a:spcPct val="200300"/>
              </a:lnSpc>
            </a:pPr>
            <a:r>
              <a:rPr sz="1500" b="1" spc="-325" dirty="0">
                <a:latin typeface="Calibri Light"/>
                <a:cs typeface="Calibri Light"/>
              </a:rPr>
              <a:t> </a:t>
            </a:r>
            <a:r>
              <a:rPr lang="en-US" sz="1500" b="1" spc="30" dirty="0">
                <a:solidFill>
                  <a:srgbClr val="002162"/>
                </a:solidFill>
                <a:latin typeface="Calibri Light"/>
                <a:cs typeface="Calibri Light"/>
              </a:rPr>
              <a:t>24-Hour Nurse Line</a:t>
            </a:r>
            <a:r>
              <a:rPr sz="1500" b="1" spc="-140" dirty="0">
                <a:solidFill>
                  <a:srgbClr val="002162"/>
                </a:solidFill>
                <a:latin typeface="Calibri Light"/>
                <a:cs typeface="Calibri Light"/>
              </a:rPr>
              <a:t> </a:t>
            </a:r>
            <a:r>
              <a:rPr sz="1500" b="1" spc="10" dirty="0">
                <a:latin typeface="Calibri Light"/>
                <a:cs typeface="Calibri Light"/>
              </a:rPr>
              <a:t>–</a:t>
            </a:r>
            <a:r>
              <a:rPr sz="1500" b="1" spc="-60" dirty="0">
                <a:latin typeface="Calibri Light"/>
                <a:cs typeface="Calibri Light"/>
              </a:rPr>
              <a:t> </a:t>
            </a:r>
            <a:r>
              <a:rPr lang="en-US" sz="1500" b="1" spc="-10" dirty="0">
                <a:latin typeface="Calibri Light"/>
                <a:cs typeface="Calibri Light"/>
              </a:rPr>
              <a:t>free access to speak to a registered nurse about health issues – whenever you need to</a:t>
            </a:r>
            <a:r>
              <a:rPr sz="1500" b="1" spc="-5" dirty="0">
                <a:latin typeface="Calibri Light"/>
                <a:cs typeface="Calibri Light"/>
              </a:rPr>
              <a:t>.</a:t>
            </a:r>
            <a:r>
              <a:rPr lang="en-US" sz="1500" b="1" spc="-5" dirty="0">
                <a:latin typeface="Calibri Light"/>
                <a:cs typeface="Calibri Light"/>
              </a:rPr>
              <a:t>  </a:t>
            </a:r>
          </a:p>
        </p:txBody>
      </p:sp>
      <p:grpSp>
        <p:nvGrpSpPr>
          <p:cNvPr id="7" name="object 7"/>
          <p:cNvGrpSpPr/>
          <p:nvPr/>
        </p:nvGrpSpPr>
        <p:grpSpPr>
          <a:xfrm>
            <a:off x="0" y="436880"/>
            <a:ext cx="12192000" cy="2103120"/>
            <a:chOff x="0" y="436880"/>
            <a:chExt cx="12192000" cy="2103120"/>
          </a:xfrm>
        </p:grpSpPr>
        <p:sp>
          <p:nvSpPr>
            <p:cNvPr id="8" name="object 8"/>
            <p:cNvSpPr/>
            <p:nvPr/>
          </p:nvSpPr>
          <p:spPr>
            <a:xfrm>
              <a:off x="0" y="2194559"/>
              <a:ext cx="12192000" cy="345440"/>
            </a:xfrm>
            <a:custGeom>
              <a:avLst/>
              <a:gdLst/>
              <a:ahLst/>
              <a:cxnLst/>
              <a:rect l="l" t="t" r="r" b="b"/>
              <a:pathLst>
                <a:path w="12192000" h="345439">
                  <a:moveTo>
                    <a:pt x="12192000" y="0"/>
                  </a:moveTo>
                  <a:lnTo>
                    <a:pt x="0" y="0"/>
                  </a:lnTo>
                  <a:lnTo>
                    <a:pt x="0" y="345439"/>
                  </a:lnTo>
                  <a:lnTo>
                    <a:pt x="12192000" y="345439"/>
                  </a:lnTo>
                  <a:lnTo>
                    <a:pt x="12192000" y="0"/>
                  </a:lnTo>
                  <a:close/>
                </a:path>
              </a:pathLst>
            </a:custGeom>
            <a:solidFill>
              <a:srgbClr val="F1F1F1"/>
            </a:solidFill>
          </p:spPr>
          <p:txBody>
            <a:bodyPr wrap="square" lIns="0" tIns="0" rIns="0" bIns="0" rtlCol="0"/>
            <a:lstStyle/>
            <a:p>
              <a:endParaRPr/>
            </a:p>
          </p:txBody>
        </p:sp>
        <p:sp>
          <p:nvSpPr>
            <p:cNvPr id="9" name="object 9"/>
            <p:cNvSpPr/>
            <p:nvPr/>
          </p:nvSpPr>
          <p:spPr>
            <a:xfrm>
              <a:off x="3876040" y="1386840"/>
              <a:ext cx="4455160" cy="60960"/>
            </a:xfrm>
            <a:custGeom>
              <a:avLst/>
              <a:gdLst/>
              <a:ahLst/>
              <a:cxnLst/>
              <a:rect l="l" t="t" r="r" b="b"/>
              <a:pathLst>
                <a:path w="4455159" h="60959">
                  <a:moveTo>
                    <a:pt x="0" y="0"/>
                  </a:moveTo>
                  <a:lnTo>
                    <a:pt x="4455160" y="0"/>
                  </a:lnTo>
                </a:path>
                <a:path w="4455159" h="60959">
                  <a:moveTo>
                    <a:pt x="0" y="60960"/>
                  </a:moveTo>
                  <a:lnTo>
                    <a:pt x="4455160" y="60960"/>
                  </a:lnTo>
                </a:path>
              </a:pathLst>
            </a:custGeom>
            <a:ln w="10160">
              <a:solidFill>
                <a:srgbClr val="FFFFFF"/>
              </a:solidFill>
            </a:ln>
          </p:spPr>
          <p:txBody>
            <a:bodyPr wrap="square" lIns="0" tIns="0" rIns="0" bIns="0" rtlCol="0"/>
            <a:lstStyle/>
            <a:p>
              <a:endParaRPr/>
            </a:p>
          </p:txBody>
        </p:sp>
        <p:pic>
          <p:nvPicPr>
            <p:cNvPr id="10" name="object 10"/>
            <p:cNvPicPr/>
            <p:nvPr/>
          </p:nvPicPr>
          <p:blipFill>
            <a:blip r:embed="rId3" cstate="print"/>
            <a:stretch>
              <a:fillRect/>
            </a:stretch>
          </p:blipFill>
          <p:spPr>
            <a:xfrm>
              <a:off x="528319" y="436880"/>
              <a:ext cx="2235200" cy="1066800"/>
            </a:xfrm>
            <a:prstGeom prst="rect">
              <a:avLst/>
            </a:prstGeom>
          </p:spPr>
        </p:pic>
      </p:grpSp>
      <p:sp>
        <p:nvSpPr>
          <p:cNvPr id="11" name="object 11"/>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dirty="0"/>
              <a:t>21</a:t>
            </a:fld>
            <a:endParaRP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588" y="-238678"/>
            <a:ext cx="12192000" cy="6858000"/>
            <a:chOff x="0" y="0"/>
            <a:chExt cx="12192000" cy="6858000"/>
          </a:xfrm>
        </p:grpSpPr>
        <p:pic>
          <p:nvPicPr>
            <p:cNvPr id="3" name="object 3"/>
            <p:cNvPicPr/>
            <p:nvPr/>
          </p:nvPicPr>
          <p:blipFill>
            <a:blip r:embed="rId2" cstate="print"/>
            <a:stretch>
              <a:fillRect/>
            </a:stretch>
          </p:blipFill>
          <p:spPr>
            <a:xfrm>
              <a:off x="0" y="0"/>
              <a:ext cx="12191999" cy="6857997"/>
            </a:xfrm>
            <a:prstGeom prst="rect">
              <a:avLst/>
            </a:prstGeom>
          </p:spPr>
        </p:pic>
        <p:sp>
          <p:nvSpPr>
            <p:cNvPr id="4" name="object 4"/>
            <p:cNvSpPr/>
            <p:nvPr/>
          </p:nvSpPr>
          <p:spPr>
            <a:xfrm>
              <a:off x="0" y="0"/>
              <a:ext cx="12192000" cy="2194560"/>
            </a:xfrm>
            <a:custGeom>
              <a:avLst/>
              <a:gdLst/>
              <a:ahLst/>
              <a:cxnLst/>
              <a:rect l="l" t="t" r="r" b="b"/>
              <a:pathLst>
                <a:path w="12192000" h="2194560">
                  <a:moveTo>
                    <a:pt x="12192000" y="0"/>
                  </a:moveTo>
                  <a:lnTo>
                    <a:pt x="0" y="0"/>
                  </a:lnTo>
                  <a:lnTo>
                    <a:pt x="0" y="2194560"/>
                  </a:lnTo>
                  <a:lnTo>
                    <a:pt x="12192000" y="2194560"/>
                  </a:lnTo>
                  <a:lnTo>
                    <a:pt x="12192000" y="0"/>
                  </a:lnTo>
                  <a:close/>
                </a:path>
              </a:pathLst>
            </a:custGeom>
            <a:solidFill>
              <a:srgbClr val="001133"/>
            </a:solidFill>
          </p:spPr>
          <p:txBody>
            <a:bodyPr wrap="square" lIns="0" tIns="0" rIns="0" bIns="0" rtlCol="0"/>
            <a:lstStyle/>
            <a:p>
              <a:endParaRPr/>
            </a:p>
          </p:txBody>
        </p:sp>
      </p:grpSp>
      <p:sp>
        <p:nvSpPr>
          <p:cNvPr id="5" name="object 5"/>
          <p:cNvSpPr txBox="1">
            <a:spLocks noGrp="1"/>
          </p:cNvSpPr>
          <p:nvPr>
            <p:ph type="title"/>
          </p:nvPr>
        </p:nvSpPr>
        <p:spPr>
          <a:xfrm>
            <a:off x="4038600" y="237789"/>
            <a:ext cx="3615055" cy="950901"/>
          </a:xfrm>
          <a:prstGeom prst="rect">
            <a:avLst/>
          </a:prstGeom>
        </p:spPr>
        <p:txBody>
          <a:bodyPr vert="horz" wrap="square" lIns="0" tIns="12065" rIns="0" bIns="0" rtlCol="0">
            <a:spAutoFit/>
          </a:bodyPr>
          <a:lstStyle/>
          <a:p>
            <a:pPr marL="12700" algn="ctr">
              <a:lnSpc>
                <a:spcPct val="100000"/>
              </a:lnSpc>
              <a:spcBef>
                <a:spcPts val="95"/>
              </a:spcBef>
            </a:pPr>
            <a:r>
              <a:rPr spc="-15" dirty="0"/>
              <a:t>Flu</a:t>
            </a:r>
            <a:r>
              <a:rPr lang="en-US" spc="-15" dirty="0"/>
              <a:t> &amp; COVID-19</a:t>
            </a:r>
            <a:r>
              <a:rPr spc="-85" dirty="0"/>
              <a:t> </a:t>
            </a:r>
            <a:r>
              <a:rPr spc="-5" dirty="0"/>
              <a:t>Shot</a:t>
            </a:r>
            <a:r>
              <a:rPr spc="-120" dirty="0"/>
              <a:t> </a:t>
            </a:r>
            <a:r>
              <a:rPr spc="-15" dirty="0"/>
              <a:t>Benefits</a:t>
            </a:r>
          </a:p>
        </p:txBody>
      </p:sp>
      <p:grpSp>
        <p:nvGrpSpPr>
          <p:cNvPr id="6" name="object 6"/>
          <p:cNvGrpSpPr/>
          <p:nvPr/>
        </p:nvGrpSpPr>
        <p:grpSpPr>
          <a:xfrm>
            <a:off x="528319" y="436880"/>
            <a:ext cx="7802880" cy="1066800"/>
            <a:chOff x="528319" y="436880"/>
            <a:chExt cx="7802880" cy="1066800"/>
          </a:xfrm>
        </p:grpSpPr>
        <p:sp>
          <p:nvSpPr>
            <p:cNvPr id="7" name="object 7"/>
            <p:cNvSpPr/>
            <p:nvPr/>
          </p:nvSpPr>
          <p:spPr>
            <a:xfrm>
              <a:off x="3876039" y="1386840"/>
              <a:ext cx="4455160" cy="60960"/>
            </a:xfrm>
            <a:custGeom>
              <a:avLst/>
              <a:gdLst/>
              <a:ahLst/>
              <a:cxnLst/>
              <a:rect l="l" t="t" r="r" b="b"/>
              <a:pathLst>
                <a:path w="4455159" h="60959">
                  <a:moveTo>
                    <a:pt x="0" y="0"/>
                  </a:moveTo>
                  <a:lnTo>
                    <a:pt x="4455160" y="0"/>
                  </a:lnTo>
                </a:path>
                <a:path w="4455159" h="60959">
                  <a:moveTo>
                    <a:pt x="0" y="60960"/>
                  </a:moveTo>
                  <a:lnTo>
                    <a:pt x="4455160" y="60960"/>
                  </a:lnTo>
                </a:path>
              </a:pathLst>
            </a:custGeom>
            <a:ln w="10160">
              <a:solidFill>
                <a:srgbClr val="FFFFFF"/>
              </a:solidFill>
            </a:ln>
          </p:spPr>
          <p:txBody>
            <a:bodyPr wrap="square" lIns="0" tIns="0" rIns="0" bIns="0" rtlCol="0"/>
            <a:lstStyle/>
            <a:p>
              <a:endParaRPr/>
            </a:p>
          </p:txBody>
        </p:sp>
        <p:pic>
          <p:nvPicPr>
            <p:cNvPr id="10" name="object 10"/>
            <p:cNvPicPr/>
            <p:nvPr/>
          </p:nvPicPr>
          <p:blipFill>
            <a:blip r:embed="rId3" cstate="print"/>
            <a:stretch>
              <a:fillRect/>
            </a:stretch>
          </p:blipFill>
          <p:spPr>
            <a:xfrm>
              <a:off x="528319" y="436880"/>
              <a:ext cx="2235200" cy="1066800"/>
            </a:xfrm>
            <a:prstGeom prst="rect">
              <a:avLst/>
            </a:prstGeom>
          </p:spPr>
        </p:pic>
      </p:grpSp>
      <p:sp>
        <p:nvSpPr>
          <p:cNvPr id="11" name="object 11"/>
          <p:cNvSpPr txBox="1"/>
          <p:nvPr/>
        </p:nvSpPr>
        <p:spPr>
          <a:xfrm>
            <a:off x="76200" y="2481897"/>
            <a:ext cx="12115800" cy="2310248"/>
          </a:xfrm>
          <a:prstGeom prst="rect">
            <a:avLst/>
          </a:prstGeom>
        </p:spPr>
        <p:txBody>
          <a:bodyPr vert="horz" wrap="square" lIns="0" tIns="27305" rIns="0" bIns="0" rtlCol="0">
            <a:spAutoFit/>
          </a:bodyPr>
          <a:lstStyle/>
          <a:p>
            <a:pPr marL="2147570" marR="5080" indent="-2135505" algn="ctr">
              <a:lnSpc>
                <a:spcPts val="1760"/>
              </a:lnSpc>
              <a:spcBef>
                <a:spcPts val="215"/>
              </a:spcBef>
            </a:pPr>
            <a:r>
              <a:rPr lang="en-US" b="1" spc="35" dirty="0">
                <a:latin typeface="Calibri Light"/>
                <a:cs typeface="Calibri Light"/>
              </a:rPr>
              <a:t>Aetna® is a CVS Health® company, which means they recommend CVS Pharmacy® locations for your flu shot.</a:t>
            </a:r>
          </a:p>
          <a:p>
            <a:pPr marL="2147570" marR="5080" indent="-2135505" algn="ctr">
              <a:lnSpc>
                <a:spcPts val="1760"/>
              </a:lnSpc>
              <a:spcBef>
                <a:spcPts val="215"/>
              </a:spcBef>
            </a:pPr>
            <a:endParaRPr lang="en-US" b="1" spc="35" dirty="0">
              <a:latin typeface="Calibri Light"/>
              <a:cs typeface="Calibri Light"/>
            </a:endParaRPr>
          </a:p>
          <a:p>
            <a:pPr marL="2147570" marR="5080" indent="-2135505" algn="ctr">
              <a:lnSpc>
                <a:spcPts val="1760"/>
              </a:lnSpc>
              <a:spcBef>
                <a:spcPts val="215"/>
              </a:spcBef>
            </a:pPr>
            <a:r>
              <a:rPr lang="en-US" b="1" spc="35" dirty="0">
                <a:latin typeface="Calibri Light"/>
                <a:cs typeface="Calibri Light"/>
              </a:rPr>
              <a:t>And it’s safe to get your bivalent COVID-19 booster at the same time. Both vaccines are covered with an Aetna medical plan.</a:t>
            </a:r>
          </a:p>
          <a:p>
            <a:pPr marL="2147570" marR="5080" indent="-2135505" algn="ctr">
              <a:lnSpc>
                <a:spcPts val="1760"/>
              </a:lnSpc>
              <a:spcBef>
                <a:spcPts val="215"/>
              </a:spcBef>
            </a:pPr>
            <a:endParaRPr lang="en-US" b="1" spc="35" dirty="0">
              <a:latin typeface="Calibri Light"/>
              <a:cs typeface="Calibri Light"/>
            </a:endParaRPr>
          </a:p>
          <a:p>
            <a:pPr marL="2147570" marR="5080" indent="-2135505" algn="ctr">
              <a:lnSpc>
                <a:spcPts val="1760"/>
              </a:lnSpc>
              <a:spcBef>
                <a:spcPts val="215"/>
              </a:spcBef>
            </a:pPr>
            <a:r>
              <a:rPr lang="en-US" b="1" spc="35" dirty="0">
                <a:latin typeface="Calibri Light"/>
                <a:cs typeface="Calibri Light"/>
              </a:rPr>
              <a:t>Both the HNO and OAMC/POS plans offer coverage for seasonal flu shots with no copay when you use in-network providers.</a:t>
            </a:r>
          </a:p>
          <a:p>
            <a:pPr marL="2147570" marR="5080" indent="-2135505" algn="ctr">
              <a:lnSpc>
                <a:spcPts val="1760"/>
              </a:lnSpc>
              <a:spcBef>
                <a:spcPts val="215"/>
              </a:spcBef>
            </a:pPr>
            <a:endParaRPr lang="en-US" b="1" spc="35" dirty="0">
              <a:latin typeface="Calibri Light"/>
              <a:cs typeface="Calibri Light"/>
            </a:endParaRPr>
          </a:p>
          <a:p>
            <a:pPr marL="2147570" marR="5080" indent="-2135505" algn="ctr">
              <a:lnSpc>
                <a:spcPts val="1760"/>
              </a:lnSpc>
              <a:spcBef>
                <a:spcPts val="215"/>
              </a:spcBef>
            </a:pPr>
            <a:endParaRPr lang="en-US" b="1" spc="35" dirty="0">
              <a:latin typeface="Calibri Light"/>
              <a:cs typeface="Calibri Light"/>
            </a:endParaRPr>
          </a:p>
          <a:p>
            <a:pPr marL="2147570" marR="5080" indent="-2135505" algn="ctr">
              <a:lnSpc>
                <a:spcPts val="1760"/>
              </a:lnSpc>
              <a:spcBef>
                <a:spcPts val="215"/>
              </a:spcBef>
            </a:pPr>
            <a:r>
              <a:rPr lang="en-US" b="1" spc="35" dirty="0">
                <a:latin typeface="Calibri Light"/>
                <a:cs typeface="Calibri Light"/>
              </a:rPr>
              <a:t>For a full list of providers and to make an appointment, you may visit</a:t>
            </a:r>
          </a:p>
          <a:p>
            <a:pPr marL="2147570" marR="5080" indent="-2135505" algn="ctr">
              <a:lnSpc>
                <a:spcPts val="1760"/>
              </a:lnSpc>
              <a:spcBef>
                <a:spcPts val="215"/>
              </a:spcBef>
            </a:pPr>
            <a:r>
              <a:rPr lang="en-US" b="1" spc="35" dirty="0">
                <a:latin typeface="Calibri Light"/>
                <a:cs typeface="Calibri Light"/>
              </a:rPr>
              <a:t>https://www.aetna.com/individuals-families/medication-safety-vaccines/flu-vaccines.html</a:t>
            </a:r>
            <a:r>
              <a:rPr b="1" spc="-10" dirty="0">
                <a:latin typeface="Calibri Light"/>
                <a:cs typeface="Calibri Light"/>
              </a:rPr>
              <a:t>.</a:t>
            </a:r>
            <a:r>
              <a:rPr b="1" spc="-65" dirty="0">
                <a:latin typeface="Calibri Light"/>
                <a:cs typeface="Calibri Light"/>
              </a:rPr>
              <a:t> </a:t>
            </a:r>
            <a:endParaRPr dirty="0">
              <a:solidFill>
                <a:srgbClr val="FF0000"/>
              </a:solidFill>
              <a:latin typeface="Calibri Light"/>
              <a:cs typeface="Calibri Light"/>
            </a:endParaRPr>
          </a:p>
        </p:txBody>
      </p:sp>
      <p:sp>
        <p:nvSpPr>
          <p:cNvPr id="13" name="object 13"/>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dirty="0"/>
              <a:t>22</a:t>
            </a:fld>
            <a:endParaRP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80815" y="2470449"/>
            <a:ext cx="5260975" cy="1256665"/>
          </a:xfrm>
          <a:prstGeom prst="rect">
            <a:avLst/>
          </a:prstGeom>
        </p:spPr>
        <p:txBody>
          <a:bodyPr vert="horz" wrap="square" lIns="0" tIns="200025" rIns="0" bIns="0" rtlCol="0">
            <a:spAutoFit/>
          </a:bodyPr>
          <a:lstStyle/>
          <a:p>
            <a:pPr algn="ctr">
              <a:lnSpc>
                <a:spcPct val="100000"/>
              </a:lnSpc>
              <a:spcBef>
                <a:spcPts val="1575"/>
              </a:spcBef>
            </a:pPr>
            <a:r>
              <a:rPr sz="5050" spc="-10" dirty="0"/>
              <a:t>Dental</a:t>
            </a:r>
            <a:r>
              <a:rPr sz="5050" spc="-190" dirty="0"/>
              <a:t> </a:t>
            </a:r>
            <a:r>
              <a:rPr sz="5050" spc="-10" dirty="0"/>
              <a:t>Insurance</a:t>
            </a:r>
            <a:endParaRPr sz="5050"/>
          </a:p>
          <a:p>
            <a:pPr algn="ctr">
              <a:lnSpc>
                <a:spcPct val="100000"/>
              </a:lnSpc>
              <a:spcBef>
                <a:spcPts val="415"/>
              </a:spcBef>
            </a:pPr>
            <a:r>
              <a:rPr sz="1450" b="0" spc="15" dirty="0">
                <a:solidFill>
                  <a:srgbClr val="75A2C9"/>
                </a:solidFill>
                <a:latin typeface="Century Gothic"/>
                <a:cs typeface="Century Gothic"/>
              </a:rPr>
              <a:t>P</a:t>
            </a:r>
            <a:r>
              <a:rPr sz="1450" b="0" spc="-40" dirty="0">
                <a:solidFill>
                  <a:srgbClr val="75A2C9"/>
                </a:solidFill>
                <a:latin typeface="Century Gothic"/>
                <a:cs typeface="Century Gothic"/>
              </a:rPr>
              <a:t>r</a:t>
            </a:r>
            <a:r>
              <a:rPr sz="1450" b="0" spc="5" dirty="0">
                <a:solidFill>
                  <a:srgbClr val="75A2C9"/>
                </a:solidFill>
                <a:latin typeface="Century Gothic"/>
                <a:cs typeface="Century Gothic"/>
              </a:rPr>
              <a:t>o</a:t>
            </a:r>
            <a:r>
              <a:rPr sz="1450" b="0" spc="70" dirty="0">
                <a:solidFill>
                  <a:srgbClr val="75A2C9"/>
                </a:solidFill>
                <a:latin typeface="Century Gothic"/>
                <a:cs typeface="Century Gothic"/>
              </a:rPr>
              <a:t>v</a:t>
            </a:r>
            <a:r>
              <a:rPr sz="1450" b="0" spc="-55" dirty="0">
                <a:solidFill>
                  <a:srgbClr val="75A2C9"/>
                </a:solidFill>
                <a:latin typeface="Century Gothic"/>
                <a:cs typeface="Century Gothic"/>
              </a:rPr>
              <a:t>i</a:t>
            </a:r>
            <a:r>
              <a:rPr sz="1450" b="0" spc="-40" dirty="0">
                <a:solidFill>
                  <a:srgbClr val="75A2C9"/>
                </a:solidFill>
                <a:latin typeface="Century Gothic"/>
                <a:cs typeface="Century Gothic"/>
              </a:rPr>
              <a:t>d</a:t>
            </a:r>
            <a:r>
              <a:rPr sz="1450" b="0" spc="15" dirty="0">
                <a:solidFill>
                  <a:srgbClr val="75A2C9"/>
                </a:solidFill>
                <a:latin typeface="Century Gothic"/>
                <a:cs typeface="Century Gothic"/>
              </a:rPr>
              <a:t>e</a:t>
            </a:r>
            <a:r>
              <a:rPr sz="1450" b="0" spc="-10" dirty="0">
                <a:solidFill>
                  <a:srgbClr val="75A2C9"/>
                </a:solidFill>
                <a:latin typeface="Century Gothic"/>
                <a:cs typeface="Century Gothic"/>
              </a:rPr>
              <a:t>d</a:t>
            </a:r>
            <a:r>
              <a:rPr sz="1450" b="0" spc="-190" dirty="0">
                <a:solidFill>
                  <a:srgbClr val="75A2C9"/>
                </a:solidFill>
                <a:latin typeface="Century Gothic"/>
                <a:cs typeface="Century Gothic"/>
              </a:rPr>
              <a:t> </a:t>
            </a:r>
            <a:r>
              <a:rPr sz="1450" b="0" spc="-35" dirty="0">
                <a:solidFill>
                  <a:srgbClr val="75A2C9"/>
                </a:solidFill>
                <a:latin typeface="Century Gothic"/>
                <a:cs typeface="Century Gothic"/>
              </a:rPr>
              <a:t>b</a:t>
            </a:r>
            <a:r>
              <a:rPr sz="1450" b="0" spc="-5" dirty="0">
                <a:solidFill>
                  <a:srgbClr val="75A2C9"/>
                </a:solidFill>
                <a:latin typeface="Century Gothic"/>
                <a:cs typeface="Century Gothic"/>
              </a:rPr>
              <a:t>y</a:t>
            </a:r>
            <a:endParaRPr sz="1450">
              <a:latin typeface="Century Gothic"/>
              <a:cs typeface="Century Gothic"/>
            </a:endParaRPr>
          </a:p>
        </p:txBody>
      </p:sp>
      <p:grpSp>
        <p:nvGrpSpPr>
          <p:cNvPr id="3" name="object 3"/>
          <p:cNvGrpSpPr/>
          <p:nvPr/>
        </p:nvGrpSpPr>
        <p:grpSpPr>
          <a:xfrm>
            <a:off x="0" y="1310639"/>
            <a:ext cx="12192000" cy="5547360"/>
            <a:chOff x="0" y="1310639"/>
            <a:chExt cx="12192000" cy="5547360"/>
          </a:xfrm>
        </p:grpSpPr>
        <p:sp>
          <p:nvSpPr>
            <p:cNvPr id="4" name="object 4"/>
            <p:cNvSpPr/>
            <p:nvPr/>
          </p:nvSpPr>
          <p:spPr>
            <a:xfrm>
              <a:off x="0" y="4897119"/>
              <a:ext cx="12192000" cy="1960880"/>
            </a:xfrm>
            <a:custGeom>
              <a:avLst/>
              <a:gdLst/>
              <a:ahLst/>
              <a:cxnLst/>
              <a:rect l="l" t="t" r="r" b="b"/>
              <a:pathLst>
                <a:path w="12192000" h="1960879">
                  <a:moveTo>
                    <a:pt x="12191999" y="0"/>
                  </a:moveTo>
                  <a:lnTo>
                    <a:pt x="0" y="0"/>
                  </a:lnTo>
                  <a:lnTo>
                    <a:pt x="0" y="1960878"/>
                  </a:lnTo>
                  <a:lnTo>
                    <a:pt x="12191999" y="1960878"/>
                  </a:lnTo>
                  <a:lnTo>
                    <a:pt x="12191999" y="0"/>
                  </a:lnTo>
                  <a:close/>
                </a:path>
              </a:pathLst>
            </a:custGeom>
            <a:solidFill>
              <a:srgbClr val="FFFFFF"/>
            </a:solidFill>
          </p:spPr>
          <p:txBody>
            <a:bodyPr wrap="square" lIns="0" tIns="0" rIns="0" bIns="0" rtlCol="0"/>
            <a:lstStyle/>
            <a:p>
              <a:endParaRPr/>
            </a:p>
          </p:txBody>
        </p:sp>
        <p:pic>
          <p:nvPicPr>
            <p:cNvPr id="5" name="object 5"/>
            <p:cNvPicPr/>
            <p:nvPr/>
          </p:nvPicPr>
          <p:blipFill>
            <a:blip r:embed="rId2" cstate="print"/>
            <a:stretch>
              <a:fillRect/>
            </a:stretch>
          </p:blipFill>
          <p:spPr>
            <a:xfrm>
              <a:off x="4714240" y="5415280"/>
              <a:ext cx="2560319" cy="599440"/>
            </a:xfrm>
            <a:prstGeom prst="rect">
              <a:avLst/>
            </a:prstGeom>
          </p:spPr>
        </p:pic>
        <p:sp>
          <p:nvSpPr>
            <p:cNvPr id="6" name="object 6"/>
            <p:cNvSpPr/>
            <p:nvPr/>
          </p:nvSpPr>
          <p:spPr>
            <a:xfrm>
              <a:off x="604519" y="5654039"/>
              <a:ext cx="11013440" cy="71120"/>
            </a:xfrm>
            <a:custGeom>
              <a:avLst/>
              <a:gdLst/>
              <a:ahLst/>
              <a:cxnLst/>
              <a:rect l="l" t="t" r="r" b="b"/>
              <a:pathLst>
                <a:path w="11013440" h="71120">
                  <a:moveTo>
                    <a:pt x="0" y="0"/>
                  </a:moveTo>
                  <a:lnTo>
                    <a:pt x="3220593" y="0"/>
                  </a:lnTo>
                </a:path>
                <a:path w="11013440" h="71120">
                  <a:moveTo>
                    <a:pt x="0" y="71120"/>
                  </a:moveTo>
                  <a:lnTo>
                    <a:pt x="3220593" y="71120"/>
                  </a:lnTo>
                </a:path>
                <a:path w="11013440" h="71120">
                  <a:moveTo>
                    <a:pt x="7792720" y="0"/>
                  </a:moveTo>
                  <a:lnTo>
                    <a:pt x="11013313" y="0"/>
                  </a:lnTo>
                </a:path>
                <a:path w="11013440" h="71120">
                  <a:moveTo>
                    <a:pt x="7792720" y="71120"/>
                  </a:moveTo>
                  <a:lnTo>
                    <a:pt x="11013313" y="71120"/>
                  </a:lnTo>
                </a:path>
              </a:pathLst>
            </a:custGeom>
            <a:ln w="10160">
              <a:solidFill>
                <a:srgbClr val="002162"/>
              </a:solidFill>
            </a:ln>
          </p:spPr>
          <p:txBody>
            <a:bodyPr wrap="square" lIns="0" tIns="0" rIns="0" bIns="0" rtlCol="0"/>
            <a:lstStyle/>
            <a:p>
              <a:endParaRPr/>
            </a:p>
          </p:txBody>
        </p:sp>
        <p:pic>
          <p:nvPicPr>
            <p:cNvPr id="7" name="object 7"/>
            <p:cNvPicPr/>
            <p:nvPr/>
          </p:nvPicPr>
          <p:blipFill>
            <a:blip r:embed="rId3" cstate="print"/>
            <a:stretch>
              <a:fillRect/>
            </a:stretch>
          </p:blipFill>
          <p:spPr>
            <a:xfrm>
              <a:off x="5435600" y="1310639"/>
              <a:ext cx="1107440" cy="1107439"/>
            </a:xfrm>
            <a:prstGeom prst="rect">
              <a:avLst/>
            </a:prstGeom>
          </p:spPr>
        </p:pic>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1899920"/>
          </a:xfrm>
          <a:custGeom>
            <a:avLst/>
            <a:gdLst/>
            <a:ahLst/>
            <a:cxnLst/>
            <a:rect l="l" t="t" r="r" b="b"/>
            <a:pathLst>
              <a:path w="12192000" h="1899920">
                <a:moveTo>
                  <a:pt x="12192000" y="0"/>
                </a:moveTo>
                <a:lnTo>
                  <a:pt x="0" y="0"/>
                </a:lnTo>
                <a:lnTo>
                  <a:pt x="0" y="1899920"/>
                </a:lnTo>
                <a:lnTo>
                  <a:pt x="12192000" y="1899920"/>
                </a:lnTo>
                <a:lnTo>
                  <a:pt x="12192000" y="0"/>
                </a:lnTo>
                <a:close/>
              </a:path>
            </a:pathLst>
          </a:custGeom>
          <a:solidFill>
            <a:srgbClr val="001133"/>
          </a:solidFill>
        </p:spPr>
        <p:txBody>
          <a:bodyPr wrap="square" lIns="0" tIns="0" rIns="0" bIns="0" rtlCol="0"/>
          <a:lstStyle/>
          <a:p>
            <a:endParaRPr/>
          </a:p>
        </p:txBody>
      </p:sp>
      <p:sp>
        <p:nvSpPr>
          <p:cNvPr id="3" name="object 3"/>
          <p:cNvSpPr txBox="1">
            <a:spLocks noGrp="1"/>
          </p:cNvSpPr>
          <p:nvPr>
            <p:ph type="title"/>
          </p:nvPr>
        </p:nvSpPr>
        <p:spPr>
          <a:xfrm>
            <a:off x="0" y="0"/>
            <a:ext cx="12192000" cy="1339854"/>
          </a:xfrm>
          <a:prstGeom prst="rect">
            <a:avLst/>
          </a:prstGeom>
        </p:spPr>
        <p:txBody>
          <a:bodyPr vert="horz" wrap="square" lIns="0" tIns="412496" rIns="0" bIns="0" rtlCol="0">
            <a:spAutoFit/>
          </a:bodyPr>
          <a:lstStyle/>
          <a:p>
            <a:pPr algn="ctr">
              <a:lnSpc>
                <a:spcPts val="3629"/>
              </a:lnSpc>
              <a:spcBef>
                <a:spcPts val="95"/>
              </a:spcBef>
            </a:pPr>
            <a:r>
              <a:rPr spc="-30" dirty="0"/>
              <a:t>Postdoctoral</a:t>
            </a:r>
            <a:r>
              <a:rPr spc="-15" dirty="0"/>
              <a:t> </a:t>
            </a:r>
            <a:r>
              <a:rPr spc="-10" dirty="0"/>
              <a:t>Benefit</a:t>
            </a:r>
            <a:r>
              <a:rPr spc="-110" dirty="0"/>
              <a:t> </a:t>
            </a:r>
            <a:r>
              <a:rPr spc="-35" dirty="0"/>
              <a:t>Program</a:t>
            </a:r>
          </a:p>
          <a:p>
            <a:pPr algn="ctr">
              <a:lnSpc>
                <a:spcPts val="3629"/>
              </a:lnSpc>
            </a:pPr>
            <a:r>
              <a:rPr b="0" spc="-5" dirty="0">
                <a:solidFill>
                  <a:srgbClr val="75A2C9"/>
                </a:solidFill>
                <a:latin typeface="Century Gothic"/>
                <a:cs typeface="Century Gothic"/>
              </a:rPr>
              <a:t>M</a:t>
            </a:r>
            <a:r>
              <a:rPr b="0" spc="15" dirty="0">
                <a:solidFill>
                  <a:srgbClr val="75A2C9"/>
                </a:solidFill>
                <a:latin typeface="Century Gothic"/>
                <a:cs typeface="Century Gothic"/>
              </a:rPr>
              <a:t>e</a:t>
            </a:r>
            <a:r>
              <a:rPr b="0" spc="80" dirty="0">
                <a:solidFill>
                  <a:srgbClr val="75A2C9"/>
                </a:solidFill>
                <a:latin typeface="Century Gothic"/>
                <a:cs typeface="Century Gothic"/>
              </a:rPr>
              <a:t>t</a:t>
            </a:r>
            <a:r>
              <a:rPr b="0" spc="-55" dirty="0">
                <a:solidFill>
                  <a:srgbClr val="75A2C9"/>
                </a:solidFill>
                <a:latin typeface="Century Gothic"/>
                <a:cs typeface="Century Gothic"/>
              </a:rPr>
              <a:t>L</a:t>
            </a:r>
            <a:r>
              <a:rPr b="0" spc="20" dirty="0">
                <a:solidFill>
                  <a:srgbClr val="75A2C9"/>
                </a:solidFill>
                <a:latin typeface="Century Gothic"/>
                <a:cs typeface="Century Gothic"/>
              </a:rPr>
              <a:t>i</a:t>
            </a:r>
            <a:r>
              <a:rPr b="0" spc="-5" dirty="0">
                <a:solidFill>
                  <a:srgbClr val="75A2C9"/>
                </a:solidFill>
                <a:latin typeface="Century Gothic"/>
                <a:cs typeface="Century Gothic"/>
              </a:rPr>
              <a:t>fe</a:t>
            </a:r>
            <a:r>
              <a:rPr b="0" spc="-260" dirty="0">
                <a:solidFill>
                  <a:srgbClr val="75A2C9"/>
                </a:solidFill>
                <a:latin typeface="Century Gothic"/>
                <a:cs typeface="Century Gothic"/>
              </a:rPr>
              <a:t> </a:t>
            </a:r>
            <a:r>
              <a:rPr b="0" spc="-45" dirty="0">
                <a:solidFill>
                  <a:srgbClr val="75A2C9"/>
                </a:solidFill>
                <a:latin typeface="Century Gothic"/>
                <a:cs typeface="Century Gothic"/>
              </a:rPr>
              <a:t>PP</a:t>
            </a:r>
            <a:r>
              <a:rPr b="0" spc="-5" dirty="0">
                <a:solidFill>
                  <a:srgbClr val="75A2C9"/>
                </a:solidFill>
                <a:latin typeface="Century Gothic"/>
                <a:cs typeface="Century Gothic"/>
              </a:rPr>
              <a:t>O</a:t>
            </a:r>
            <a:r>
              <a:rPr b="0" spc="-50" dirty="0">
                <a:solidFill>
                  <a:srgbClr val="75A2C9"/>
                </a:solidFill>
                <a:latin typeface="Century Gothic"/>
                <a:cs typeface="Century Gothic"/>
              </a:rPr>
              <a:t> </a:t>
            </a:r>
            <a:r>
              <a:rPr b="0" spc="-30" dirty="0">
                <a:solidFill>
                  <a:srgbClr val="75A2C9"/>
                </a:solidFill>
                <a:latin typeface="Century Gothic"/>
                <a:cs typeface="Century Gothic"/>
              </a:rPr>
              <a:t>D</a:t>
            </a:r>
            <a:r>
              <a:rPr b="0" spc="15" dirty="0">
                <a:solidFill>
                  <a:srgbClr val="75A2C9"/>
                </a:solidFill>
                <a:latin typeface="Century Gothic"/>
                <a:cs typeface="Century Gothic"/>
              </a:rPr>
              <a:t>e</a:t>
            </a:r>
            <a:r>
              <a:rPr b="0" spc="-20" dirty="0">
                <a:solidFill>
                  <a:srgbClr val="75A2C9"/>
                </a:solidFill>
                <a:latin typeface="Century Gothic"/>
                <a:cs typeface="Century Gothic"/>
              </a:rPr>
              <a:t>n</a:t>
            </a:r>
            <a:r>
              <a:rPr b="0" spc="80" dirty="0">
                <a:solidFill>
                  <a:srgbClr val="75A2C9"/>
                </a:solidFill>
                <a:latin typeface="Century Gothic"/>
                <a:cs typeface="Century Gothic"/>
              </a:rPr>
              <a:t>t</a:t>
            </a:r>
            <a:r>
              <a:rPr b="0" spc="-10" dirty="0">
                <a:solidFill>
                  <a:srgbClr val="75A2C9"/>
                </a:solidFill>
                <a:latin typeface="Century Gothic"/>
                <a:cs typeface="Century Gothic"/>
              </a:rPr>
              <a:t>a</a:t>
            </a:r>
            <a:r>
              <a:rPr b="0" spc="-5" dirty="0">
                <a:solidFill>
                  <a:srgbClr val="75A2C9"/>
                </a:solidFill>
                <a:latin typeface="Century Gothic"/>
                <a:cs typeface="Century Gothic"/>
              </a:rPr>
              <a:t>l</a:t>
            </a:r>
            <a:r>
              <a:rPr b="0" spc="-254" dirty="0">
                <a:solidFill>
                  <a:srgbClr val="75A2C9"/>
                </a:solidFill>
                <a:latin typeface="Century Gothic"/>
                <a:cs typeface="Century Gothic"/>
              </a:rPr>
              <a:t> </a:t>
            </a:r>
            <a:endParaRPr b="0" spc="-5" dirty="0">
              <a:solidFill>
                <a:srgbClr val="75A2C9"/>
              </a:solidFill>
              <a:latin typeface="Century Gothic"/>
              <a:cs typeface="Century Gothic"/>
            </a:endParaRPr>
          </a:p>
        </p:txBody>
      </p:sp>
      <p:graphicFrame>
        <p:nvGraphicFramePr>
          <p:cNvPr id="4" name="object 4"/>
          <p:cNvGraphicFramePr>
            <a:graphicFrameLocks noGrp="1"/>
          </p:cNvGraphicFramePr>
          <p:nvPr>
            <p:extLst>
              <p:ext uri="{D42A27DB-BD31-4B8C-83A1-F6EECF244321}">
                <p14:modId xmlns:p14="http://schemas.microsoft.com/office/powerpoint/2010/main" val="1062448561"/>
              </p:ext>
            </p:extLst>
          </p:nvPr>
        </p:nvGraphicFramePr>
        <p:xfrm>
          <a:off x="1190066" y="1962276"/>
          <a:ext cx="9521190" cy="4598034"/>
        </p:xfrm>
        <a:graphic>
          <a:graphicData uri="http://schemas.openxmlformats.org/drawingml/2006/table">
            <a:tbl>
              <a:tblPr firstRow="1" bandRow="1">
                <a:tableStyleId>{2D5ABB26-0587-4C30-8999-92F81FD0307C}</a:tableStyleId>
              </a:tblPr>
              <a:tblGrid>
                <a:gridCol w="2999740">
                  <a:extLst>
                    <a:ext uri="{9D8B030D-6E8A-4147-A177-3AD203B41FA5}">
                      <a16:colId xmlns:a16="http://schemas.microsoft.com/office/drawing/2014/main" val="20000"/>
                    </a:ext>
                  </a:extLst>
                </a:gridCol>
                <a:gridCol w="3260725">
                  <a:extLst>
                    <a:ext uri="{9D8B030D-6E8A-4147-A177-3AD203B41FA5}">
                      <a16:colId xmlns:a16="http://schemas.microsoft.com/office/drawing/2014/main" val="20001"/>
                    </a:ext>
                  </a:extLst>
                </a:gridCol>
                <a:gridCol w="3260725">
                  <a:extLst>
                    <a:ext uri="{9D8B030D-6E8A-4147-A177-3AD203B41FA5}">
                      <a16:colId xmlns:a16="http://schemas.microsoft.com/office/drawing/2014/main" val="20002"/>
                    </a:ext>
                  </a:extLst>
                </a:gridCol>
              </a:tblGrid>
              <a:tr h="518159">
                <a:tc>
                  <a:txBody>
                    <a:bodyPr/>
                    <a:lstStyle/>
                    <a:p>
                      <a:pPr marL="916305">
                        <a:lnSpc>
                          <a:spcPct val="100000"/>
                        </a:lnSpc>
                        <a:spcBef>
                          <a:spcPts val="1135"/>
                        </a:spcBef>
                      </a:pPr>
                      <a:r>
                        <a:rPr sz="1450" b="1" spc="-10" dirty="0">
                          <a:solidFill>
                            <a:srgbClr val="FFFFFF"/>
                          </a:solidFill>
                          <a:latin typeface="Century Gothic"/>
                          <a:cs typeface="Century Gothic"/>
                        </a:rPr>
                        <a:t>C</a:t>
                      </a:r>
                      <a:r>
                        <a:rPr sz="1450" b="1" spc="35" dirty="0">
                          <a:solidFill>
                            <a:srgbClr val="FFFFFF"/>
                          </a:solidFill>
                          <a:latin typeface="Century Gothic"/>
                          <a:cs typeface="Century Gothic"/>
                        </a:rPr>
                        <a:t>o</a:t>
                      </a:r>
                      <a:r>
                        <a:rPr sz="1450" b="1" spc="15" dirty="0">
                          <a:solidFill>
                            <a:srgbClr val="FFFFFF"/>
                          </a:solidFill>
                          <a:latin typeface="Century Gothic"/>
                          <a:cs typeface="Century Gothic"/>
                        </a:rPr>
                        <a:t>r</a:t>
                      </a:r>
                      <a:r>
                        <a:rPr sz="1450" b="1" dirty="0">
                          <a:solidFill>
                            <a:srgbClr val="FFFFFF"/>
                          </a:solidFill>
                          <a:latin typeface="Century Gothic"/>
                          <a:cs typeface="Century Gothic"/>
                        </a:rPr>
                        <a:t>e</a:t>
                      </a:r>
                      <a:r>
                        <a:rPr sz="1450" b="1" spc="-135" dirty="0">
                          <a:solidFill>
                            <a:srgbClr val="FFFFFF"/>
                          </a:solidFill>
                          <a:latin typeface="Century Gothic"/>
                          <a:cs typeface="Century Gothic"/>
                        </a:rPr>
                        <a:t> </a:t>
                      </a:r>
                      <a:r>
                        <a:rPr sz="1450" b="1" spc="-40" dirty="0">
                          <a:solidFill>
                            <a:srgbClr val="FFFFFF"/>
                          </a:solidFill>
                          <a:latin typeface="Century Gothic"/>
                          <a:cs typeface="Century Gothic"/>
                        </a:rPr>
                        <a:t>B</a:t>
                      </a:r>
                      <a:r>
                        <a:rPr sz="1450" b="1" spc="35" dirty="0">
                          <a:solidFill>
                            <a:srgbClr val="FFFFFF"/>
                          </a:solidFill>
                          <a:latin typeface="Century Gothic"/>
                          <a:cs typeface="Century Gothic"/>
                        </a:rPr>
                        <a:t>e</a:t>
                      </a:r>
                      <a:r>
                        <a:rPr sz="1450" b="1" spc="10" dirty="0">
                          <a:solidFill>
                            <a:srgbClr val="FFFFFF"/>
                          </a:solidFill>
                          <a:latin typeface="Century Gothic"/>
                          <a:cs typeface="Century Gothic"/>
                        </a:rPr>
                        <a:t>n</a:t>
                      </a:r>
                      <a:r>
                        <a:rPr sz="1450" b="1" spc="35" dirty="0">
                          <a:solidFill>
                            <a:srgbClr val="FFFFFF"/>
                          </a:solidFill>
                          <a:latin typeface="Century Gothic"/>
                          <a:cs typeface="Century Gothic"/>
                        </a:rPr>
                        <a:t>e</a:t>
                      </a:r>
                      <a:r>
                        <a:rPr sz="1450" b="1" dirty="0">
                          <a:solidFill>
                            <a:srgbClr val="FFFFFF"/>
                          </a:solidFill>
                          <a:latin typeface="Century Gothic"/>
                          <a:cs typeface="Century Gothic"/>
                        </a:rPr>
                        <a:t>f</a:t>
                      </a:r>
                      <a:r>
                        <a:rPr sz="1450" b="1" spc="-30" dirty="0">
                          <a:solidFill>
                            <a:srgbClr val="FFFFFF"/>
                          </a:solidFill>
                          <a:latin typeface="Century Gothic"/>
                          <a:cs typeface="Century Gothic"/>
                        </a:rPr>
                        <a:t>i</a:t>
                      </a:r>
                      <a:r>
                        <a:rPr sz="1450" b="1" spc="-35" dirty="0">
                          <a:solidFill>
                            <a:srgbClr val="FFFFFF"/>
                          </a:solidFill>
                          <a:latin typeface="Century Gothic"/>
                          <a:cs typeface="Century Gothic"/>
                        </a:rPr>
                        <a:t>t</a:t>
                      </a:r>
                      <a:r>
                        <a:rPr sz="1450" b="1" dirty="0">
                          <a:solidFill>
                            <a:srgbClr val="FFFFFF"/>
                          </a:solidFill>
                          <a:latin typeface="Century Gothic"/>
                          <a:cs typeface="Century Gothic"/>
                        </a:rPr>
                        <a:t>s</a:t>
                      </a:r>
                      <a:endParaRPr sz="1450">
                        <a:latin typeface="Century Gothic"/>
                        <a:cs typeface="Century Gothic"/>
                      </a:endParaRPr>
                    </a:p>
                  </a:txBody>
                  <a:tcPr marL="0" marR="0" marT="14414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5080" algn="ctr">
                        <a:lnSpc>
                          <a:spcPts val="1710"/>
                        </a:lnSpc>
                        <a:spcBef>
                          <a:spcPts val="295"/>
                        </a:spcBef>
                      </a:pPr>
                      <a:r>
                        <a:rPr sz="1450" b="1" spc="-5" dirty="0">
                          <a:solidFill>
                            <a:srgbClr val="FFFFFF"/>
                          </a:solidFill>
                          <a:latin typeface="Century Gothic"/>
                          <a:cs typeface="Century Gothic"/>
                        </a:rPr>
                        <a:t>In-Network</a:t>
                      </a:r>
                      <a:endParaRPr sz="1450" dirty="0">
                        <a:latin typeface="Century Gothic"/>
                        <a:cs typeface="Century Gothic"/>
                      </a:endParaRPr>
                    </a:p>
                    <a:p>
                      <a:pPr algn="ctr">
                        <a:lnSpc>
                          <a:spcPts val="1710"/>
                        </a:lnSpc>
                      </a:pPr>
                      <a:r>
                        <a:rPr sz="1450" b="1" i="1" spc="-10" dirty="0">
                          <a:solidFill>
                            <a:srgbClr val="FFFFFF"/>
                          </a:solidFill>
                          <a:latin typeface="Century Gothic"/>
                          <a:cs typeface="Century Gothic"/>
                        </a:rPr>
                        <a:t>P</a:t>
                      </a:r>
                      <a:r>
                        <a:rPr sz="1450" b="1" i="1" spc="35" dirty="0">
                          <a:solidFill>
                            <a:srgbClr val="FFFFFF"/>
                          </a:solidFill>
                          <a:latin typeface="Century Gothic"/>
                          <a:cs typeface="Century Gothic"/>
                        </a:rPr>
                        <a:t>o</a:t>
                      </a:r>
                      <a:r>
                        <a:rPr sz="1450" b="1" i="1" dirty="0">
                          <a:solidFill>
                            <a:srgbClr val="FFFFFF"/>
                          </a:solidFill>
                          <a:latin typeface="Century Gothic"/>
                          <a:cs typeface="Century Gothic"/>
                        </a:rPr>
                        <a:t>s</a:t>
                      </a:r>
                      <a:r>
                        <a:rPr sz="1450" b="1" i="1" spc="-35" dirty="0">
                          <a:solidFill>
                            <a:srgbClr val="FFFFFF"/>
                          </a:solidFill>
                          <a:latin typeface="Century Gothic"/>
                          <a:cs typeface="Century Gothic"/>
                        </a:rPr>
                        <a:t>t</a:t>
                      </a:r>
                      <a:r>
                        <a:rPr sz="1450" b="1" i="1" spc="5" dirty="0">
                          <a:solidFill>
                            <a:srgbClr val="FFFFFF"/>
                          </a:solidFill>
                          <a:latin typeface="Century Gothic"/>
                          <a:cs typeface="Century Gothic"/>
                        </a:rPr>
                        <a:t>d</a:t>
                      </a:r>
                      <a:r>
                        <a:rPr sz="1450" b="1" i="1" spc="35" dirty="0">
                          <a:solidFill>
                            <a:srgbClr val="FFFFFF"/>
                          </a:solidFill>
                          <a:latin typeface="Century Gothic"/>
                          <a:cs typeface="Century Gothic"/>
                        </a:rPr>
                        <a:t>o</a:t>
                      </a:r>
                      <a:r>
                        <a:rPr sz="1450" b="1" i="1" dirty="0">
                          <a:solidFill>
                            <a:srgbClr val="FFFFFF"/>
                          </a:solidFill>
                          <a:latin typeface="Century Gothic"/>
                          <a:cs typeface="Century Gothic"/>
                        </a:rPr>
                        <a:t>c</a:t>
                      </a:r>
                      <a:r>
                        <a:rPr sz="1450" b="1" i="1" spc="-135" dirty="0">
                          <a:solidFill>
                            <a:srgbClr val="FFFFFF"/>
                          </a:solidFill>
                          <a:latin typeface="Century Gothic"/>
                          <a:cs typeface="Century Gothic"/>
                        </a:rPr>
                        <a:t> </a:t>
                      </a:r>
                      <a:r>
                        <a:rPr sz="1450" b="1" i="1" spc="-10" dirty="0">
                          <a:solidFill>
                            <a:srgbClr val="FFFFFF"/>
                          </a:solidFill>
                          <a:latin typeface="Century Gothic"/>
                          <a:cs typeface="Century Gothic"/>
                        </a:rPr>
                        <a:t>P</a:t>
                      </a:r>
                      <a:r>
                        <a:rPr sz="1450" b="1" i="1" spc="5" dirty="0">
                          <a:solidFill>
                            <a:srgbClr val="FFFFFF"/>
                          </a:solidFill>
                          <a:latin typeface="Century Gothic"/>
                          <a:cs typeface="Century Gothic"/>
                        </a:rPr>
                        <a:t>a</a:t>
                      </a:r>
                      <a:r>
                        <a:rPr sz="1450" b="1" i="1" spc="-40" dirty="0">
                          <a:solidFill>
                            <a:srgbClr val="FFFFFF"/>
                          </a:solidFill>
                          <a:latin typeface="Century Gothic"/>
                          <a:cs typeface="Century Gothic"/>
                        </a:rPr>
                        <a:t>y</a:t>
                      </a:r>
                      <a:r>
                        <a:rPr sz="1450" b="1" i="1" dirty="0">
                          <a:solidFill>
                            <a:srgbClr val="FFFFFF"/>
                          </a:solidFill>
                          <a:latin typeface="Century Gothic"/>
                          <a:cs typeface="Century Gothic"/>
                        </a:rPr>
                        <a:t>s</a:t>
                      </a:r>
                      <a:endParaRPr sz="1450" dirty="0">
                        <a:latin typeface="Century Gothic"/>
                        <a:cs typeface="Century Gothic"/>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92D050"/>
                    </a:solidFill>
                  </a:tcPr>
                </a:tc>
                <a:tc>
                  <a:txBody>
                    <a:bodyPr/>
                    <a:lstStyle/>
                    <a:p>
                      <a:pPr marL="952500">
                        <a:lnSpc>
                          <a:spcPts val="1710"/>
                        </a:lnSpc>
                        <a:spcBef>
                          <a:spcPts val="295"/>
                        </a:spcBef>
                      </a:pPr>
                      <a:r>
                        <a:rPr sz="1450" b="1" spc="-10" dirty="0">
                          <a:solidFill>
                            <a:srgbClr val="FFFFFF"/>
                          </a:solidFill>
                          <a:latin typeface="Century Gothic"/>
                          <a:cs typeface="Century Gothic"/>
                        </a:rPr>
                        <a:t>Out-of-Network</a:t>
                      </a:r>
                      <a:endParaRPr sz="1450">
                        <a:latin typeface="Century Gothic"/>
                        <a:cs typeface="Century Gothic"/>
                      </a:endParaRPr>
                    </a:p>
                    <a:p>
                      <a:pPr marL="1054100">
                        <a:lnSpc>
                          <a:spcPts val="1710"/>
                        </a:lnSpc>
                      </a:pPr>
                      <a:r>
                        <a:rPr sz="1450" b="1" i="1" spc="-10" dirty="0">
                          <a:solidFill>
                            <a:srgbClr val="FFFFFF"/>
                          </a:solidFill>
                          <a:latin typeface="Century Gothic"/>
                          <a:cs typeface="Century Gothic"/>
                        </a:rPr>
                        <a:t>P</a:t>
                      </a:r>
                      <a:r>
                        <a:rPr sz="1450" b="1" i="1" spc="35" dirty="0">
                          <a:solidFill>
                            <a:srgbClr val="FFFFFF"/>
                          </a:solidFill>
                          <a:latin typeface="Century Gothic"/>
                          <a:cs typeface="Century Gothic"/>
                        </a:rPr>
                        <a:t>o</a:t>
                      </a:r>
                      <a:r>
                        <a:rPr sz="1450" b="1" i="1" dirty="0">
                          <a:solidFill>
                            <a:srgbClr val="FFFFFF"/>
                          </a:solidFill>
                          <a:latin typeface="Century Gothic"/>
                          <a:cs typeface="Century Gothic"/>
                        </a:rPr>
                        <a:t>s</a:t>
                      </a:r>
                      <a:r>
                        <a:rPr sz="1450" b="1" i="1" spc="-35" dirty="0">
                          <a:solidFill>
                            <a:srgbClr val="FFFFFF"/>
                          </a:solidFill>
                          <a:latin typeface="Century Gothic"/>
                          <a:cs typeface="Century Gothic"/>
                        </a:rPr>
                        <a:t>t</a:t>
                      </a:r>
                      <a:r>
                        <a:rPr sz="1450" b="1" i="1" spc="5" dirty="0">
                          <a:solidFill>
                            <a:srgbClr val="FFFFFF"/>
                          </a:solidFill>
                          <a:latin typeface="Century Gothic"/>
                          <a:cs typeface="Century Gothic"/>
                        </a:rPr>
                        <a:t>d</a:t>
                      </a:r>
                      <a:r>
                        <a:rPr sz="1450" b="1" i="1" spc="35" dirty="0">
                          <a:solidFill>
                            <a:srgbClr val="FFFFFF"/>
                          </a:solidFill>
                          <a:latin typeface="Century Gothic"/>
                          <a:cs typeface="Century Gothic"/>
                        </a:rPr>
                        <a:t>o</a:t>
                      </a:r>
                      <a:r>
                        <a:rPr sz="1450" b="1" i="1" dirty="0">
                          <a:solidFill>
                            <a:srgbClr val="FFFFFF"/>
                          </a:solidFill>
                          <a:latin typeface="Century Gothic"/>
                          <a:cs typeface="Century Gothic"/>
                        </a:rPr>
                        <a:t>c</a:t>
                      </a:r>
                      <a:r>
                        <a:rPr sz="1450" b="1" i="1" spc="-135" dirty="0">
                          <a:solidFill>
                            <a:srgbClr val="FFFFFF"/>
                          </a:solidFill>
                          <a:latin typeface="Century Gothic"/>
                          <a:cs typeface="Century Gothic"/>
                        </a:rPr>
                        <a:t> </a:t>
                      </a:r>
                      <a:r>
                        <a:rPr sz="1450" b="1" i="1" spc="-10" dirty="0">
                          <a:solidFill>
                            <a:srgbClr val="FFFFFF"/>
                          </a:solidFill>
                          <a:latin typeface="Century Gothic"/>
                          <a:cs typeface="Century Gothic"/>
                        </a:rPr>
                        <a:t>P</a:t>
                      </a:r>
                      <a:r>
                        <a:rPr sz="1450" b="1" i="1" spc="5" dirty="0">
                          <a:solidFill>
                            <a:srgbClr val="FFFFFF"/>
                          </a:solidFill>
                          <a:latin typeface="Century Gothic"/>
                          <a:cs typeface="Century Gothic"/>
                        </a:rPr>
                        <a:t>a</a:t>
                      </a:r>
                      <a:r>
                        <a:rPr sz="1450" b="1" i="1" spc="-40" dirty="0">
                          <a:solidFill>
                            <a:srgbClr val="FFFFFF"/>
                          </a:solidFill>
                          <a:latin typeface="Century Gothic"/>
                          <a:cs typeface="Century Gothic"/>
                        </a:rPr>
                        <a:t>y</a:t>
                      </a:r>
                      <a:r>
                        <a:rPr sz="1450" b="1" i="1" dirty="0">
                          <a:solidFill>
                            <a:srgbClr val="FFFFFF"/>
                          </a:solidFill>
                          <a:latin typeface="Century Gothic"/>
                          <a:cs typeface="Century Gothic"/>
                        </a:rPr>
                        <a:t>s</a:t>
                      </a:r>
                      <a:endParaRPr sz="1450">
                        <a:latin typeface="Century Gothic"/>
                        <a:cs typeface="Century Gothic"/>
                      </a:endParaRPr>
                    </a:p>
                  </a:txBody>
                  <a:tcPr marL="0" marR="0" marT="3746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C00000"/>
                    </a:solidFill>
                  </a:tcPr>
                </a:tc>
                <a:extLst>
                  <a:ext uri="{0D108BD9-81ED-4DB2-BD59-A6C34878D82A}">
                    <a16:rowId xmlns:a16="http://schemas.microsoft.com/office/drawing/2014/main" val="10000"/>
                  </a:ext>
                </a:extLst>
              </a:tr>
              <a:tr h="319405">
                <a:tc>
                  <a:txBody>
                    <a:bodyPr/>
                    <a:lstStyle/>
                    <a:p>
                      <a:pPr marL="81280">
                        <a:lnSpc>
                          <a:spcPct val="100000"/>
                        </a:lnSpc>
                        <a:spcBef>
                          <a:spcPts val="295"/>
                        </a:spcBef>
                      </a:pPr>
                      <a:r>
                        <a:rPr sz="1250" b="0" spc="45" dirty="0">
                          <a:latin typeface="Calibri Light"/>
                          <a:cs typeface="Calibri Light"/>
                        </a:rPr>
                        <a:t>Annual</a:t>
                      </a:r>
                      <a:r>
                        <a:rPr sz="1250" b="0" spc="-40" dirty="0">
                          <a:latin typeface="Calibri Light"/>
                          <a:cs typeface="Calibri Light"/>
                        </a:rPr>
                        <a:t> </a:t>
                      </a:r>
                      <a:r>
                        <a:rPr sz="1250" b="0" spc="15" dirty="0">
                          <a:latin typeface="Calibri Light"/>
                          <a:cs typeface="Calibri Light"/>
                        </a:rPr>
                        <a:t>Deductible</a:t>
                      </a:r>
                      <a:endParaRPr sz="1250">
                        <a:latin typeface="Calibri Light"/>
                        <a:cs typeface="Calibri Light"/>
                      </a:endParaRPr>
                    </a:p>
                  </a:txBody>
                  <a:tcPr marL="0" marR="0" marT="3746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1F1F1"/>
                    </a:solidFill>
                  </a:tcPr>
                </a:tc>
                <a:tc>
                  <a:txBody>
                    <a:bodyPr/>
                    <a:lstStyle/>
                    <a:p>
                      <a:pPr algn="ctr">
                        <a:lnSpc>
                          <a:spcPct val="100000"/>
                        </a:lnSpc>
                        <a:spcBef>
                          <a:spcPts val="295"/>
                        </a:spcBef>
                      </a:pPr>
                      <a:r>
                        <a:rPr sz="1250" spc="5" dirty="0">
                          <a:latin typeface="Calibri"/>
                          <a:cs typeface="Calibri"/>
                        </a:rPr>
                        <a:t>$0</a:t>
                      </a:r>
                      <a:r>
                        <a:rPr sz="1250" spc="100" dirty="0">
                          <a:latin typeface="Calibri"/>
                          <a:cs typeface="Calibri"/>
                        </a:rPr>
                        <a:t> </a:t>
                      </a:r>
                      <a:r>
                        <a:rPr sz="1250" dirty="0">
                          <a:latin typeface="Calibri"/>
                          <a:cs typeface="Calibri"/>
                        </a:rPr>
                        <a:t>per</a:t>
                      </a:r>
                      <a:r>
                        <a:rPr sz="1250" spc="65" dirty="0">
                          <a:latin typeface="Calibri"/>
                          <a:cs typeface="Calibri"/>
                        </a:rPr>
                        <a:t> </a:t>
                      </a:r>
                      <a:r>
                        <a:rPr sz="1250" spc="5" dirty="0">
                          <a:latin typeface="Calibri"/>
                          <a:cs typeface="Calibri"/>
                        </a:rPr>
                        <a:t>individual</a:t>
                      </a:r>
                      <a:r>
                        <a:rPr sz="1250" spc="135" dirty="0">
                          <a:latin typeface="Calibri"/>
                          <a:cs typeface="Calibri"/>
                        </a:rPr>
                        <a:t> </a:t>
                      </a:r>
                      <a:r>
                        <a:rPr sz="1250" spc="10" dirty="0">
                          <a:latin typeface="Calibri"/>
                          <a:cs typeface="Calibri"/>
                        </a:rPr>
                        <a:t>/</a:t>
                      </a:r>
                      <a:r>
                        <a:rPr sz="1250" spc="15" dirty="0">
                          <a:latin typeface="Calibri"/>
                          <a:cs typeface="Calibri"/>
                        </a:rPr>
                        <a:t> </a:t>
                      </a:r>
                      <a:r>
                        <a:rPr sz="1250" spc="5" dirty="0">
                          <a:latin typeface="Calibri"/>
                          <a:cs typeface="Calibri"/>
                        </a:rPr>
                        <a:t>$</a:t>
                      </a:r>
                      <a:r>
                        <a:rPr lang="en-US" sz="1250" spc="5" dirty="0">
                          <a:latin typeface="Calibri"/>
                          <a:cs typeface="Calibri"/>
                        </a:rPr>
                        <a:t>0</a:t>
                      </a:r>
                      <a:r>
                        <a:rPr sz="1250" spc="100" dirty="0">
                          <a:latin typeface="Calibri"/>
                          <a:cs typeface="Calibri"/>
                        </a:rPr>
                        <a:t> </a:t>
                      </a:r>
                      <a:r>
                        <a:rPr sz="1250" dirty="0">
                          <a:latin typeface="Calibri"/>
                          <a:cs typeface="Calibri"/>
                        </a:rPr>
                        <a:t>per</a:t>
                      </a:r>
                      <a:r>
                        <a:rPr sz="1250" spc="65" dirty="0">
                          <a:latin typeface="Calibri"/>
                          <a:cs typeface="Calibri"/>
                        </a:rPr>
                        <a:t> </a:t>
                      </a:r>
                      <a:r>
                        <a:rPr sz="1250" spc="15" dirty="0">
                          <a:latin typeface="Calibri"/>
                          <a:cs typeface="Calibri"/>
                        </a:rPr>
                        <a:t>family</a:t>
                      </a:r>
                      <a:endParaRPr sz="1250" dirty="0">
                        <a:latin typeface="Calibri"/>
                        <a:cs typeface="Calibri"/>
                      </a:endParaRPr>
                    </a:p>
                  </a:txBody>
                  <a:tcPr marL="0" marR="0" marT="3746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1F1F1"/>
                    </a:solidFill>
                  </a:tcPr>
                </a:tc>
                <a:tc>
                  <a:txBody>
                    <a:bodyPr/>
                    <a:lstStyle/>
                    <a:p>
                      <a:pPr marL="2540" algn="ctr">
                        <a:lnSpc>
                          <a:spcPct val="100000"/>
                        </a:lnSpc>
                        <a:spcBef>
                          <a:spcPts val="295"/>
                        </a:spcBef>
                      </a:pPr>
                      <a:r>
                        <a:rPr sz="1250" b="0" spc="5" dirty="0">
                          <a:latin typeface="Calibri Light"/>
                          <a:cs typeface="Calibri Light"/>
                        </a:rPr>
                        <a:t>$50</a:t>
                      </a:r>
                      <a:r>
                        <a:rPr sz="1250" b="0" spc="105" dirty="0">
                          <a:latin typeface="Calibri Light"/>
                          <a:cs typeface="Calibri Light"/>
                        </a:rPr>
                        <a:t> </a:t>
                      </a:r>
                      <a:r>
                        <a:rPr sz="1250" b="0" dirty="0">
                          <a:latin typeface="Calibri Light"/>
                          <a:cs typeface="Calibri Light"/>
                        </a:rPr>
                        <a:t>per</a:t>
                      </a:r>
                      <a:r>
                        <a:rPr sz="1250" b="0" spc="-10" dirty="0">
                          <a:latin typeface="Calibri Light"/>
                          <a:cs typeface="Calibri Light"/>
                        </a:rPr>
                        <a:t> </a:t>
                      </a:r>
                      <a:r>
                        <a:rPr sz="1250" b="0" spc="10" dirty="0">
                          <a:latin typeface="Calibri Light"/>
                          <a:cs typeface="Calibri Light"/>
                        </a:rPr>
                        <a:t>individual</a:t>
                      </a:r>
                      <a:r>
                        <a:rPr sz="1250" b="0" spc="70" dirty="0">
                          <a:latin typeface="Calibri Light"/>
                          <a:cs typeface="Calibri Light"/>
                        </a:rPr>
                        <a:t> </a:t>
                      </a:r>
                      <a:r>
                        <a:rPr sz="1250" b="0" spc="10" dirty="0">
                          <a:latin typeface="Calibri Light"/>
                          <a:cs typeface="Calibri Light"/>
                        </a:rPr>
                        <a:t>/</a:t>
                      </a:r>
                      <a:r>
                        <a:rPr sz="1250" b="0" spc="55" dirty="0">
                          <a:latin typeface="Calibri Light"/>
                          <a:cs typeface="Calibri Light"/>
                        </a:rPr>
                        <a:t> </a:t>
                      </a:r>
                      <a:r>
                        <a:rPr sz="1250" b="0" spc="5" dirty="0">
                          <a:latin typeface="Calibri Light"/>
                          <a:cs typeface="Calibri Light"/>
                        </a:rPr>
                        <a:t>$150</a:t>
                      </a:r>
                      <a:r>
                        <a:rPr sz="1250" b="0" spc="105" dirty="0">
                          <a:latin typeface="Calibri Light"/>
                          <a:cs typeface="Calibri Light"/>
                        </a:rPr>
                        <a:t> </a:t>
                      </a:r>
                      <a:r>
                        <a:rPr sz="1250" b="0" dirty="0">
                          <a:latin typeface="Calibri Light"/>
                          <a:cs typeface="Calibri Light"/>
                        </a:rPr>
                        <a:t>per</a:t>
                      </a:r>
                      <a:r>
                        <a:rPr sz="1250" b="0" spc="-10" dirty="0">
                          <a:latin typeface="Calibri Light"/>
                          <a:cs typeface="Calibri Light"/>
                        </a:rPr>
                        <a:t> </a:t>
                      </a:r>
                      <a:r>
                        <a:rPr sz="1250" b="0" spc="35" dirty="0">
                          <a:latin typeface="Calibri Light"/>
                          <a:cs typeface="Calibri Light"/>
                        </a:rPr>
                        <a:t>family</a:t>
                      </a:r>
                      <a:endParaRPr sz="1250">
                        <a:latin typeface="Calibri Light"/>
                        <a:cs typeface="Calibri Light"/>
                      </a:endParaRPr>
                    </a:p>
                  </a:txBody>
                  <a:tcPr marL="0" marR="0" marT="3746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1F1F1"/>
                    </a:solidFill>
                  </a:tcPr>
                </a:tc>
                <a:extLst>
                  <a:ext uri="{0D108BD9-81ED-4DB2-BD59-A6C34878D82A}">
                    <a16:rowId xmlns:a16="http://schemas.microsoft.com/office/drawing/2014/main" val="10001"/>
                  </a:ext>
                </a:extLst>
              </a:tr>
              <a:tr h="319405">
                <a:tc>
                  <a:txBody>
                    <a:bodyPr/>
                    <a:lstStyle/>
                    <a:p>
                      <a:pPr marL="81280">
                        <a:lnSpc>
                          <a:spcPct val="100000"/>
                        </a:lnSpc>
                        <a:spcBef>
                          <a:spcPts val="300"/>
                        </a:spcBef>
                      </a:pPr>
                      <a:r>
                        <a:rPr sz="1250" b="0" spc="45" dirty="0">
                          <a:latin typeface="Calibri Light"/>
                          <a:cs typeface="Calibri Light"/>
                        </a:rPr>
                        <a:t>Annual</a:t>
                      </a:r>
                      <a:r>
                        <a:rPr sz="1250" b="0" spc="-20" dirty="0">
                          <a:latin typeface="Calibri Light"/>
                          <a:cs typeface="Calibri Light"/>
                        </a:rPr>
                        <a:t> </a:t>
                      </a:r>
                      <a:r>
                        <a:rPr sz="1250" b="0" spc="10" dirty="0">
                          <a:latin typeface="Calibri Light"/>
                          <a:cs typeface="Calibri Light"/>
                        </a:rPr>
                        <a:t>Benefit</a:t>
                      </a:r>
                      <a:r>
                        <a:rPr sz="1250" b="0" dirty="0">
                          <a:latin typeface="Calibri Light"/>
                          <a:cs typeface="Calibri Light"/>
                        </a:rPr>
                        <a:t> </a:t>
                      </a:r>
                      <a:r>
                        <a:rPr sz="1250" b="0" spc="10" dirty="0">
                          <a:latin typeface="Calibri Light"/>
                          <a:cs typeface="Calibri Light"/>
                        </a:rPr>
                        <a:t>Maximum</a:t>
                      </a:r>
                      <a:endParaRPr sz="1250">
                        <a:latin typeface="Calibri Light"/>
                        <a:cs typeface="Calibri Light"/>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9D9D9"/>
                    </a:solidFill>
                  </a:tcPr>
                </a:tc>
                <a:tc>
                  <a:txBody>
                    <a:bodyPr/>
                    <a:lstStyle/>
                    <a:p>
                      <a:pPr marL="13335" algn="ctr">
                        <a:lnSpc>
                          <a:spcPct val="100000"/>
                        </a:lnSpc>
                        <a:spcBef>
                          <a:spcPts val="300"/>
                        </a:spcBef>
                      </a:pPr>
                      <a:r>
                        <a:rPr sz="1250" b="0" spc="5" dirty="0">
                          <a:latin typeface="Calibri Light"/>
                          <a:cs typeface="Calibri Light"/>
                        </a:rPr>
                        <a:t>$1,250</a:t>
                      </a:r>
                      <a:r>
                        <a:rPr sz="1250" b="0" spc="90" dirty="0">
                          <a:latin typeface="Calibri Light"/>
                          <a:cs typeface="Calibri Light"/>
                        </a:rPr>
                        <a:t> </a:t>
                      </a:r>
                      <a:r>
                        <a:rPr sz="1250" b="0" dirty="0">
                          <a:latin typeface="Calibri Light"/>
                          <a:cs typeface="Calibri Light"/>
                        </a:rPr>
                        <a:t>per</a:t>
                      </a:r>
                      <a:r>
                        <a:rPr sz="1250" b="0" spc="60" dirty="0">
                          <a:latin typeface="Calibri Light"/>
                          <a:cs typeface="Calibri Light"/>
                        </a:rPr>
                        <a:t> </a:t>
                      </a:r>
                      <a:r>
                        <a:rPr sz="1250" b="0" spc="5" dirty="0">
                          <a:latin typeface="Calibri Light"/>
                          <a:cs typeface="Calibri Light"/>
                        </a:rPr>
                        <a:t>person</a:t>
                      </a:r>
                      <a:endParaRPr sz="1250">
                        <a:latin typeface="Calibri Light"/>
                        <a:cs typeface="Calibri Light"/>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9D9D9"/>
                    </a:solidFill>
                  </a:tcPr>
                </a:tc>
                <a:tc>
                  <a:txBody>
                    <a:bodyPr/>
                    <a:lstStyle/>
                    <a:p>
                      <a:pPr marL="22225" algn="ctr">
                        <a:lnSpc>
                          <a:spcPct val="100000"/>
                        </a:lnSpc>
                        <a:spcBef>
                          <a:spcPts val="300"/>
                        </a:spcBef>
                      </a:pPr>
                      <a:r>
                        <a:rPr sz="1250" b="0" spc="5" dirty="0">
                          <a:latin typeface="Calibri Light"/>
                          <a:cs typeface="Calibri Light"/>
                        </a:rPr>
                        <a:t>$750</a:t>
                      </a:r>
                      <a:r>
                        <a:rPr sz="1250" b="0" spc="85" dirty="0">
                          <a:latin typeface="Calibri Light"/>
                          <a:cs typeface="Calibri Light"/>
                        </a:rPr>
                        <a:t> </a:t>
                      </a:r>
                      <a:r>
                        <a:rPr sz="1250" b="0" spc="5" dirty="0">
                          <a:latin typeface="Calibri Light"/>
                          <a:cs typeface="Calibri Light"/>
                        </a:rPr>
                        <a:t>per</a:t>
                      </a:r>
                      <a:r>
                        <a:rPr sz="1250" b="0" spc="50" dirty="0">
                          <a:latin typeface="Calibri Light"/>
                          <a:cs typeface="Calibri Light"/>
                        </a:rPr>
                        <a:t> </a:t>
                      </a:r>
                      <a:r>
                        <a:rPr sz="1250" b="0" spc="10" dirty="0">
                          <a:latin typeface="Calibri Light"/>
                          <a:cs typeface="Calibri Light"/>
                        </a:rPr>
                        <a:t>person</a:t>
                      </a:r>
                      <a:endParaRPr sz="1250">
                        <a:latin typeface="Calibri Light"/>
                        <a:cs typeface="Calibri Light"/>
                      </a:endParaRPr>
                    </a:p>
                  </a:txBody>
                  <a:tcPr marL="0" marR="0" marT="381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9D9D9"/>
                    </a:solidFill>
                  </a:tcPr>
                </a:tc>
                <a:extLst>
                  <a:ext uri="{0D108BD9-81ED-4DB2-BD59-A6C34878D82A}">
                    <a16:rowId xmlns:a16="http://schemas.microsoft.com/office/drawing/2014/main" val="10002"/>
                  </a:ext>
                </a:extLst>
              </a:tr>
              <a:tr h="873125">
                <a:tc>
                  <a:txBody>
                    <a:bodyPr/>
                    <a:lstStyle/>
                    <a:p>
                      <a:pPr marL="81280" marR="1121410">
                        <a:lnSpc>
                          <a:spcPct val="106900"/>
                        </a:lnSpc>
                        <a:spcBef>
                          <a:spcPts val="200"/>
                        </a:spcBef>
                      </a:pPr>
                      <a:r>
                        <a:rPr sz="1250" b="0" u="sng" spc="15" dirty="0">
                          <a:uFill>
                            <a:solidFill>
                              <a:srgbClr val="000000"/>
                            </a:solidFill>
                          </a:uFill>
                          <a:latin typeface="Calibri Light"/>
                          <a:cs typeface="Calibri Light"/>
                        </a:rPr>
                        <a:t>Preventive/Diagnostic</a:t>
                      </a:r>
                      <a:r>
                        <a:rPr sz="1250" b="0" u="sng" spc="-40" dirty="0">
                          <a:uFill>
                            <a:solidFill>
                              <a:srgbClr val="000000"/>
                            </a:solidFill>
                          </a:uFill>
                          <a:latin typeface="Calibri Light"/>
                          <a:cs typeface="Calibri Light"/>
                        </a:rPr>
                        <a:t> </a:t>
                      </a:r>
                      <a:r>
                        <a:rPr sz="1250" b="0" u="sng" spc="15" dirty="0">
                          <a:uFill>
                            <a:solidFill>
                              <a:srgbClr val="000000"/>
                            </a:solidFill>
                          </a:uFill>
                          <a:latin typeface="Calibri Light"/>
                          <a:cs typeface="Calibri Light"/>
                        </a:rPr>
                        <a:t>Care </a:t>
                      </a:r>
                      <a:r>
                        <a:rPr sz="1250" b="0" spc="-270" dirty="0">
                          <a:latin typeface="Calibri Light"/>
                          <a:cs typeface="Calibri Light"/>
                        </a:rPr>
                        <a:t> </a:t>
                      </a:r>
                      <a:r>
                        <a:rPr sz="1250" b="0" spc="5" dirty="0">
                          <a:latin typeface="Calibri Light"/>
                          <a:cs typeface="Calibri Light"/>
                        </a:rPr>
                        <a:t>Routine</a:t>
                      </a:r>
                      <a:r>
                        <a:rPr sz="1250" b="0" spc="35" dirty="0">
                          <a:latin typeface="Calibri Light"/>
                          <a:cs typeface="Calibri Light"/>
                        </a:rPr>
                        <a:t> </a:t>
                      </a:r>
                      <a:r>
                        <a:rPr sz="1250" b="0" spc="30" dirty="0">
                          <a:latin typeface="Calibri Light"/>
                          <a:cs typeface="Calibri Light"/>
                        </a:rPr>
                        <a:t>Exams</a:t>
                      </a:r>
                      <a:endParaRPr sz="1250">
                        <a:latin typeface="Calibri Light"/>
                        <a:cs typeface="Calibri Light"/>
                      </a:endParaRPr>
                    </a:p>
                    <a:p>
                      <a:pPr marL="81280">
                        <a:lnSpc>
                          <a:spcPct val="100000"/>
                        </a:lnSpc>
                        <a:spcBef>
                          <a:spcPts val="20"/>
                        </a:spcBef>
                      </a:pPr>
                      <a:r>
                        <a:rPr sz="1250" b="0" spc="-60" dirty="0">
                          <a:latin typeface="Calibri Light"/>
                          <a:cs typeface="Calibri Light"/>
                        </a:rPr>
                        <a:t>T</a:t>
                      </a:r>
                      <a:r>
                        <a:rPr sz="1250" b="0" dirty="0">
                          <a:latin typeface="Calibri Light"/>
                          <a:cs typeface="Calibri Light"/>
                        </a:rPr>
                        <a:t>ee</a:t>
                      </a:r>
                      <a:r>
                        <a:rPr sz="1250" b="0" spc="-25" dirty="0">
                          <a:latin typeface="Calibri Light"/>
                          <a:cs typeface="Calibri Light"/>
                        </a:rPr>
                        <a:t>t</a:t>
                      </a:r>
                      <a:r>
                        <a:rPr sz="1250" b="0" dirty="0">
                          <a:latin typeface="Calibri Light"/>
                          <a:cs typeface="Calibri Light"/>
                        </a:rPr>
                        <a:t>h</a:t>
                      </a:r>
                      <a:r>
                        <a:rPr sz="1250" b="0" spc="10" dirty="0">
                          <a:latin typeface="Calibri Light"/>
                          <a:cs typeface="Calibri Light"/>
                        </a:rPr>
                        <a:t> </a:t>
                      </a:r>
                      <a:r>
                        <a:rPr sz="1250" b="0" spc="30" dirty="0">
                          <a:latin typeface="Calibri Light"/>
                          <a:cs typeface="Calibri Light"/>
                        </a:rPr>
                        <a:t>C</a:t>
                      </a:r>
                      <a:r>
                        <a:rPr sz="1250" b="0" spc="35" dirty="0">
                          <a:latin typeface="Calibri Light"/>
                          <a:cs typeface="Calibri Light"/>
                        </a:rPr>
                        <a:t>l</a:t>
                      </a:r>
                      <a:r>
                        <a:rPr sz="1250" b="0" dirty="0">
                          <a:latin typeface="Calibri Light"/>
                          <a:cs typeface="Calibri Light"/>
                        </a:rPr>
                        <a:t>e</a:t>
                      </a:r>
                      <a:r>
                        <a:rPr sz="1250" b="0" spc="35" dirty="0">
                          <a:latin typeface="Calibri Light"/>
                          <a:cs typeface="Calibri Light"/>
                        </a:rPr>
                        <a:t>a</a:t>
                      </a:r>
                      <a:r>
                        <a:rPr sz="1250" b="0" spc="-30" dirty="0">
                          <a:latin typeface="Calibri Light"/>
                          <a:cs typeface="Calibri Light"/>
                        </a:rPr>
                        <a:t>n</a:t>
                      </a:r>
                      <a:r>
                        <a:rPr sz="1250" b="0" spc="35" dirty="0">
                          <a:latin typeface="Calibri Light"/>
                          <a:cs typeface="Calibri Light"/>
                        </a:rPr>
                        <a:t>i</a:t>
                      </a:r>
                      <a:r>
                        <a:rPr sz="1250" b="0" spc="-30" dirty="0">
                          <a:latin typeface="Calibri Light"/>
                          <a:cs typeface="Calibri Light"/>
                        </a:rPr>
                        <a:t>n</a:t>
                      </a:r>
                      <a:r>
                        <a:rPr sz="1250" b="0" spc="35" dirty="0">
                          <a:latin typeface="Calibri Light"/>
                          <a:cs typeface="Calibri Light"/>
                        </a:rPr>
                        <a:t>g</a:t>
                      </a:r>
                      <a:r>
                        <a:rPr sz="1250" b="0" dirty="0">
                          <a:latin typeface="Calibri Light"/>
                          <a:cs typeface="Calibri Light"/>
                        </a:rPr>
                        <a:t>s</a:t>
                      </a:r>
                      <a:r>
                        <a:rPr sz="1250" b="0" spc="-60" dirty="0">
                          <a:latin typeface="Calibri Light"/>
                          <a:cs typeface="Calibri Light"/>
                        </a:rPr>
                        <a:t> </a:t>
                      </a:r>
                      <a:r>
                        <a:rPr sz="1250" b="0" spc="15" dirty="0">
                          <a:latin typeface="Calibri Light"/>
                          <a:cs typeface="Calibri Light"/>
                        </a:rPr>
                        <a:t>(</a:t>
                      </a:r>
                      <a:r>
                        <a:rPr sz="1250" b="0" spc="-15" dirty="0">
                          <a:latin typeface="Calibri Light"/>
                          <a:cs typeface="Calibri Light"/>
                        </a:rPr>
                        <a:t>P</a:t>
                      </a:r>
                      <a:r>
                        <a:rPr sz="1250" b="0" spc="35" dirty="0">
                          <a:latin typeface="Calibri Light"/>
                          <a:cs typeface="Calibri Light"/>
                        </a:rPr>
                        <a:t>r</a:t>
                      </a:r>
                      <a:r>
                        <a:rPr sz="1250" b="0" spc="-30" dirty="0">
                          <a:latin typeface="Calibri Light"/>
                          <a:cs typeface="Calibri Light"/>
                        </a:rPr>
                        <a:t>oph</a:t>
                      </a:r>
                      <a:r>
                        <a:rPr sz="1250" b="0" spc="-5" dirty="0">
                          <a:latin typeface="Calibri Light"/>
                          <a:cs typeface="Calibri Light"/>
                        </a:rPr>
                        <a:t>y</a:t>
                      </a:r>
                      <a:r>
                        <a:rPr sz="1250" b="0" spc="35" dirty="0">
                          <a:latin typeface="Calibri Light"/>
                          <a:cs typeface="Calibri Light"/>
                        </a:rPr>
                        <a:t>la</a:t>
                      </a:r>
                      <a:r>
                        <a:rPr sz="1250" b="0" spc="20" dirty="0">
                          <a:latin typeface="Calibri Light"/>
                          <a:cs typeface="Calibri Light"/>
                        </a:rPr>
                        <a:t>x</a:t>
                      </a:r>
                      <a:r>
                        <a:rPr sz="1250" b="0" spc="35" dirty="0">
                          <a:latin typeface="Calibri Light"/>
                          <a:cs typeface="Calibri Light"/>
                        </a:rPr>
                        <a:t>i</a:t>
                      </a:r>
                      <a:r>
                        <a:rPr sz="1250" b="0" spc="-20" dirty="0">
                          <a:latin typeface="Calibri Light"/>
                          <a:cs typeface="Calibri Light"/>
                        </a:rPr>
                        <a:t>s</a:t>
                      </a:r>
                      <a:r>
                        <a:rPr sz="1250" b="0" dirty="0">
                          <a:latin typeface="Calibri Light"/>
                          <a:cs typeface="Calibri Light"/>
                        </a:rPr>
                        <a:t>)</a:t>
                      </a:r>
                      <a:endParaRPr sz="1250">
                        <a:latin typeface="Calibri Light"/>
                        <a:cs typeface="Calibri Light"/>
                      </a:endParaRPr>
                    </a:p>
                    <a:p>
                      <a:pPr marL="81280">
                        <a:lnSpc>
                          <a:spcPct val="100000"/>
                        </a:lnSpc>
                        <a:spcBef>
                          <a:spcPts val="105"/>
                        </a:spcBef>
                      </a:pPr>
                      <a:r>
                        <a:rPr sz="1250" b="0" spc="20" dirty="0">
                          <a:latin typeface="Calibri Light"/>
                          <a:cs typeface="Calibri Light"/>
                        </a:rPr>
                        <a:t>X-rays</a:t>
                      </a:r>
                      <a:endParaRPr sz="1250">
                        <a:latin typeface="Calibri Light"/>
                        <a:cs typeface="Calibri Light"/>
                      </a:endParaRPr>
                    </a:p>
                  </a:txBody>
                  <a:tcPr marL="0" marR="0" marT="254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1F1F1"/>
                    </a:solidFill>
                  </a:tcPr>
                </a:tc>
                <a:tc>
                  <a:txBody>
                    <a:bodyPr/>
                    <a:lstStyle/>
                    <a:p>
                      <a:pPr>
                        <a:lnSpc>
                          <a:spcPct val="100000"/>
                        </a:lnSpc>
                        <a:spcBef>
                          <a:spcPts val="10"/>
                        </a:spcBef>
                      </a:pPr>
                      <a:endParaRPr sz="1650">
                        <a:latin typeface="Times New Roman"/>
                        <a:cs typeface="Times New Roman"/>
                      </a:endParaRPr>
                    </a:p>
                    <a:p>
                      <a:pPr marL="10795" algn="ctr">
                        <a:lnSpc>
                          <a:spcPct val="100000"/>
                        </a:lnSpc>
                      </a:pPr>
                      <a:r>
                        <a:rPr sz="1250" b="0" spc="5" dirty="0">
                          <a:latin typeface="Calibri Light"/>
                          <a:cs typeface="Calibri Light"/>
                        </a:rPr>
                        <a:t>0%*</a:t>
                      </a:r>
                      <a:endParaRPr sz="1250">
                        <a:latin typeface="Calibri Light"/>
                        <a:cs typeface="Calibri Light"/>
                      </a:endParaRPr>
                    </a:p>
                    <a:p>
                      <a:pPr marL="11430" algn="ctr">
                        <a:lnSpc>
                          <a:spcPct val="100000"/>
                        </a:lnSpc>
                        <a:spcBef>
                          <a:spcPts val="20"/>
                        </a:spcBef>
                      </a:pPr>
                      <a:r>
                        <a:rPr sz="1250" b="0" spc="5" dirty="0">
                          <a:latin typeface="Calibri Light"/>
                          <a:cs typeface="Calibri Light"/>
                        </a:rPr>
                        <a:t>0%*</a:t>
                      </a:r>
                      <a:endParaRPr sz="1250">
                        <a:latin typeface="Calibri Light"/>
                        <a:cs typeface="Calibri Light"/>
                      </a:endParaRPr>
                    </a:p>
                    <a:p>
                      <a:pPr marL="11430" algn="ctr">
                        <a:lnSpc>
                          <a:spcPct val="100000"/>
                        </a:lnSpc>
                        <a:spcBef>
                          <a:spcPts val="105"/>
                        </a:spcBef>
                      </a:pPr>
                      <a:r>
                        <a:rPr sz="1250" b="0" spc="5" dirty="0">
                          <a:latin typeface="Calibri Light"/>
                          <a:cs typeface="Calibri Light"/>
                        </a:rPr>
                        <a:t>0%*</a:t>
                      </a:r>
                      <a:endParaRPr sz="1250">
                        <a:latin typeface="Calibri Light"/>
                        <a:cs typeface="Calibri Light"/>
                      </a:endParaRPr>
                    </a:p>
                  </a:txBody>
                  <a:tcPr marL="0" marR="0" marT="127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1F1F1"/>
                    </a:solidFill>
                  </a:tcPr>
                </a:tc>
                <a:tc>
                  <a:txBody>
                    <a:bodyPr/>
                    <a:lstStyle/>
                    <a:p>
                      <a:pPr>
                        <a:lnSpc>
                          <a:spcPct val="100000"/>
                        </a:lnSpc>
                        <a:spcBef>
                          <a:spcPts val="10"/>
                        </a:spcBef>
                      </a:pPr>
                      <a:endParaRPr sz="1650">
                        <a:latin typeface="Times New Roman"/>
                        <a:cs typeface="Times New Roman"/>
                      </a:endParaRPr>
                    </a:p>
                    <a:p>
                      <a:pPr marL="16510" algn="ctr">
                        <a:lnSpc>
                          <a:spcPct val="100000"/>
                        </a:lnSpc>
                      </a:pPr>
                      <a:r>
                        <a:rPr sz="1250" b="0" spc="5" dirty="0">
                          <a:latin typeface="Calibri Light"/>
                          <a:cs typeface="Calibri Light"/>
                        </a:rPr>
                        <a:t>30%*</a:t>
                      </a:r>
                      <a:endParaRPr sz="1250">
                        <a:latin typeface="Calibri Light"/>
                        <a:cs typeface="Calibri Light"/>
                      </a:endParaRPr>
                    </a:p>
                    <a:p>
                      <a:pPr marL="17145" algn="ctr">
                        <a:lnSpc>
                          <a:spcPct val="100000"/>
                        </a:lnSpc>
                        <a:spcBef>
                          <a:spcPts val="20"/>
                        </a:spcBef>
                      </a:pPr>
                      <a:r>
                        <a:rPr sz="1250" b="0" spc="5" dirty="0">
                          <a:latin typeface="Calibri Light"/>
                          <a:cs typeface="Calibri Light"/>
                        </a:rPr>
                        <a:t>30%*</a:t>
                      </a:r>
                      <a:endParaRPr sz="1250">
                        <a:latin typeface="Calibri Light"/>
                        <a:cs typeface="Calibri Light"/>
                      </a:endParaRPr>
                    </a:p>
                    <a:p>
                      <a:pPr marL="17145" algn="ctr">
                        <a:lnSpc>
                          <a:spcPct val="100000"/>
                        </a:lnSpc>
                        <a:spcBef>
                          <a:spcPts val="105"/>
                        </a:spcBef>
                      </a:pPr>
                      <a:r>
                        <a:rPr sz="1250" b="0" spc="5" dirty="0">
                          <a:latin typeface="Calibri Light"/>
                          <a:cs typeface="Calibri Light"/>
                        </a:rPr>
                        <a:t>30%*</a:t>
                      </a:r>
                      <a:endParaRPr sz="1250">
                        <a:latin typeface="Calibri Light"/>
                        <a:cs typeface="Calibri Light"/>
                      </a:endParaRPr>
                    </a:p>
                  </a:txBody>
                  <a:tcPr marL="0" marR="0" marT="127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1F1F1"/>
                    </a:solidFill>
                  </a:tcPr>
                </a:tc>
                <a:extLst>
                  <a:ext uri="{0D108BD9-81ED-4DB2-BD59-A6C34878D82A}">
                    <a16:rowId xmlns:a16="http://schemas.microsoft.com/office/drawing/2014/main" val="10003"/>
                  </a:ext>
                </a:extLst>
              </a:tr>
              <a:tr h="1289050">
                <a:tc>
                  <a:txBody>
                    <a:bodyPr/>
                    <a:lstStyle/>
                    <a:p>
                      <a:pPr marL="81280" marR="1781175">
                        <a:lnSpc>
                          <a:spcPct val="104200"/>
                        </a:lnSpc>
                        <a:spcBef>
                          <a:spcPts val="250"/>
                        </a:spcBef>
                      </a:pPr>
                      <a:r>
                        <a:rPr sz="1250" b="0" u="sng" spc="110" dirty="0">
                          <a:uFill>
                            <a:solidFill>
                              <a:srgbClr val="000000"/>
                            </a:solidFill>
                          </a:uFill>
                          <a:latin typeface="Calibri Light"/>
                          <a:cs typeface="Calibri Light"/>
                        </a:rPr>
                        <a:t>Ba</a:t>
                      </a:r>
                      <a:r>
                        <a:rPr sz="1250" b="0" u="sng" spc="-20" dirty="0">
                          <a:uFill>
                            <a:solidFill>
                              <a:srgbClr val="000000"/>
                            </a:solidFill>
                          </a:uFill>
                          <a:latin typeface="Calibri Light"/>
                          <a:cs typeface="Calibri Light"/>
                        </a:rPr>
                        <a:t>s</a:t>
                      </a:r>
                      <a:r>
                        <a:rPr sz="1250" b="0" u="sng" spc="35" dirty="0">
                          <a:uFill>
                            <a:solidFill>
                              <a:srgbClr val="000000"/>
                            </a:solidFill>
                          </a:uFill>
                          <a:latin typeface="Calibri Light"/>
                          <a:cs typeface="Calibri Light"/>
                        </a:rPr>
                        <a:t>i</a:t>
                      </a:r>
                      <a:r>
                        <a:rPr sz="1250" b="0" u="sng" dirty="0">
                          <a:uFill>
                            <a:solidFill>
                              <a:srgbClr val="000000"/>
                            </a:solidFill>
                          </a:uFill>
                          <a:latin typeface="Calibri Light"/>
                          <a:cs typeface="Calibri Light"/>
                        </a:rPr>
                        <a:t>c</a:t>
                      </a:r>
                      <a:r>
                        <a:rPr sz="1250" b="0" u="sng" spc="-30" dirty="0">
                          <a:uFill>
                            <a:solidFill>
                              <a:srgbClr val="000000"/>
                            </a:solidFill>
                          </a:uFill>
                          <a:latin typeface="Calibri Light"/>
                          <a:cs typeface="Calibri Light"/>
                        </a:rPr>
                        <a:t> </a:t>
                      </a:r>
                      <a:r>
                        <a:rPr sz="1250" b="0" u="sng" spc="-15" dirty="0">
                          <a:uFill>
                            <a:solidFill>
                              <a:srgbClr val="000000"/>
                            </a:solidFill>
                          </a:uFill>
                          <a:latin typeface="Calibri Light"/>
                          <a:cs typeface="Calibri Light"/>
                        </a:rPr>
                        <a:t>P</a:t>
                      </a:r>
                      <a:r>
                        <a:rPr sz="1250" b="0" u="sng" spc="-45" dirty="0">
                          <a:uFill>
                            <a:solidFill>
                              <a:srgbClr val="000000"/>
                            </a:solidFill>
                          </a:uFill>
                          <a:latin typeface="Calibri Light"/>
                          <a:cs typeface="Calibri Light"/>
                        </a:rPr>
                        <a:t>r</a:t>
                      </a:r>
                      <a:r>
                        <a:rPr sz="1250" b="0" u="sng" spc="-30" dirty="0">
                          <a:uFill>
                            <a:solidFill>
                              <a:srgbClr val="000000"/>
                            </a:solidFill>
                          </a:uFill>
                          <a:latin typeface="Calibri Light"/>
                          <a:cs typeface="Calibri Light"/>
                        </a:rPr>
                        <a:t>o</a:t>
                      </a:r>
                      <a:r>
                        <a:rPr sz="1250" b="0" u="sng" spc="10" dirty="0">
                          <a:uFill>
                            <a:solidFill>
                              <a:srgbClr val="000000"/>
                            </a:solidFill>
                          </a:uFill>
                          <a:latin typeface="Calibri Light"/>
                          <a:cs typeface="Calibri Light"/>
                        </a:rPr>
                        <a:t>c</a:t>
                      </a:r>
                      <a:r>
                        <a:rPr sz="1250" b="0" u="sng" dirty="0">
                          <a:uFill>
                            <a:solidFill>
                              <a:srgbClr val="000000"/>
                            </a:solidFill>
                          </a:uFill>
                          <a:latin typeface="Calibri Light"/>
                          <a:cs typeface="Calibri Light"/>
                        </a:rPr>
                        <a:t>e</a:t>
                      </a:r>
                      <a:r>
                        <a:rPr sz="1250" b="0" u="sng" spc="-30" dirty="0">
                          <a:uFill>
                            <a:solidFill>
                              <a:srgbClr val="000000"/>
                            </a:solidFill>
                          </a:uFill>
                          <a:latin typeface="Calibri Light"/>
                          <a:cs typeface="Calibri Light"/>
                        </a:rPr>
                        <a:t>du</a:t>
                      </a:r>
                      <a:r>
                        <a:rPr sz="1250" b="0" u="sng" spc="35" dirty="0">
                          <a:uFill>
                            <a:solidFill>
                              <a:srgbClr val="000000"/>
                            </a:solidFill>
                          </a:uFill>
                          <a:latin typeface="Calibri Light"/>
                          <a:cs typeface="Calibri Light"/>
                        </a:rPr>
                        <a:t>r</a:t>
                      </a:r>
                      <a:r>
                        <a:rPr sz="1250" b="0" u="sng" dirty="0">
                          <a:uFill>
                            <a:solidFill>
                              <a:srgbClr val="000000"/>
                            </a:solidFill>
                          </a:uFill>
                          <a:latin typeface="Calibri Light"/>
                          <a:cs typeface="Calibri Light"/>
                        </a:rPr>
                        <a:t>es </a:t>
                      </a:r>
                      <a:r>
                        <a:rPr sz="1250" b="0" dirty="0">
                          <a:latin typeface="Calibri Light"/>
                          <a:cs typeface="Calibri Light"/>
                        </a:rPr>
                        <a:t> </a:t>
                      </a:r>
                      <a:r>
                        <a:rPr sz="1250" b="0" spc="25" dirty="0">
                          <a:latin typeface="Calibri Light"/>
                          <a:cs typeface="Calibri Light"/>
                        </a:rPr>
                        <a:t>Fillings </a:t>
                      </a:r>
                      <a:r>
                        <a:rPr sz="1250" b="0" spc="30" dirty="0">
                          <a:latin typeface="Calibri Light"/>
                          <a:cs typeface="Calibri Light"/>
                        </a:rPr>
                        <a:t> </a:t>
                      </a:r>
                      <a:r>
                        <a:rPr sz="1250" b="0" dirty="0">
                          <a:latin typeface="Calibri Light"/>
                          <a:cs typeface="Calibri Light"/>
                        </a:rPr>
                        <a:t>Endodontics </a:t>
                      </a:r>
                      <a:r>
                        <a:rPr sz="1250" b="0" spc="5" dirty="0">
                          <a:latin typeface="Calibri Light"/>
                          <a:cs typeface="Calibri Light"/>
                        </a:rPr>
                        <a:t> Periodontics </a:t>
                      </a:r>
                      <a:r>
                        <a:rPr sz="1250" b="0" spc="114" dirty="0">
                          <a:latin typeface="Calibri Light"/>
                          <a:cs typeface="Calibri Light"/>
                        </a:rPr>
                        <a:t> </a:t>
                      </a:r>
                      <a:r>
                        <a:rPr sz="1250" b="0" spc="20" dirty="0">
                          <a:latin typeface="Calibri Light"/>
                          <a:cs typeface="Calibri Light"/>
                        </a:rPr>
                        <a:t>Oral</a:t>
                      </a:r>
                      <a:r>
                        <a:rPr sz="1250" b="0" spc="-15" dirty="0">
                          <a:latin typeface="Calibri Light"/>
                          <a:cs typeface="Calibri Light"/>
                        </a:rPr>
                        <a:t> </a:t>
                      </a:r>
                      <a:r>
                        <a:rPr sz="1250" b="0" spc="20" dirty="0">
                          <a:latin typeface="Calibri Light"/>
                          <a:cs typeface="Calibri Light"/>
                        </a:rPr>
                        <a:t>Surgery</a:t>
                      </a:r>
                      <a:endParaRPr sz="1250">
                        <a:latin typeface="Calibri Light"/>
                        <a:cs typeface="Calibri Light"/>
                      </a:endParaRPr>
                    </a:p>
                    <a:p>
                      <a:pPr marL="81280">
                        <a:lnSpc>
                          <a:spcPct val="100000"/>
                        </a:lnSpc>
                        <a:spcBef>
                          <a:spcPts val="105"/>
                        </a:spcBef>
                      </a:pPr>
                      <a:r>
                        <a:rPr sz="1250" b="0" spc="20" dirty="0">
                          <a:latin typeface="Calibri Light"/>
                          <a:cs typeface="Calibri Light"/>
                        </a:rPr>
                        <a:t>Deep</a:t>
                      </a:r>
                      <a:r>
                        <a:rPr sz="1250" b="0" dirty="0">
                          <a:latin typeface="Calibri Light"/>
                          <a:cs typeface="Calibri Light"/>
                        </a:rPr>
                        <a:t> </a:t>
                      </a:r>
                      <a:r>
                        <a:rPr sz="1250" b="0" spc="20" dirty="0">
                          <a:latin typeface="Calibri Light"/>
                          <a:cs typeface="Calibri Light"/>
                        </a:rPr>
                        <a:t>Cleaning</a:t>
                      </a:r>
                      <a:r>
                        <a:rPr sz="1250" b="0" spc="-15" dirty="0">
                          <a:latin typeface="Calibri Light"/>
                          <a:cs typeface="Calibri Light"/>
                        </a:rPr>
                        <a:t> </a:t>
                      </a:r>
                      <a:r>
                        <a:rPr sz="1250" b="0" spc="10" dirty="0">
                          <a:latin typeface="Calibri Light"/>
                          <a:cs typeface="Calibri Light"/>
                        </a:rPr>
                        <a:t>(Periodontal</a:t>
                      </a:r>
                      <a:r>
                        <a:rPr sz="1250" b="0" spc="-15" dirty="0">
                          <a:latin typeface="Calibri Light"/>
                          <a:cs typeface="Calibri Light"/>
                        </a:rPr>
                        <a:t> </a:t>
                      </a:r>
                      <a:r>
                        <a:rPr sz="1250" b="0" spc="20" dirty="0">
                          <a:latin typeface="Calibri Light"/>
                          <a:cs typeface="Calibri Light"/>
                        </a:rPr>
                        <a:t>Maintenance)</a:t>
                      </a:r>
                      <a:endParaRPr sz="1250">
                        <a:latin typeface="Calibri Light"/>
                        <a:cs typeface="Calibri Light"/>
                      </a:endParaRPr>
                    </a:p>
                  </a:txBody>
                  <a:tcPr marL="0" marR="0" marT="317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9D9D9"/>
                    </a:solidFill>
                  </a:tcPr>
                </a:tc>
                <a:tc>
                  <a:txBody>
                    <a:bodyPr/>
                    <a:lstStyle/>
                    <a:p>
                      <a:pPr>
                        <a:lnSpc>
                          <a:spcPct val="100000"/>
                        </a:lnSpc>
                        <a:spcBef>
                          <a:spcPts val="20"/>
                        </a:spcBef>
                      </a:pPr>
                      <a:endParaRPr sz="1650">
                        <a:latin typeface="Times New Roman"/>
                        <a:cs typeface="Times New Roman"/>
                      </a:endParaRPr>
                    </a:p>
                    <a:p>
                      <a:pPr marL="13335" algn="ctr">
                        <a:lnSpc>
                          <a:spcPct val="100000"/>
                        </a:lnSpc>
                      </a:pPr>
                      <a:r>
                        <a:rPr sz="1250" b="0" spc="5" dirty="0">
                          <a:latin typeface="Calibri Light"/>
                          <a:cs typeface="Calibri Light"/>
                        </a:rPr>
                        <a:t>20%</a:t>
                      </a:r>
                      <a:endParaRPr sz="1250">
                        <a:latin typeface="Calibri Light"/>
                        <a:cs typeface="Calibri Light"/>
                      </a:endParaRPr>
                    </a:p>
                    <a:p>
                      <a:pPr marL="13335" algn="ctr">
                        <a:lnSpc>
                          <a:spcPct val="100000"/>
                        </a:lnSpc>
                        <a:spcBef>
                          <a:spcPts val="20"/>
                        </a:spcBef>
                      </a:pPr>
                      <a:r>
                        <a:rPr sz="1250" b="0" spc="5" dirty="0">
                          <a:latin typeface="Calibri Light"/>
                          <a:cs typeface="Calibri Light"/>
                        </a:rPr>
                        <a:t>20%</a:t>
                      </a:r>
                      <a:endParaRPr sz="1250">
                        <a:latin typeface="Calibri Light"/>
                        <a:cs typeface="Calibri Light"/>
                      </a:endParaRPr>
                    </a:p>
                    <a:p>
                      <a:pPr marL="13335" algn="ctr">
                        <a:lnSpc>
                          <a:spcPct val="100000"/>
                        </a:lnSpc>
                        <a:spcBef>
                          <a:spcPts val="105"/>
                        </a:spcBef>
                      </a:pPr>
                      <a:r>
                        <a:rPr sz="1250" b="0" spc="5" dirty="0">
                          <a:latin typeface="Calibri Light"/>
                          <a:cs typeface="Calibri Light"/>
                        </a:rPr>
                        <a:t>20%</a:t>
                      </a:r>
                      <a:endParaRPr sz="1250">
                        <a:latin typeface="Calibri Light"/>
                        <a:cs typeface="Calibri Light"/>
                      </a:endParaRPr>
                    </a:p>
                    <a:p>
                      <a:pPr marL="14604" algn="ctr">
                        <a:lnSpc>
                          <a:spcPct val="100000"/>
                        </a:lnSpc>
                        <a:spcBef>
                          <a:spcPts val="20"/>
                        </a:spcBef>
                      </a:pPr>
                      <a:r>
                        <a:rPr sz="1250" b="0" spc="10" dirty="0">
                          <a:latin typeface="Calibri Light"/>
                          <a:cs typeface="Calibri Light"/>
                        </a:rPr>
                        <a:t>20%</a:t>
                      </a:r>
                      <a:endParaRPr sz="1250">
                        <a:latin typeface="Calibri Light"/>
                        <a:cs typeface="Calibri Light"/>
                      </a:endParaRPr>
                    </a:p>
                    <a:p>
                      <a:pPr marL="13335" algn="ctr">
                        <a:lnSpc>
                          <a:spcPct val="100000"/>
                        </a:lnSpc>
                        <a:spcBef>
                          <a:spcPts val="105"/>
                        </a:spcBef>
                      </a:pPr>
                      <a:r>
                        <a:rPr sz="1250" b="0" spc="5" dirty="0">
                          <a:latin typeface="Calibri Light"/>
                          <a:cs typeface="Calibri Light"/>
                        </a:rPr>
                        <a:t>20%</a:t>
                      </a:r>
                      <a:endParaRPr sz="1250">
                        <a:latin typeface="Calibri Light"/>
                        <a:cs typeface="Calibri Light"/>
                      </a:endParaRPr>
                    </a:p>
                  </a:txBody>
                  <a:tcPr marL="0" marR="0" marT="25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9D9D9"/>
                    </a:solidFill>
                  </a:tcPr>
                </a:tc>
                <a:tc>
                  <a:txBody>
                    <a:bodyPr/>
                    <a:lstStyle/>
                    <a:p>
                      <a:pPr>
                        <a:lnSpc>
                          <a:spcPct val="100000"/>
                        </a:lnSpc>
                        <a:spcBef>
                          <a:spcPts val="20"/>
                        </a:spcBef>
                      </a:pPr>
                      <a:endParaRPr sz="1650">
                        <a:latin typeface="Times New Roman"/>
                        <a:cs typeface="Times New Roman"/>
                      </a:endParaRPr>
                    </a:p>
                    <a:p>
                      <a:pPr marL="20320" algn="ctr">
                        <a:lnSpc>
                          <a:spcPct val="100000"/>
                        </a:lnSpc>
                      </a:pPr>
                      <a:r>
                        <a:rPr sz="1250" b="0" spc="10" dirty="0">
                          <a:latin typeface="Calibri Light"/>
                          <a:cs typeface="Calibri Light"/>
                        </a:rPr>
                        <a:t>40%</a:t>
                      </a:r>
                      <a:endParaRPr sz="1250">
                        <a:latin typeface="Calibri Light"/>
                        <a:cs typeface="Calibri Light"/>
                      </a:endParaRPr>
                    </a:p>
                    <a:p>
                      <a:pPr marL="19050" algn="ctr">
                        <a:lnSpc>
                          <a:spcPct val="100000"/>
                        </a:lnSpc>
                        <a:spcBef>
                          <a:spcPts val="20"/>
                        </a:spcBef>
                      </a:pPr>
                      <a:r>
                        <a:rPr sz="1250" b="0" spc="5" dirty="0">
                          <a:latin typeface="Calibri Light"/>
                          <a:cs typeface="Calibri Light"/>
                        </a:rPr>
                        <a:t>40%</a:t>
                      </a:r>
                      <a:endParaRPr sz="1250">
                        <a:latin typeface="Calibri Light"/>
                        <a:cs typeface="Calibri Light"/>
                      </a:endParaRPr>
                    </a:p>
                    <a:p>
                      <a:pPr marL="19050" algn="ctr">
                        <a:lnSpc>
                          <a:spcPct val="100000"/>
                        </a:lnSpc>
                        <a:spcBef>
                          <a:spcPts val="105"/>
                        </a:spcBef>
                      </a:pPr>
                      <a:r>
                        <a:rPr sz="1250" b="0" spc="5" dirty="0">
                          <a:latin typeface="Calibri Light"/>
                          <a:cs typeface="Calibri Light"/>
                        </a:rPr>
                        <a:t>40%</a:t>
                      </a:r>
                      <a:endParaRPr sz="1250">
                        <a:latin typeface="Calibri Light"/>
                        <a:cs typeface="Calibri Light"/>
                      </a:endParaRPr>
                    </a:p>
                    <a:p>
                      <a:pPr marL="60960" algn="ctr">
                        <a:lnSpc>
                          <a:spcPct val="100000"/>
                        </a:lnSpc>
                        <a:spcBef>
                          <a:spcPts val="20"/>
                        </a:spcBef>
                      </a:pPr>
                      <a:r>
                        <a:rPr sz="1250" b="0" spc="10" dirty="0">
                          <a:latin typeface="Calibri Light"/>
                          <a:cs typeface="Calibri Light"/>
                        </a:rPr>
                        <a:t>40%</a:t>
                      </a:r>
                      <a:endParaRPr sz="1250">
                        <a:latin typeface="Calibri Light"/>
                        <a:cs typeface="Calibri Light"/>
                      </a:endParaRPr>
                    </a:p>
                    <a:p>
                      <a:pPr marL="19050" algn="ctr">
                        <a:lnSpc>
                          <a:spcPct val="100000"/>
                        </a:lnSpc>
                        <a:spcBef>
                          <a:spcPts val="105"/>
                        </a:spcBef>
                      </a:pPr>
                      <a:r>
                        <a:rPr sz="1250" b="0" spc="5" dirty="0">
                          <a:latin typeface="Calibri Light"/>
                          <a:cs typeface="Calibri Light"/>
                        </a:rPr>
                        <a:t>40%</a:t>
                      </a:r>
                      <a:endParaRPr sz="1250">
                        <a:latin typeface="Calibri Light"/>
                        <a:cs typeface="Calibri Light"/>
                      </a:endParaRPr>
                    </a:p>
                  </a:txBody>
                  <a:tcPr marL="0" marR="0" marT="254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9D9D9"/>
                    </a:solidFill>
                  </a:tcPr>
                </a:tc>
                <a:extLst>
                  <a:ext uri="{0D108BD9-81ED-4DB2-BD59-A6C34878D82A}">
                    <a16:rowId xmlns:a16="http://schemas.microsoft.com/office/drawing/2014/main" val="10004"/>
                  </a:ext>
                </a:extLst>
              </a:tr>
              <a:tr h="873125">
                <a:tc>
                  <a:txBody>
                    <a:bodyPr/>
                    <a:lstStyle/>
                    <a:p>
                      <a:pPr marL="81280" marR="1720214">
                        <a:lnSpc>
                          <a:spcPct val="105100"/>
                        </a:lnSpc>
                        <a:spcBef>
                          <a:spcPts val="254"/>
                        </a:spcBef>
                      </a:pPr>
                      <a:r>
                        <a:rPr sz="1250" b="0" u="sng" spc="114" dirty="0">
                          <a:uFill>
                            <a:solidFill>
                              <a:srgbClr val="000000"/>
                            </a:solidFill>
                          </a:uFill>
                          <a:latin typeface="Calibri Light"/>
                          <a:cs typeface="Calibri Light"/>
                        </a:rPr>
                        <a:t>M</a:t>
                      </a:r>
                      <a:r>
                        <a:rPr sz="1250" b="0" u="sng" spc="110" dirty="0">
                          <a:uFill>
                            <a:solidFill>
                              <a:srgbClr val="000000"/>
                            </a:solidFill>
                          </a:uFill>
                          <a:latin typeface="Calibri Light"/>
                          <a:cs typeface="Calibri Light"/>
                        </a:rPr>
                        <a:t>a</a:t>
                      </a:r>
                      <a:r>
                        <a:rPr sz="1250" b="0" u="sng" spc="20" dirty="0">
                          <a:uFill>
                            <a:solidFill>
                              <a:srgbClr val="000000"/>
                            </a:solidFill>
                          </a:uFill>
                          <a:latin typeface="Calibri Light"/>
                          <a:cs typeface="Calibri Light"/>
                        </a:rPr>
                        <a:t>j</a:t>
                      </a:r>
                      <a:r>
                        <a:rPr sz="1250" b="0" u="sng" spc="-30" dirty="0">
                          <a:uFill>
                            <a:solidFill>
                              <a:srgbClr val="000000"/>
                            </a:solidFill>
                          </a:uFill>
                          <a:latin typeface="Calibri Light"/>
                          <a:cs typeface="Calibri Light"/>
                        </a:rPr>
                        <a:t>o</a:t>
                      </a:r>
                      <a:r>
                        <a:rPr sz="1250" b="0" u="sng" dirty="0">
                          <a:uFill>
                            <a:solidFill>
                              <a:srgbClr val="000000"/>
                            </a:solidFill>
                          </a:uFill>
                          <a:latin typeface="Calibri Light"/>
                          <a:cs typeface="Calibri Light"/>
                        </a:rPr>
                        <a:t>r</a:t>
                      </a:r>
                      <a:r>
                        <a:rPr sz="1250" b="0" u="sng" spc="-85" dirty="0">
                          <a:uFill>
                            <a:solidFill>
                              <a:srgbClr val="000000"/>
                            </a:solidFill>
                          </a:uFill>
                          <a:latin typeface="Calibri Light"/>
                          <a:cs typeface="Calibri Light"/>
                        </a:rPr>
                        <a:t> </a:t>
                      </a:r>
                      <a:r>
                        <a:rPr sz="1250" b="0" u="sng" spc="-15" dirty="0">
                          <a:uFill>
                            <a:solidFill>
                              <a:srgbClr val="000000"/>
                            </a:solidFill>
                          </a:uFill>
                          <a:latin typeface="Calibri Light"/>
                          <a:cs typeface="Calibri Light"/>
                        </a:rPr>
                        <a:t>P</a:t>
                      </a:r>
                      <a:r>
                        <a:rPr sz="1250" b="0" u="sng" spc="35" dirty="0">
                          <a:uFill>
                            <a:solidFill>
                              <a:srgbClr val="000000"/>
                            </a:solidFill>
                          </a:uFill>
                          <a:latin typeface="Calibri Light"/>
                          <a:cs typeface="Calibri Light"/>
                        </a:rPr>
                        <a:t>r</a:t>
                      </a:r>
                      <a:r>
                        <a:rPr sz="1250" b="0" u="sng" spc="-30" dirty="0">
                          <a:uFill>
                            <a:solidFill>
                              <a:srgbClr val="000000"/>
                            </a:solidFill>
                          </a:uFill>
                          <a:latin typeface="Calibri Light"/>
                          <a:cs typeface="Calibri Light"/>
                        </a:rPr>
                        <a:t>o</a:t>
                      </a:r>
                      <a:r>
                        <a:rPr sz="1250" b="0" u="sng" spc="10" dirty="0">
                          <a:uFill>
                            <a:solidFill>
                              <a:srgbClr val="000000"/>
                            </a:solidFill>
                          </a:uFill>
                          <a:latin typeface="Calibri Light"/>
                          <a:cs typeface="Calibri Light"/>
                        </a:rPr>
                        <a:t>c</a:t>
                      </a:r>
                      <a:r>
                        <a:rPr sz="1250" b="0" u="sng" dirty="0">
                          <a:uFill>
                            <a:solidFill>
                              <a:srgbClr val="000000"/>
                            </a:solidFill>
                          </a:uFill>
                          <a:latin typeface="Calibri Light"/>
                          <a:cs typeface="Calibri Light"/>
                        </a:rPr>
                        <a:t>e</a:t>
                      </a:r>
                      <a:r>
                        <a:rPr sz="1250" b="0" u="sng" spc="-30" dirty="0">
                          <a:uFill>
                            <a:solidFill>
                              <a:srgbClr val="000000"/>
                            </a:solidFill>
                          </a:uFill>
                          <a:latin typeface="Calibri Light"/>
                          <a:cs typeface="Calibri Light"/>
                        </a:rPr>
                        <a:t>du</a:t>
                      </a:r>
                      <a:r>
                        <a:rPr sz="1250" b="0" u="sng" spc="35" dirty="0">
                          <a:uFill>
                            <a:solidFill>
                              <a:srgbClr val="000000"/>
                            </a:solidFill>
                          </a:uFill>
                          <a:latin typeface="Calibri Light"/>
                          <a:cs typeface="Calibri Light"/>
                        </a:rPr>
                        <a:t>r</a:t>
                      </a:r>
                      <a:r>
                        <a:rPr sz="1250" b="0" u="sng" dirty="0">
                          <a:uFill>
                            <a:solidFill>
                              <a:srgbClr val="000000"/>
                            </a:solidFill>
                          </a:uFill>
                          <a:latin typeface="Calibri Light"/>
                          <a:cs typeface="Calibri Light"/>
                        </a:rPr>
                        <a:t>es </a:t>
                      </a:r>
                      <a:r>
                        <a:rPr sz="1250" b="0" dirty="0">
                          <a:latin typeface="Calibri Light"/>
                          <a:cs typeface="Calibri Light"/>
                        </a:rPr>
                        <a:t> </a:t>
                      </a:r>
                      <a:r>
                        <a:rPr sz="1250" b="0" spc="10" dirty="0">
                          <a:latin typeface="Calibri Light"/>
                          <a:cs typeface="Calibri Light"/>
                        </a:rPr>
                        <a:t>Crowns </a:t>
                      </a:r>
                      <a:r>
                        <a:rPr sz="1250" b="0" spc="15" dirty="0">
                          <a:latin typeface="Calibri Light"/>
                          <a:cs typeface="Calibri Light"/>
                        </a:rPr>
                        <a:t> </a:t>
                      </a:r>
                      <a:r>
                        <a:rPr sz="1250" b="0" spc="20" dirty="0">
                          <a:latin typeface="Calibri Light"/>
                          <a:cs typeface="Calibri Light"/>
                        </a:rPr>
                        <a:t>Bridgework </a:t>
                      </a:r>
                      <a:r>
                        <a:rPr sz="1250" b="0" spc="25" dirty="0">
                          <a:latin typeface="Calibri Light"/>
                          <a:cs typeface="Calibri Light"/>
                        </a:rPr>
                        <a:t> </a:t>
                      </a:r>
                      <a:r>
                        <a:rPr sz="1250" b="0" spc="10" dirty="0">
                          <a:latin typeface="Calibri Light"/>
                          <a:cs typeface="Calibri Light"/>
                        </a:rPr>
                        <a:t>Dentures</a:t>
                      </a:r>
                      <a:endParaRPr sz="1250">
                        <a:latin typeface="Calibri Light"/>
                        <a:cs typeface="Calibri Light"/>
                      </a:endParaRPr>
                    </a:p>
                  </a:txBody>
                  <a:tcPr marL="0" marR="0" marT="3238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1F1F1"/>
                    </a:solidFill>
                  </a:tcPr>
                </a:tc>
                <a:tc>
                  <a:txBody>
                    <a:bodyPr/>
                    <a:lstStyle/>
                    <a:p>
                      <a:pPr>
                        <a:lnSpc>
                          <a:spcPct val="100000"/>
                        </a:lnSpc>
                        <a:spcBef>
                          <a:spcPts val="35"/>
                        </a:spcBef>
                      </a:pPr>
                      <a:endParaRPr sz="1650">
                        <a:latin typeface="Times New Roman"/>
                        <a:cs typeface="Times New Roman"/>
                      </a:endParaRPr>
                    </a:p>
                    <a:p>
                      <a:pPr marL="13335" algn="ctr">
                        <a:lnSpc>
                          <a:spcPct val="100000"/>
                        </a:lnSpc>
                      </a:pPr>
                      <a:r>
                        <a:rPr sz="1250" b="0" spc="5" dirty="0">
                          <a:latin typeface="Calibri Light"/>
                          <a:cs typeface="Calibri Light"/>
                        </a:rPr>
                        <a:t>40%</a:t>
                      </a:r>
                      <a:endParaRPr sz="1250">
                        <a:latin typeface="Calibri Light"/>
                        <a:cs typeface="Calibri Light"/>
                      </a:endParaRPr>
                    </a:p>
                    <a:p>
                      <a:pPr marL="13335" algn="ctr">
                        <a:lnSpc>
                          <a:spcPct val="100000"/>
                        </a:lnSpc>
                        <a:spcBef>
                          <a:spcPts val="20"/>
                        </a:spcBef>
                      </a:pPr>
                      <a:r>
                        <a:rPr sz="1250" b="0" spc="5" dirty="0">
                          <a:latin typeface="Calibri Light"/>
                          <a:cs typeface="Calibri Light"/>
                        </a:rPr>
                        <a:t>40%</a:t>
                      </a:r>
                      <a:endParaRPr sz="1250">
                        <a:latin typeface="Calibri Light"/>
                        <a:cs typeface="Calibri Light"/>
                      </a:endParaRPr>
                    </a:p>
                    <a:p>
                      <a:pPr marL="13335" algn="ctr">
                        <a:lnSpc>
                          <a:spcPct val="100000"/>
                        </a:lnSpc>
                        <a:spcBef>
                          <a:spcPts val="105"/>
                        </a:spcBef>
                      </a:pPr>
                      <a:r>
                        <a:rPr sz="1250" b="0" spc="5" dirty="0">
                          <a:latin typeface="Calibri Light"/>
                          <a:cs typeface="Calibri Light"/>
                        </a:rPr>
                        <a:t>40%</a:t>
                      </a:r>
                      <a:endParaRPr sz="1250">
                        <a:latin typeface="Calibri Light"/>
                        <a:cs typeface="Calibri Light"/>
                      </a:endParaRPr>
                    </a:p>
                  </a:txBody>
                  <a:tcPr marL="0" marR="0" marT="44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1F1F1"/>
                    </a:solidFill>
                  </a:tcPr>
                </a:tc>
                <a:tc>
                  <a:txBody>
                    <a:bodyPr/>
                    <a:lstStyle/>
                    <a:p>
                      <a:pPr>
                        <a:lnSpc>
                          <a:spcPct val="100000"/>
                        </a:lnSpc>
                        <a:spcBef>
                          <a:spcPts val="35"/>
                        </a:spcBef>
                      </a:pPr>
                      <a:endParaRPr sz="1650">
                        <a:latin typeface="Times New Roman"/>
                        <a:cs typeface="Times New Roman"/>
                      </a:endParaRPr>
                    </a:p>
                    <a:p>
                      <a:pPr marL="19050" algn="ctr">
                        <a:lnSpc>
                          <a:spcPct val="100000"/>
                        </a:lnSpc>
                      </a:pPr>
                      <a:r>
                        <a:rPr sz="1250" b="0" spc="5" dirty="0">
                          <a:latin typeface="Calibri Light"/>
                          <a:cs typeface="Calibri Light"/>
                        </a:rPr>
                        <a:t>60%</a:t>
                      </a:r>
                      <a:endParaRPr sz="1250">
                        <a:latin typeface="Calibri Light"/>
                        <a:cs typeface="Calibri Light"/>
                      </a:endParaRPr>
                    </a:p>
                    <a:p>
                      <a:pPr marL="19050" algn="ctr">
                        <a:lnSpc>
                          <a:spcPct val="100000"/>
                        </a:lnSpc>
                        <a:spcBef>
                          <a:spcPts val="20"/>
                        </a:spcBef>
                      </a:pPr>
                      <a:r>
                        <a:rPr sz="1250" b="0" spc="5" dirty="0">
                          <a:latin typeface="Calibri Light"/>
                          <a:cs typeface="Calibri Light"/>
                        </a:rPr>
                        <a:t>60%</a:t>
                      </a:r>
                      <a:endParaRPr sz="1250">
                        <a:latin typeface="Calibri Light"/>
                        <a:cs typeface="Calibri Light"/>
                      </a:endParaRPr>
                    </a:p>
                    <a:p>
                      <a:pPr marL="19050" algn="ctr">
                        <a:lnSpc>
                          <a:spcPct val="100000"/>
                        </a:lnSpc>
                        <a:spcBef>
                          <a:spcPts val="105"/>
                        </a:spcBef>
                      </a:pPr>
                      <a:r>
                        <a:rPr sz="1250" b="0" spc="5" dirty="0">
                          <a:latin typeface="Calibri Light"/>
                          <a:cs typeface="Calibri Light"/>
                        </a:rPr>
                        <a:t>60%</a:t>
                      </a:r>
                      <a:endParaRPr sz="1250">
                        <a:latin typeface="Calibri Light"/>
                        <a:cs typeface="Calibri Light"/>
                      </a:endParaRPr>
                    </a:p>
                  </a:txBody>
                  <a:tcPr marL="0" marR="0" marT="44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1F1F1"/>
                    </a:solidFill>
                  </a:tcPr>
                </a:tc>
                <a:extLst>
                  <a:ext uri="{0D108BD9-81ED-4DB2-BD59-A6C34878D82A}">
                    <a16:rowId xmlns:a16="http://schemas.microsoft.com/office/drawing/2014/main" val="10005"/>
                  </a:ext>
                </a:extLst>
              </a:tr>
              <a:tr h="405765">
                <a:tc>
                  <a:txBody>
                    <a:bodyPr/>
                    <a:lstStyle/>
                    <a:p>
                      <a:pPr marL="81280">
                        <a:lnSpc>
                          <a:spcPct val="100000"/>
                        </a:lnSpc>
                        <a:spcBef>
                          <a:spcPts val="845"/>
                        </a:spcBef>
                      </a:pPr>
                      <a:r>
                        <a:rPr sz="1250" b="0" spc="25" dirty="0">
                          <a:latin typeface="Calibri Light"/>
                          <a:cs typeface="Calibri Light"/>
                        </a:rPr>
                        <a:t>Orthodontia</a:t>
                      </a:r>
                      <a:r>
                        <a:rPr sz="1250" b="0" spc="-20" dirty="0">
                          <a:latin typeface="Calibri Light"/>
                          <a:cs typeface="Calibri Light"/>
                        </a:rPr>
                        <a:t> </a:t>
                      </a:r>
                      <a:r>
                        <a:rPr sz="1250" b="0" spc="10" dirty="0">
                          <a:latin typeface="Calibri Light"/>
                          <a:cs typeface="Calibri Light"/>
                        </a:rPr>
                        <a:t>(Child</a:t>
                      </a:r>
                      <a:r>
                        <a:rPr sz="1250" b="0" dirty="0">
                          <a:latin typeface="Calibri Light"/>
                          <a:cs typeface="Calibri Light"/>
                        </a:rPr>
                        <a:t> </a:t>
                      </a:r>
                      <a:r>
                        <a:rPr sz="1250" b="0" spc="20" dirty="0">
                          <a:latin typeface="Calibri Light"/>
                          <a:cs typeface="Calibri Light"/>
                        </a:rPr>
                        <a:t>Only)</a:t>
                      </a:r>
                      <a:endParaRPr sz="1250">
                        <a:latin typeface="Calibri Light"/>
                        <a:cs typeface="Calibri Light"/>
                      </a:endParaRPr>
                    </a:p>
                  </a:txBody>
                  <a:tcPr marL="0" marR="0" marT="1073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9D9D9"/>
                    </a:solidFill>
                  </a:tcPr>
                </a:tc>
                <a:tc gridSpan="2">
                  <a:txBody>
                    <a:bodyPr/>
                    <a:lstStyle/>
                    <a:p>
                      <a:pPr algn="ctr">
                        <a:lnSpc>
                          <a:spcPct val="100000"/>
                        </a:lnSpc>
                        <a:spcBef>
                          <a:spcPts val="845"/>
                        </a:spcBef>
                      </a:pPr>
                      <a:r>
                        <a:rPr sz="1250" b="0" spc="10" dirty="0">
                          <a:latin typeface="Calibri Light"/>
                          <a:cs typeface="Calibri Light"/>
                        </a:rPr>
                        <a:t>50%</a:t>
                      </a:r>
                      <a:r>
                        <a:rPr sz="1250" b="0" spc="70" dirty="0">
                          <a:latin typeface="Calibri Light"/>
                          <a:cs typeface="Calibri Light"/>
                        </a:rPr>
                        <a:t> </a:t>
                      </a:r>
                      <a:r>
                        <a:rPr sz="1250" b="0" spc="10" dirty="0">
                          <a:latin typeface="Calibri Light"/>
                          <a:cs typeface="Calibri Light"/>
                        </a:rPr>
                        <a:t>($1,250</a:t>
                      </a:r>
                      <a:r>
                        <a:rPr sz="1250" b="0" spc="75" dirty="0">
                          <a:latin typeface="Calibri Light"/>
                          <a:cs typeface="Calibri Light"/>
                        </a:rPr>
                        <a:t> </a:t>
                      </a:r>
                      <a:r>
                        <a:rPr sz="1250" b="0" spc="25" dirty="0">
                          <a:latin typeface="Calibri Light"/>
                          <a:cs typeface="Calibri Light"/>
                        </a:rPr>
                        <a:t>Lifetime</a:t>
                      </a:r>
                      <a:r>
                        <a:rPr sz="1250" b="0" spc="-55" dirty="0">
                          <a:latin typeface="Calibri Light"/>
                          <a:cs typeface="Calibri Light"/>
                        </a:rPr>
                        <a:t> </a:t>
                      </a:r>
                      <a:r>
                        <a:rPr sz="1250" b="0" spc="35" dirty="0">
                          <a:latin typeface="Calibri Light"/>
                          <a:cs typeface="Calibri Light"/>
                        </a:rPr>
                        <a:t>Maximum)</a:t>
                      </a:r>
                      <a:endParaRPr sz="1250" dirty="0">
                        <a:latin typeface="Calibri Light"/>
                        <a:cs typeface="Calibri Light"/>
                      </a:endParaRPr>
                    </a:p>
                  </a:txBody>
                  <a:tcPr marL="0" marR="0" marT="1073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9D9D9"/>
                    </a:solidFill>
                  </a:tcPr>
                </a:tc>
                <a:tc hMerge="1">
                  <a:txBody>
                    <a:bodyPr/>
                    <a:lstStyle/>
                    <a:p>
                      <a:endParaRPr/>
                    </a:p>
                  </a:txBody>
                  <a:tcPr marL="0" marR="0" marT="0" marB="0"/>
                </a:tc>
                <a:extLst>
                  <a:ext uri="{0D108BD9-81ED-4DB2-BD59-A6C34878D82A}">
                    <a16:rowId xmlns:a16="http://schemas.microsoft.com/office/drawing/2014/main" val="10006"/>
                  </a:ext>
                </a:extLst>
              </a:tr>
            </a:tbl>
          </a:graphicData>
        </a:graphic>
      </p:graphicFrame>
      <p:sp>
        <p:nvSpPr>
          <p:cNvPr id="5" name="object 5"/>
          <p:cNvSpPr txBox="1"/>
          <p:nvPr/>
        </p:nvSpPr>
        <p:spPr>
          <a:xfrm>
            <a:off x="1235075" y="6591617"/>
            <a:ext cx="1802130" cy="147955"/>
          </a:xfrm>
          <a:prstGeom prst="rect">
            <a:avLst/>
          </a:prstGeom>
        </p:spPr>
        <p:txBody>
          <a:bodyPr vert="horz" wrap="square" lIns="0" tIns="12700" rIns="0" bIns="0" rtlCol="0">
            <a:spAutoFit/>
          </a:bodyPr>
          <a:lstStyle/>
          <a:p>
            <a:pPr marL="12700">
              <a:lnSpc>
                <a:spcPct val="100000"/>
              </a:lnSpc>
              <a:spcBef>
                <a:spcPts val="100"/>
              </a:spcBef>
            </a:pPr>
            <a:r>
              <a:rPr sz="800" dirty="0">
                <a:latin typeface="Times New Roman"/>
                <a:cs typeface="Times New Roman"/>
              </a:rPr>
              <a:t>*</a:t>
            </a:r>
            <a:r>
              <a:rPr sz="800" spc="-50" dirty="0">
                <a:latin typeface="Times New Roman"/>
                <a:cs typeface="Times New Roman"/>
              </a:rPr>
              <a:t> </a:t>
            </a:r>
            <a:r>
              <a:rPr sz="800" spc="-5" dirty="0">
                <a:latin typeface="Times New Roman"/>
                <a:cs typeface="Times New Roman"/>
              </a:rPr>
              <a:t>Deductible</a:t>
            </a:r>
            <a:r>
              <a:rPr sz="800" spc="80" dirty="0">
                <a:latin typeface="Times New Roman"/>
                <a:cs typeface="Times New Roman"/>
              </a:rPr>
              <a:t> </a:t>
            </a:r>
            <a:r>
              <a:rPr sz="800" spc="-15" dirty="0">
                <a:latin typeface="Times New Roman"/>
                <a:cs typeface="Times New Roman"/>
              </a:rPr>
              <a:t>waived</a:t>
            </a:r>
            <a:r>
              <a:rPr sz="800" spc="35" dirty="0">
                <a:latin typeface="Times New Roman"/>
                <a:cs typeface="Times New Roman"/>
              </a:rPr>
              <a:t> </a:t>
            </a:r>
            <a:r>
              <a:rPr sz="800" spc="-40" dirty="0">
                <a:latin typeface="Times New Roman"/>
                <a:cs typeface="Times New Roman"/>
              </a:rPr>
              <a:t>for</a:t>
            </a:r>
            <a:r>
              <a:rPr sz="800" spc="90" dirty="0">
                <a:latin typeface="Times New Roman"/>
                <a:cs typeface="Times New Roman"/>
              </a:rPr>
              <a:t> </a:t>
            </a:r>
            <a:r>
              <a:rPr sz="800" spc="-10" dirty="0">
                <a:latin typeface="Times New Roman"/>
                <a:cs typeface="Times New Roman"/>
              </a:rPr>
              <a:t>preventive</a:t>
            </a:r>
            <a:r>
              <a:rPr sz="800" spc="80" dirty="0">
                <a:latin typeface="Times New Roman"/>
                <a:cs typeface="Times New Roman"/>
              </a:rPr>
              <a:t> </a:t>
            </a:r>
            <a:r>
              <a:rPr sz="800" spc="-20" dirty="0">
                <a:latin typeface="Times New Roman"/>
                <a:cs typeface="Times New Roman"/>
              </a:rPr>
              <a:t>services</a:t>
            </a:r>
            <a:endParaRPr sz="800">
              <a:latin typeface="Times New Roman"/>
              <a:cs typeface="Times New Roman"/>
            </a:endParaRPr>
          </a:p>
        </p:txBody>
      </p:sp>
      <p:sp>
        <p:nvSpPr>
          <p:cNvPr id="6" name="object 6"/>
          <p:cNvSpPr txBox="1"/>
          <p:nvPr/>
        </p:nvSpPr>
        <p:spPr>
          <a:xfrm>
            <a:off x="4009072" y="6591617"/>
            <a:ext cx="6049328" cy="173124"/>
          </a:xfrm>
          <a:prstGeom prst="rect">
            <a:avLst/>
          </a:prstGeom>
        </p:spPr>
        <p:txBody>
          <a:bodyPr vert="horz" wrap="square" lIns="0" tIns="8255" rIns="0" bIns="0" rtlCol="0">
            <a:spAutoFit/>
          </a:bodyPr>
          <a:lstStyle/>
          <a:p>
            <a:pPr marL="1385570" marR="5080" indent="-1372870">
              <a:lnSpc>
                <a:spcPct val="101800"/>
              </a:lnSpc>
              <a:spcBef>
                <a:spcPts val="65"/>
              </a:spcBef>
            </a:pPr>
            <a:r>
              <a:rPr sz="1050" spc="-5" dirty="0">
                <a:latin typeface="Century Gothic"/>
                <a:cs typeface="Century Gothic"/>
              </a:rPr>
              <a:t>For</a:t>
            </a:r>
            <a:r>
              <a:rPr sz="1050" spc="-40" dirty="0">
                <a:latin typeface="Century Gothic"/>
                <a:cs typeface="Century Gothic"/>
              </a:rPr>
              <a:t> </a:t>
            </a:r>
            <a:r>
              <a:rPr sz="1050" spc="15" dirty="0">
                <a:latin typeface="Century Gothic"/>
                <a:cs typeface="Century Gothic"/>
              </a:rPr>
              <a:t>more</a:t>
            </a:r>
            <a:r>
              <a:rPr sz="1050" spc="-5" dirty="0">
                <a:latin typeface="Century Gothic"/>
                <a:cs typeface="Century Gothic"/>
              </a:rPr>
              <a:t> detailed</a:t>
            </a:r>
            <a:r>
              <a:rPr sz="1050" spc="-40" dirty="0">
                <a:latin typeface="Century Gothic"/>
                <a:cs typeface="Century Gothic"/>
              </a:rPr>
              <a:t> </a:t>
            </a:r>
            <a:r>
              <a:rPr sz="1050" dirty="0">
                <a:latin typeface="Century Gothic"/>
                <a:cs typeface="Century Gothic"/>
              </a:rPr>
              <a:t>plan</a:t>
            </a:r>
            <a:r>
              <a:rPr sz="1050" spc="-45" dirty="0">
                <a:latin typeface="Century Gothic"/>
                <a:cs typeface="Century Gothic"/>
              </a:rPr>
              <a:t> </a:t>
            </a:r>
            <a:r>
              <a:rPr sz="1050" spc="-5" dirty="0">
                <a:latin typeface="Century Gothic"/>
                <a:cs typeface="Century Gothic"/>
              </a:rPr>
              <a:t>design</a:t>
            </a:r>
            <a:r>
              <a:rPr sz="1050" spc="35" dirty="0">
                <a:latin typeface="Century Gothic"/>
                <a:cs typeface="Century Gothic"/>
              </a:rPr>
              <a:t> </a:t>
            </a:r>
            <a:r>
              <a:rPr sz="1050" spc="15" dirty="0">
                <a:latin typeface="Century Gothic"/>
                <a:cs typeface="Century Gothic"/>
              </a:rPr>
              <a:t>information</a:t>
            </a:r>
            <a:r>
              <a:rPr sz="1050" spc="-45" dirty="0">
                <a:latin typeface="Century Gothic"/>
                <a:cs typeface="Century Gothic"/>
              </a:rPr>
              <a:t> </a:t>
            </a:r>
            <a:r>
              <a:rPr sz="1050" dirty="0">
                <a:latin typeface="Century Gothic"/>
                <a:cs typeface="Century Gothic"/>
              </a:rPr>
              <a:t>go</a:t>
            </a:r>
            <a:r>
              <a:rPr sz="1050" spc="-10" dirty="0">
                <a:latin typeface="Century Gothic"/>
                <a:cs typeface="Century Gothic"/>
              </a:rPr>
              <a:t> </a:t>
            </a:r>
            <a:r>
              <a:rPr sz="1050" spc="20" dirty="0">
                <a:latin typeface="Century Gothic"/>
                <a:cs typeface="Century Gothic"/>
              </a:rPr>
              <a:t>to:</a:t>
            </a:r>
            <a:r>
              <a:rPr sz="1050" spc="-40" dirty="0">
                <a:latin typeface="Century Gothic"/>
                <a:cs typeface="Century Gothic"/>
              </a:rPr>
              <a:t> </a:t>
            </a:r>
            <a:r>
              <a:rPr sz="1050" b="1" u="sng" spc="-5" dirty="0">
                <a:solidFill>
                  <a:srgbClr val="002162"/>
                </a:solidFill>
                <a:uFill>
                  <a:solidFill>
                    <a:srgbClr val="002162"/>
                  </a:solidFill>
                </a:uFill>
                <a:latin typeface="Century Gothic"/>
                <a:cs typeface="Century Gothic"/>
              </a:rPr>
              <a:t>clients.garnett- </a:t>
            </a:r>
            <a:r>
              <a:rPr sz="1050" b="1" spc="-280" dirty="0">
                <a:solidFill>
                  <a:srgbClr val="002162"/>
                </a:solidFill>
                <a:latin typeface="Century Gothic"/>
                <a:cs typeface="Century Gothic"/>
              </a:rPr>
              <a:t> </a:t>
            </a:r>
            <a:r>
              <a:rPr sz="1050" b="1" spc="-5" dirty="0">
                <a:solidFill>
                  <a:srgbClr val="002162"/>
                </a:solidFill>
                <a:latin typeface="Century Gothic"/>
                <a:cs typeface="Century Gothic"/>
              </a:rPr>
              <a:t>powers.com/pd/case</a:t>
            </a:r>
            <a:endParaRPr sz="1050" dirty="0">
              <a:latin typeface="Century Gothic"/>
              <a:cs typeface="Century Gothic"/>
            </a:endParaRPr>
          </a:p>
        </p:txBody>
      </p:sp>
      <p:grpSp>
        <p:nvGrpSpPr>
          <p:cNvPr id="7" name="object 7"/>
          <p:cNvGrpSpPr/>
          <p:nvPr/>
        </p:nvGrpSpPr>
        <p:grpSpPr>
          <a:xfrm>
            <a:off x="528319" y="436880"/>
            <a:ext cx="7802880" cy="1066800"/>
            <a:chOff x="528319" y="436880"/>
            <a:chExt cx="7802880" cy="1066800"/>
          </a:xfrm>
        </p:grpSpPr>
        <p:sp>
          <p:nvSpPr>
            <p:cNvPr id="8" name="object 8"/>
            <p:cNvSpPr/>
            <p:nvPr/>
          </p:nvSpPr>
          <p:spPr>
            <a:xfrm>
              <a:off x="3876040" y="1437640"/>
              <a:ext cx="4455160" cy="60960"/>
            </a:xfrm>
            <a:custGeom>
              <a:avLst/>
              <a:gdLst/>
              <a:ahLst/>
              <a:cxnLst/>
              <a:rect l="l" t="t" r="r" b="b"/>
              <a:pathLst>
                <a:path w="4455159" h="60959">
                  <a:moveTo>
                    <a:pt x="0" y="0"/>
                  </a:moveTo>
                  <a:lnTo>
                    <a:pt x="4455160" y="0"/>
                  </a:lnTo>
                </a:path>
                <a:path w="4455159" h="60959">
                  <a:moveTo>
                    <a:pt x="0" y="60960"/>
                  </a:moveTo>
                  <a:lnTo>
                    <a:pt x="4455160" y="60960"/>
                  </a:lnTo>
                </a:path>
              </a:pathLst>
            </a:custGeom>
            <a:ln w="10160">
              <a:solidFill>
                <a:srgbClr val="FFFFFF"/>
              </a:solidFill>
            </a:ln>
          </p:spPr>
          <p:txBody>
            <a:bodyPr wrap="square" lIns="0" tIns="0" rIns="0" bIns="0" rtlCol="0"/>
            <a:lstStyle/>
            <a:p>
              <a:endParaRPr/>
            </a:p>
          </p:txBody>
        </p:sp>
        <p:pic>
          <p:nvPicPr>
            <p:cNvPr id="9" name="object 9"/>
            <p:cNvPicPr/>
            <p:nvPr/>
          </p:nvPicPr>
          <p:blipFill>
            <a:blip r:embed="rId2" cstate="print"/>
            <a:stretch>
              <a:fillRect/>
            </a:stretch>
          </p:blipFill>
          <p:spPr>
            <a:xfrm>
              <a:off x="528319" y="436880"/>
              <a:ext cx="2235200" cy="1066800"/>
            </a:xfrm>
            <a:prstGeom prst="rect">
              <a:avLst/>
            </a:prstGeom>
          </p:spPr>
        </p:pic>
      </p:grpSp>
      <p:sp>
        <p:nvSpPr>
          <p:cNvPr id="10" name="object 10"/>
          <p:cNvSpPr txBox="1"/>
          <p:nvPr/>
        </p:nvSpPr>
        <p:spPr>
          <a:xfrm>
            <a:off x="11116691" y="6433820"/>
            <a:ext cx="168275" cy="208915"/>
          </a:xfrm>
          <a:prstGeom prst="rect">
            <a:avLst/>
          </a:prstGeom>
        </p:spPr>
        <p:txBody>
          <a:bodyPr vert="horz" wrap="square" lIns="0" tIns="12700" rIns="0" bIns="0" rtlCol="0">
            <a:spAutoFit/>
          </a:bodyPr>
          <a:lstStyle/>
          <a:p>
            <a:pPr marL="12700">
              <a:lnSpc>
                <a:spcPct val="100000"/>
              </a:lnSpc>
              <a:spcBef>
                <a:spcPts val="100"/>
              </a:spcBef>
            </a:pPr>
            <a:r>
              <a:rPr sz="1200" spc="-50" dirty="0">
                <a:latin typeface="Calibri"/>
                <a:cs typeface="Calibri"/>
              </a:rPr>
              <a:t>26</a:t>
            </a:r>
            <a:endParaRPr sz="1200">
              <a:latin typeface="Calibri"/>
              <a:cs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2194560"/>
          </a:xfrm>
          <a:custGeom>
            <a:avLst/>
            <a:gdLst/>
            <a:ahLst/>
            <a:cxnLst/>
            <a:rect l="l" t="t" r="r" b="b"/>
            <a:pathLst>
              <a:path w="12192000" h="2194560">
                <a:moveTo>
                  <a:pt x="12192000" y="0"/>
                </a:moveTo>
                <a:lnTo>
                  <a:pt x="0" y="0"/>
                </a:lnTo>
                <a:lnTo>
                  <a:pt x="0" y="2194560"/>
                </a:lnTo>
                <a:lnTo>
                  <a:pt x="12192000" y="2194560"/>
                </a:lnTo>
                <a:lnTo>
                  <a:pt x="12192000" y="0"/>
                </a:lnTo>
                <a:close/>
              </a:path>
            </a:pathLst>
          </a:custGeom>
          <a:solidFill>
            <a:srgbClr val="001133"/>
          </a:solidFill>
        </p:spPr>
        <p:txBody>
          <a:bodyPr wrap="square" lIns="0" tIns="0" rIns="0" bIns="0" rtlCol="0"/>
          <a:lstStyle/>
          <a:p>
            <a:endParaRPr/>
          </a:p>
        </p:txBody>
      </p:sp>
      <p:sp>
        <p:nvSpPr>
          <p:cNvPr id="3" name="object 3"/>
          <p:cNvSpPr txBox="1">
            <a:spLocks noGrp="1"/>
          </p:cNvSpPr>
          <p:nvPr>
            <p:ph type="title"/>
          </p:nvPr>
        </p:nvSpPr>
        <p:spPr>
          <a:xfrm>
            <a:off x="3557270" y="769619"/>
            <a:ext cx="5085715" cy="489584"/>
          </a:xfrm>
          <a:prstGeom prst="rect">
            <a:avLst/>
          </a:prstGeom>
        </p:spPr>
        <p:txBody>
          <a:bodyPr vert="horz" wrap="square" lIns="0" tIns="12065" rIns="0" bIns="0" rtlCol="0">
            <a:spAutoFit/>
          </a:bodyPr>
          <a:lstStyle/>
          <a:p>
            <a:pPr marL="12700">
              <a:lnSpc>
                <a:spcPct val="100000"/>
              </a:lnSpc>
              <a:spcBef>
                <a:spcPts val="95"/>
              </a:spcBef>
            </a:pPr>
            <a:r>
              <a:rPr spc="-15" dirty="0"/>
              <a:t>Accessing</a:t>
            </a:r>
            <a:r>
              <a:rPr spc="-160" dirty="0"/>
              <a:t> </a:t>
            </a:r>
            <a:r>
              <a:rPr spc="-15" dirty="0"/>
              <a:t>the</a:t>
            </a:r>
            <a:r>
              <a:rPr spc="-100" dirty="0"/>
              <a:t> </a:t>
            </a:r>
            <a:r>
              <a:rPr spc="-5" dirty="0"/>
              <a:t>PDP</a:t>
            </a:r>
            <a:r>
              <a:rPr spc="-90" dirty="0"/>
              <a:t> </a:t>
            </a:r>
            <a:r>
              <a:rPr spc="-30" dirty="0"/>
              <a:t>Network</a:t>
            </a:r>
          </a:p>
        </p:txBody>
      </p:sp>
      <p:sp>
        <p:nvSpPr>
          <p:cNvPr id="4" name="object 4"/>
          <p:cNvSpPr txBox="1"/>
          <p:nvPr/>
        </p:nvSpPr>
        <p:spPr>
          <a:xfrm>
            <a:off x="531812" y="2628582"/>
            <a:ext cx="10799445" cy="3245504"/>
          </a:xfrm>
          <a:prstGeom prst="rect">
            <a:avLst/>
          </a:prstGeom>
        </p:spPr>
        <p:txBody>
          <a:bodyPr vert="horz" wrap="square" lIns="0" tIns="15240" rIns="0" bIns="0" rtlCol="0">
            <a:spAutoFit/>
          </a:bodyPr>
          <a:lstStyle/>
          <a:p>
            <a:pPr marL="12700">
              <a:lnSpc>
                <a:spcPct val="100000"/>
              </a:lnSpc>
              <a:spcBef>
                <a:spcPts val="120"/>
              </a:spcBef>
            </a:pPr>
            <a:r>
              <a:rPr sz="1500" b="0" spc="60" dirty="0">
                <a:latin typeface="Calibri Light"/>
                <a:cs typeface="Calibri Light"/>
              </a:rPr>
              <a:t>The</a:t>
            </a:r>
            <a:r>
              <a:rPr sz="1500" b="0" spc="-130" dirty="0">
                <a:latin typeface="Calibri Light"/>
                <a:cs typeface="Calibri Light"/>
              </a:rPr>
              <a:t> </a:t>
            </a:r>
            <a:r>
              <a:rPr sz="1500" b="0" dirty="0">
                <a:latin typeface="Calibri Light"/>
                <a:cs typeface="Calibri Light"/>
              </a:rPr>
              <a:t>MetLife</a:t>
            </a:r>
            <a:r>
              <a:rPr lang="en-US" sz="1500" spc="-125" dirty="0">
                <a:latin typeface="Calibri Light"/>
                <a:cs typeface="Calibri Light"/>
              </a:rPr>
              <a:t> </a:t>
            </a:r>
            <a:r>
              <a:rPr sz="1500" b="0" spc="-15" dirty="0">
                <a:latin typeface="Calibri Light"/>
                <a:cs typeface="Calibri Light"/>
              </a:rPr>
              <a:t>Preferred</a:t>
            </a:r>
            <a:r>
              <a:rPr sz="1500" b="0" spc="-85" dirty="0">
                <a:latin typeface="Calibri Light"/>
                <a:cs typeface="Calibri Light"/>
              </a:rPr>
              <a:t> </a:t>
            </a:r>
            <a:r>
              <a:rPr sz="1500" b="0" dirty="0">
                <a:latin typeface="Calibri Light"/>
                <a:cs typeface="Calibri Light"/>
              </a:rPr>
              <a:t>Dentist</a:t>
            </a:r>
            <a:r>
              <a:rPr sz="1500" b="0" spc="-110" dirty="0">
                <a:latin typeface="Calibri Light"/>
                <a:cs typeface="Calibri Light"/>
              </a:rPr>
              <a:t> </a:t>
            </a:r>
            <a:r>
              <a:rPr sz="1500" b="0" spc="-10" dirty="0">
                <a:latin typeface="Calibri Light"/>
                <a:cs typeface="Calibri Light"/>
              </a:rPr>
              <a:t>Program</a:t>
            </a:r>
            <a:r>
              <a:rPr lang="en-US" sz="1500" b="0" spc="-10" dirty="0">
                <a:latin typeface="Calibri Light"/>
                <a:cs typeface="Calibri Light"/>
              </a:rPr>
              <a:t> (PDP</a:t>
            </a:r>
            <a:r>
              <a:rPr sz="1500" b="0" spc="-10" dirty="0">
                <a:latin typeface="Calibri Light"/>
                <a:cs typeface="Calibri Light"/>
              </a:rPr>
              <a:t>)</a:t>
            </a:r>
            <a:r>
              <a:rPr sz="1500" b="0" spc="-155" dirty="0">
                <a:latin typeface="Calibri Light"/>
                <a:cs typeface="Calibri Light"/>
              </a:rPr>
              <a:t> </a:t>
            </a:r>
            <a:r>
              <a:rPr sz="1500" b="0" spc="25" dirty="0">
                <a:latin typeface="Calibri Light"/>
                <a:cs typeface="Calibri Light"/>
              </a:rPr>
              <a:t>plan</a:t>
            </a:r>
            <a:r>
              <a:rPr sz="1500" b="0" spc="-160" dirty="0">
                <a:latin typeface="Calibri Light"/>
                <a:cs typeface="Calibri Light"/>
              </a:rPr>
              <a:t> </a:t>
            </a:r>
            <a:r>
              <a:rPr sz="1500" b="0" spc="-10" dirty="0">
                <a:latin typeface="Calibri Light"/>
                <a:cs typeface="Calibri Light"/>
              </a:rPr>
              <a:t>offers</a:t>
            </a:r>
            <a:r>
              <a:rPr sz="1500" b="0" spc="-120" dirty="0">
                <a:latin typeface="Calibri Light"/>
                <a:cs typeface="Calibri Light"/>
              </a:rPr>
              <a:t> </a:t>
            </a:r>
            <a:r>
              <a:rPr sz="1500" b="0" spc="-10" dirty="0">
                <a:latin typeface="Calibri Light"/>
                <a:cs typeface="Calibri Light"/>
              </a:rPr>
              <a:t>comprehensive</a:t>
            </a:r>
            <a:r>
              <a:rPr sz="1500" b="0" spc="-125" dirty="0">
                <a:latin typeface="Calibri Light"/>
                <a:cs typeface="Calibri Light"/>
              </a:rPr>
              <a:t> </a:t>
            </a:r>
            <a:r>
              <a:rPr sz="1500" b="0" spc="-5" dirty="0">
                <a:latin typeface="Calibri Light"/>
                <a:cs typeface="Calibri Light"/>
              </a:rPr>
              <a:t>coverage.</a:t>
            </a:r>
            <a:endParaRPr sz="1500" dirty="0">
              <a:latin typeface="Calibri Light"/>
              <a:cs typeface="Calibri Light"/>
            </a:endParaRPr>
          </a:p>
          <a:p>
            <a:pPr>
              <a:lnSpc>
                <a:spcPct val="100000"/>
              </a:lnSpc>
              <a:spcBef>
                <a:spcPts val="5"/>
              </a:spcBef>
            </a:pPr>
            <a:endParaRPr sz="1550" dirty="0">
              <a:latin typeface="Calibri Light"/>
              <a:cs typeface="Calibri Light"/>
            </a:endParaRPr>
          </a:p>
          <a:p>
            <a:pPr marL="104139" marR="3221355" indent="-92075">
              <a:lnSpc>
                <a:spcPts val="1760"/>
              </a:lnSpc>
            </a:pPr>
            <a:r>
              <a:rPr sz="1500" b="0" spc="10" dirty="0">
                <a:latin typeface="Calibri Light"/>
                <a:cs typeface="Calibri Light"/>
              </a:rPr>
              <a:t>A </a:t>
            </a:r>
            <a:r>
              <a:rPr sz="1500" b="0" spc="55" dirty="0">
                <a:latin typeface="Calibri Light"/>
                <a:cs typeface="Calibri Light"/>
              </a:rPr>
              <a:t>P</a:t>
            </a:r>
            <a:r>
              <a:rPr lang="en-US" sz="1500" b="0" spc="55" dirty="0">
                <a:latin typeface="Calibri Light"/>
                <a:cs typeface="Calibri Light"/>
              </a:rPr>
              <a:t>referred </a:t>
            </a:r>
            <a:r>
              <a:rPr sz="1500" b="0" spc="55" dirty="0">
                <a:latin typeface="Calibri Light"/>
                <a:cs typeface="Calibri Light"/>
              </a:rPr>
              <a:t>D</a:t>
            </a:r>
            <a:r>
              <a:rPr lang="en-US" sz="1500" b="0" spc="55" dirty="0">
                <a:latin typeface="Calibri Light"/>
                <a:cs typeface="Calibri Light"/>
              </a:rPr>
              <a:t>entist </a:t>
            </a:r>
            <a:r>
              <a:rPr sz="1500" b="0" spc="55" dirty="0">
                <a:latin typeface="Calibri Light"/>
                <a:cs typeface="Calibri Light"/>
              </a:rPr>
              <a:t>P</a:t>
            </a:r>
            <a:r>
              <a:rPr lang="en-US" sz="1500" b="0" spc="55" dirty="0">
                <a:latin typeface="Calibri Light"/>
                <a:cs typeface="Calibri Light"/>
              </a:rPr>
              <a:t>rogram</a:t>
            </a:r>
            <a:r>
              <a:rPr sz="1500" b="0" spc="-145" dirty="0">
                <a:latin typeface="Calibri Light"/>
                <a:cs typeface="Calibri Light"/>
              </a:rPr>
              <a:t> </a:t>
            </a:r>
            <a:r>
              <a:rPr sz="1500" b="0" spc="25" dirty="0">
                <a:latin typeface="Calibri Light"/>
                <a:cs typeface="Calibri Light"/>
              </a:rPr>
              <a:t>plan</a:t>
            </a:r>
            <a:r>
              <a:rPr sz="1500" b="0" spc="-160" dirty="0">
                <a:latin typeface="Calibri Light"/>
                <a:cs typeface="Calibri Light"/>
              </a:rPr>
              <a:t> </a:t>
            </a:r>
            <a:r>
              <a:rPr sz="1500" b="0" spc="-10" dirty="0">
                <a:latin typeface="Calibri Light"/>
                <a:cs typeface="Calibri Light"/>
              </a:rPr>
              <a:t>incorporates</a:t>
            </a:r>
            <a:r>
              <a:rPr sz="1500" b="0" spc="-120" dirty="0">
                <a:latin typeface="Calibri Light"/>
                <a:cs typeface="Calibri Light"/>
              </a:rPr>
              <a:t> </a:t>
            </a:r>
            <a:r>
              <a:rPr sz="1500" b="0" spc="20" dirty="0">
                <a:latin typeface="Calibri Light"/>
                <a:cs typeface="Calibri Light"/>
              </a:rPr>
              <a:t>two</a:t>
            </a:r>
            <a:r>
              <a:rPr sz="1500" b="0" spc="-85" dirty="0">
                <a:latin typeface="Calibri Light"/>
                <a:cs typeface="Calibri Light"/>
              </a:rPr>
              <a:t> </a:t>
            </a:r>
            <a:r>
              <a:rPr sz="1500" b="0" dirty="0">
                <a:latin typeface="Calibri Light"/>
                <a:cs typeface="Calibri Light"/>
              </a:rPr>
              <a:t>tiers</a:t>
            </a:r>
            <a:r>
              <a:rPr sz="1500" b="0" spc="-40" dirty="0">
                <a:latin typeface="Calibri Light"/>
                <a:cs typeface="Calibri Light"/>
              </a:rPr>
              <a:t> </a:t>
            </a:r>
            <a:r>
              <a:rPr sz="1500" b="0" spc="-10" dirty="0">
                <a:latin typeface="Calibri Light"/>
                <a:cs typeface="Calibri Light"/>
              </a:rPr>
              <a:t>for</a:t>
            </a:r>
            <a:r>
              <a:rPr sz="1500" b="0" spc="-55" dirty="0">
                <a:latin typeface="Calibri Light"/>
                <a:cs typeface="Calibri Light"/>
              </a:rPr>
              <a:t> </a:t>
            </a:r>
            <a:r>
              <a:rPr sz="1500" b="0" spc="-5" dirty="0">
                <a:latin typeface="Calibri Light"/>
                <a:cs typeface="Calibri Light"/>
              </a:rPr>
              <a:t>delivery</a:t>
            </a:r>
            <a:r>
              <a:rPr sz="1500" b="0" spc="-125" dirty="0">
                <a:latin typeface="Calibri Light"/>
                <a:cs typeface="Calibri Light"/>
              </a:rPr>
              <a:t> </a:t>
            </a:r>
            <a:r>
              <a:rPr sz="1500" b="0" spc="10" dirty="0">
                <a:latin typeface="Calibri Light"/>
                <a:cs typeface="Calibri Light"/>
              </a:rPr>
              <a:t>of</a:t>
            </a:r>
            <a:r>
              <a:rPr sz="1500" b="0" spc="-70" dirty="0">
                <a:latin typeface="Calibri Light"/>
                <a:cs typeface="Calibri Light"/>
              </a:rPr>
              <a:t> </a:t>
            </a:r>
            <a:r>
              <a:rPr sz="1500" b="0" spc="5" dirty="0">
                <a:latin typeface="Calibri Light"/>
                <a:cs typeface="Calibri Light"/>
              </a:rPr>
              <a:t>care,</a:t>
            </a:r>
            <a:r>
              <a:rPr sz="1500" b="0" spc="-65" dirty="0">
                <a:latin typeface="Calibri Light"/>
                <a:cs typeface="Calibri Light"/>
              </a:rPr>
              <a:t> </a:t>
            </a:r>
            <a:r>
              <a:rPr sz="1500" b="0" spc="10" dirty="0">
                <a:latin typeface="Calibri Light"/>
                <a:cs typeface="Calibri Light"/>
              </a:rPr>
              <a:t>and</a:t>
            </a:r>
            <a:r>
              <a:rPr sz="1500" b="0" spc="-160" dirty="0">
                <a:latin typeface="Calibri Light"/>
                <a:cs typeface="Calibri Light"/>
              </a:rPr>
              <a:t> </a:t>
            </a:r>
            <a:r>
              <a:rPr sz="1500" b="0" spc="25" dirty="0">
                <a:latin typeface="Calibri Light"/>
                <a:cs typeface="Calibri Light"/>
              </a:rPr>
              <a:t>you</a:t>
            </a:r>
            <a:r>
              <a:rPr sz="1500" b="0" spc="-80" dirty="0">
                <a:latin typeface="Calibri Light"/>
                <a:cs typeface="Calibri Light"/>
              </a:rPr>
              <a:t> </a:t>
            </a:r>
            <a:r>
              <a:rPr sz="1500" b="0" spc="-10" dirty="0">
                <a:latin typeface="Calibri Light"/>
                <a:cs typeface="Calibri Light"/>
              </a:rPr>
              <a:t>choose</a:t>
            </a:r>
            <a:r>
              <a:rPr sz="1500" b="0" spc="-45" dirty="0">
                <a:latin typeface="Calibri Light"/>
                <a:cs typeface="Calibri Light"/>
              </a:rPr>
              <a:t> </a:t>
            </a:r>
            <a:r>
              <a:rPr sz="1500" b="0" spc="5" dirty="0">
                <a:latin typeface="Calibri Light"/>
                <a:cs typeface="Calibri Light"/>
              </a:rPr>
              <a:t>the</a:t>
            </a:r>
            <a:r>
              <a:rPr lang="en-US" sz="1500" spc="-125" dirty="0">
                <a:latin typeface="Calibri Light"/>
                <a:cs typeface="Calibri Light"/>
              </a:rPr>
              <a:t> </a:t>
            </a:r>
            <a:r>
              <a:rPr sz="1500" b="0" spc="30" dirty="0">
                <a:latin typeface="Calibri Light"/>
                <a:cs typeface="Calibri Light"/>
              </a:rPr>
              <a:t>tier</a:t>
            </a:r>
            <a:r>
              <a:rPr sz="1500" b="0" spc="-135" dirty="0">
                <a:latin typeface="Calibri Light"/>
                <a:cs typeface="Calibri Light"/>
              </a:rPr>
              <a:t> </a:t>
            </a:r>
            <a:r>
              <a:rPr sz="1500" b="0" spc="25" dirty="0">
                <a:latin typeface="Calibri Light"/>
                <a:cs typeface="Calibri Light"/>
              </a:rPr>
              <a:t>you</a:t>
            </a:r>
            <a:r>
              <a:rPr sz="1500" b="0" spc="-160" dirty="0">
                <a:latin typeface="Calibri Light"/>
                <a:cs typeface="Calibri Light"/>
              </a:rPr>
              <a:t> </a:t>
            </a:r>
            <a:r>
              <a:rPr sz="1500" b="0" spc="15" dirty="0">
                <a:latin typeface="Calibri Light"/>
                <a:cs typeface="Calibri Light"/>
              </a:rPr>
              <a:t>desire</a:t>
            </a:r>
            <a:r>
              <a:rPr sz="1500" b="0" spc="-125" dirty="0">
                <a:latin typeface="Calibri Light"/>
                <a:cs typeface="Calibri Light"/>
              </a:rPr>
              <a:t> </a:t>
            </a:r>
            <a:r>
              <a:rPr sz="1500" b="0" spc="10" dirty="0">
                <a:latin typeface="Calibri Light"/>
                <a:cs typeface="Calibri Light"/>
              </a:rPr>
              <a:t>at</a:t>
            </a:r>
            <a:r>
              <a:rPr sz="1500" b="0" spc="-110" dirty="0">
                <a:latin typeface="Calibri Light"/>
                <a:cs typeface="Calibri Light"/>
              </a:rPr>
              <a:t> </a:t>
            </a:r>
            <a:r>
              <a:rPr sz="1500" b="0" spc="30" dirty="0">
                <a:latin typeface="Calibri Light"/>
                <a:cs typeface="Calibri Light"/>
              </a:rPr>
              <a:t>the</a:t>
            </a:r>
            <a:r>
              <a:rPr sz="1500" b="0" spc="-125" dirty="0">
                <a:latin typeface="Calibri Light"/>
                <a:cs typeface="Calibri Light"/>
              </a:rPr>
              <a:t> </a:t>
            </a:r>
            <a:r>
              <a:rPr sz="1500" b="0" spc="20" dirty="0">
                <a:latin typeface="Calibri Light"/>
                <a:cs typeface="Calibri Light"/>
              </a:rPr>
              <a:t>time </a:t>
            </a:r>
            <a:r>
              <a:rPr sz="1500" b="0" spc="-320" dirty="0">
                <a:latin typeface="Calibri Light"/>
                <a:cs typeface="Calibri Light"/>
              </a:rPr>
              <a:t> </a:t>
            </a:r>
            <a:r>
              <a:rPr sz="1500" b="0" spc="45" dirty="0">
                <a:latin typeface="Calibri Light"/>
                <a:cs typeface="Calibri Light"/>
              </a:rPr>
              <a:t>of</a:t>
            </a:r>
            <a:r>
              <a:rPr sz="1500" b="0" spc="-85" dirty="0">
                <a:latin typeface="Calibri Light"/>
                <a:cs typeface="Calibri Light"/>
              </a:rPr>
              <a:t> </a:t>
            </a:r>
            <a:r>
              <a:rPr sz="1500" b="0" dirty="0">
                <a:latin typeface="Calibri Light"/>
                <a:cs typeface="Calibri Light"/>
              </a:rPr>
              <a:t>service:</a:t>
            </a:r>
            <a:endParaRPr sz="1500" dirty="0">
              <a:latin typeface="Calibri Light"/>
              <a:cs typeface="Calibri Light"/>
            </a:endParaRPr>
          </a:p>
          <a:p>
            <a:pPr>
              <a:lnSpc>
                <a:spcPct val="100000"/>
              </a:lnSpc>
              <a:spcBef>
                <a:spcPts val="5"/>
              </a:spcBef>
            </a:pPr>
            <a:endParaRPr sz="1400" dirty="0">
              <a:latin typeface="Calibri Light"/>
              <a:cs typeface="Calibri Light"/>
            </a:endParaRPr>
          </a:p>
          <a:p>
            <a:pPr marL="815975" marR="66040" indent="-346075">
              <a:lnSpc>
                <a:spcPct val="102400"/>
              </a:lnSpc>
              <a:buAutoNum type="arabicPeriod"/>
              <a:tabLst>
                <a:tab pos="815975" algn="l"/>
                <a:tab pos="816610" algn="l"/>
              </a:tabLst>
            </a:pPr>
            <a:r>
              <a:rPr lang="en-US" sz="1500" b="0" spc="55" dirty="0">
                <a:latin typeface="Calibri Light"/>
                <a:cs typeface="Calibri Light"/>
              </a:rPr>
              <a:t>In-Network (t</a:t>
            </a:r>
            <a:r>
              <a:rPr sz="1500" b="0" spc="55" dirty="0">
                <a:latin typeface="Calibri Light"/>
                <a:cs typeface="Calibri Light"/>
              </a:rPr>
              <a:t>he</a:t>
            </a:r>
            <a:r>
              <a:rPr sz="1500" b="0" spc="-130" dirty="0">
                <a:latin typeface="Calibri Light"/>
                <a:cs typeface="Calibri Light"/>
              </a:rPr>
              <a:t> </a:t>
            </a:r>
            <a:r>
              <a:rPr sz="1500" b="0" spc="30" dirty="0">
                <a:latin typeface="Calibri Light"/>
                <a:cs typeface="Calibri Light"/>
              </a:rPr>
              <a:t>PDP</a:t>
            </a:r>
            <a:r>
              <a:rPr sz="1500" b="0" spc="-70" dirty="0">
                <a:latin typeface="Calibri Light"/>
                <a:cs typeface="Calibri Light"/>
              </a:rPr>
              <a:t> </a:t>
            </a:r>
            <a:r>
              <a:rPr sz="1500" b="0" spc="-5" dirty="0">
                <a:latin typeface="Calibri Light"/>
                <a:cs typeface="Calibri Light"/>
              </a:rPr>
              <a:t>Tier</a:t>
            </a:r>
            <a:r>
              <a:rPr lang="en-US" sz="1500" spc="-5" dirty="0">
                <a:latin typeface="Calibri Light"/>
                <a:cs typeface="Calibri Light"/>
              </a:rPr>
              <a:t>)</a:t>
            </a:r>
            <a:r>
              <a:rPr sz="1500" b="0" spc="-5" dirty="0">
                <a:latin typeface="Calibri Light"/>
                <a:cs typeface="Calibri Light"/>
              </a:rPr>
              <a:t>:</a:t>
            </a:r>
            <a:r>
              <a:rPr sz="1500" b="0" spc="-90" dirty="0">
                <a:latin typeface="Calibri Light"/>
                <a:cs typeface="Calibri Light"/>
              </a:rPr>
              <a:t> </a:t>
            </a:r>
            <a:r>
              <a:rPr sz="1500" b="0" spc="20" dirty="0">
                <a:latin typeface="Calibri Light"/>
                <a:cs typeface="Calibri Light"/>
              </a:rPr>
              <a:t>This</a:t>
            </a:r>
            <a:r>
              <a:rPr sz="1500" b="0" spc="-125" dirty="0">
                <a:latin typeface="Calibri Light"/>
                <a:cs typeface="Calibri Light"/>
              </a:rPr>
              <a:t> </a:t>
            </a:r>
            <a:r>
              <a:rPr sz="1500" b="0" spc="5" dirty="0">
                <a:latin typeface="Calibri Light"/>
                <a:cs typeface="Calibri Light"/>
              </a:rPr>
              <a:t>tier</a:t>
            </a:r>
            <a:r>
              <a:rPr sz="1500" b="0" spc="-60" dirty="0">
                <a:latin typeface="Calibri Light"/>
                <a:cs typeface="Calibri Light"/>
              </a:rPr>
              <a:t> </a:t>
            </a:r>
            <a:r>
              <a:rPr sz="1500" b="0" spc="-15" dirty="0">
                <a:latin typeface="Calibri Light"/>
                <a:cs typeface="Calibri Light"/>
              </a:rPr>
              <a:t>offers</a:t>
            </a:r>
            <a:r>
              <a:rPr sz="1500" b="0" spc="-120" dirty="0">
                <a:latin typeface="Calibri Light"/>
                <a:cs typeface="Calibri Light"/>
              </a:rPr>
              <a:t> </a:t>
            </a:r>
            <a:r>
              <a:rPr sz="1500" b="0" spc="25" dirty="0">
                <a:latin typeface="Calibri Light"/>
                <a:cs typeface="Calibri Light"/>
              </a:rPr>
              <a:t>you</a:t>
            </a:r>
            <a:r>
              <a:rPr sz="1500" b="0" spc="-165" dirty="0">
                <a:latin typeface="Calibri Light"/>
                <a:cs typeface="Calibri Light"/>
              </a:rPr>
              <a:t> </a:t>
            </a:r>
            <a:r>
              <a:rPr sz="1500" b="0" spc="30" dirty="0">
                <a:latin typeface="Calibri Light"/>
                <a:cs typeface="Calibri Light"/>
              </a:rPr>
              <a:t>the</a:t>
            </a:r>
            <a:r>
              <a:rPr sz="1500" b="0" spc="-130" dirty="0">
                <a:latin typeface="Calibri Light"/>
                <a:cs typeface="Calibri Light"/>
              </a:rPr>
              <a:t> </a:t>
            </a:r>
            <a:r>
              <a:rPr sz="1500" b="0" spc="-5" dirty="0">
                <a:latin typeface="Calibri Light"/>
                <a:cs typeface="Calibri Light"/>
              </a:rPr>
              <a:t>flexibility</a:t>
            </a:r>
            <a:r>
              <a:rPr sz="1500" b="0" spc="-130" dirty="0">
                <a:latin typeface="Calibri Light"/>
                <a:cs typeface="Calibri Light"/>
              </a:rPr>
              <a:t> </a:t>
            </a:r>
            <a:r>
              <a:rPr sz="1500" b="0" spc="5" dirty="0">
                <a:latin typeface="Calibri Light"/>
                <a:cs typeface="Calibri Light"/>
              </a:rPr>
              <a:t>of</a:t>
            </a:r>
            <a:r>
              <a:rPr sz="1500" b="0" spc="-75" dirty="0">
                <a:latin typeface="Calibri Light"/>
                <a:cs typeface="Calibri Light"/>
              </a:rPr>
              <a:t> </a:t>
            </a:r>
            <a:r>
              <a:rPr sz="1500" b="0" spc="10" dirty="0">
                <a:latin typeface="Calibri Light"/>
                <a:cs typeface="Calibri Light"/>
              </a:rPr>
              <a:t>seeking</a:t>
            </a:r>
            <a:r>
              <a:rPr sz="1500" b="0" spc="-170" dirty="0">
                <a:latin typeface="Calibri Light"/>
                <a:cs typeface="Calibri Light"/>
              </a:rPr>
              <a:t> </a:t>
            </a:r>
            <a:r>
              <a:rPr sz="1500" b="0" spc="5" dirty="0">
                <a:latin typeface="Calibri Light"/>
                <a:cs typeface="Calibri Light"/>
              </a:rPr>
              <a:t>service</a:t>
            </a:r>
            <a:r>
              <a:rPr sz="1500" b="0" spc="-125" dirty="0">
                <a:latin typeface="Calibri Light"/>
                <a:cs typeface="Calibri Light"/>
              </a:rPr>
              <a:t> </a:t>
            </a:r>
            <a:r>
              <a:rPr sz="1500" b="0" spc="20" dirty="0">
                <a:latin typeface="Calibri Light"/>
                <a:cs typeface="Calibri Light"/>
              </a:rPr>
              <a:t>from</a:t>
            </a:r>
            <a:r>
              <a:rPr sz="1500" b="0" spc="-185" dirty="0">
                <a:latin typeface="Calibri Light"/>
                <a:cs typeface="Calibri Light"/>
              </a:rPr>
              <a:t> </a:t>
            </a:r>
            <a:r>
              <a:rPr sz="1500" b="0" spc="10" dirty="0">
                <a:latin typeface="Calibri Light"/>
                <a:cs typeface="Calibri Light"/>
              </a:rPr>
              <a:t>a</a:t>
            </a:r>
            <a:r>
              <a:rPr sz="1500" b="0" spc="-10" dirty="0">
                <a:latin typeface="Calibri Light"/>
                <a:cs typeface="Calibri Light"/>
              </a:rPr>
              <a:t> </a:t>
            </a:r>
            <a:r>
              <a:rPr sz="1500" b="0" spc="25" dirty="0">
                <a:latin typeface="Calibri Light"/>
                <a:cs typeface="Calibri Light"/>
              </a:rPr>
              <a:t>PPO</a:t>
            </a:r>
            <a:r>
              <a:rPr sz="1500" b="0" spc="-130" dirty="0">
                <a:latin typeface="Calibri Light"/>
                <a:cs typeface="Calibri Light"/>
              </a:rPr>
              <a:t> </a:t>
            </a:r>
            <a:r>
              <a:rPr sz="1500" b="0" spc="-10" dirty="0">
                <a:latin typeface="Calibri Light"/>
                <a:cs typeface="Calibri Light"/>
              </a:rPr>
              <a:t>dentist.</a:t>
            </a:r>
            <a:r>
              <a:rPr sz="1500" b="0" spc="-65" dirty="0">
                <a:latin typeface="Calibri Light"/>
                <a:cs typeface="Calibri Light"/>
              </a:rPr>
              <a:t> </a:t>
            </a:r>
            <a:r>
              <a:rPr sz="1500" b="0" spc="5" dirty="0">
                <a:latin typeface="Calibri Light"/>
                <a:cs typeface="Calibri Light"/>
              </a:rPr>
              <a:t>Save</a:t>
            </a:r>
            <a:r>
              <a:rPr sz="1500" b="0" spc="-130" dirty="0">
                <a:latin typeface="Calibri Light"/>
                <a:cs typeface="Calibri Light"/>
              </a:rPr>
              <a:t> </a:t>
            </a:r>
            <a:r>
              <a:rPr sz="1500" b="0" spc="-5" dirty="0">
                <a:latin typeface="Calibri Light"/>
                <a:cs typeface="Calibri Light"/>
              </a:rPr>
              <a:t>out-of-pocket</a:t>
            </a:r>
            <a:r>
              <a:rPr sz="1500" b="0" spc="-114" dirty="0">
                <a:latin typeface="Calibri Light"/>
                <a:cs typeface="Calibri Light"/>
              </a:rPr>
              <a:t> </a:t>
            </a:r>
            <a:r>
              <a:rPr sz="1500" b="0" spc="-10" dirty="0">
                <a:latin typeface="Calibri Light"/>
                <a:cs typeface="Calibri Light"/>
              </a:rPr>
              <a:t>expenses</a:t>
            </a:r>
            <a:r>
              <a:rPr sz="1500" b="0" spc="-120" dirty="0">
                <a:latin typeface="Calibri Light"/>
                <a:cs typeface="Calibri Light"/>
              </a:rPr>
              <a:t> </a:t>
            </a:r>
            <a:r>
              <a:rPr sz="1500" b="0" spc="15" dirty="0">
                <a:latin typeface="Calibri Light"/>
                <a:cs typeface="Calibri Light"/>
              </a:rPr>
              <a:t>when</a:t>
            </a:r>
            <a:r>
              <a:rPr sz="1500" b="0" spc="-165" dirty="0">
                <a:latin typeface="Calibri Light"/>
                <a:cs typeface="Calibri Light"/>
              </a:rPr>
              <a:t> </a:t>
            </a:r>
            <a:r>
              <a:rPr sz="1500" b="0" spc="25" dirty="0">
                <a:latin typeface="Calibri Light"/>
                <a:cs typeface="Calibri Light"/>
              </a:rPr>
              <a:t>you</a:t>
            </a:r>
            <a:r>
              <a:rPr sz="1500" b="0" spc="-165" dirty="0">
                <a:latin typeface="Calibri Light"/>
                <a:cs typeface="Calibri Light"/>
              </a:rPr>
              <a:t> </a:t>
            </a:r>
            <a:r>
              <a:rPr sz="1500" b="0" spc="10" dirty="0">
                <a:latin typeface="Calibri Light"/>
                <a:cs typeface="Calibri Light"/>
              </a:rPr>
              <a:t>receive </a:t>
            </a:r>
            <a:r>
              <a:rPr sz="1500" b="0" spc="-325" dirty="0">
                <a:latin typeface="Calibri Light"/>
                <a:cs typeface="Calibri Light"/>
              </a:rPr>
              <a:t> </a:t>
            </a:r>
            <a:r>
              <a:rPr sz="1500" b="0" spc="20" dirty="0">
                <a:latin typeface="Calibri Light"/>
                <a:cs typeface="Calibri Light"/>
              </a:rPr>
              <a:t>services</a:t>
            </a:r>
            <a:r>
              <a:rPr sz="1500" b="0" spc="-130" dirty="0">
                <a:latin typeface="Calibri Light"/>
                <a:cs typeface="Calibri Light"/>
              </a:rPr>
              <a:t> </a:t>
            </a:r>
            <a:r>
              <a:rPr sz="1500" b="0" dirty="0">
                <a:latin typeface="Calibri Light"/>
                <a:cs typeface="Calibri Light"/>
              </a:rPr>
              <a:t>from</a:t>
            </a:r>
            <a:r>
              <a:rPr sz="1500" b="0" spc="-100" dirty="0">
                <a:latin typeface="Calibri Light"/>
                <a:cs typeface="Calibri Light"/>
              </a:rPr>
              <a:t> </a:t>
            </a:r>
            <a:r>
              <a:rPr sz="1500" b="0" spc="10" dirty="0">
                <a:latin typeface="Calibri Light"/>
                <a:cs typeface="Calibri Light"/>
              </a:rPr>
              <a:t>one</a:t>
            </a:r>
            <a:r>
              <a:rPr sz="1500" b="0" spc="-130" dirty="0">
                <a:latin typeface="Calibri Light"/>
                <a:cs typeface="Calibri Light"/>
              </a:rPr>
              <a:t> </a:t>
            </a:r>
            <a:r>
              <a:rPr sz="1500" b="0" spc="5" dirty="0">
                <a:latin typeface="Calibri Light"/>
                <a:cs typeface="Calibri Light"/>
              </a:rPr>
              <a:t>of</a:t>
            </a:r>
            <a:r>
              <a:rPr sz="1500" b="0" spc="-75" dirty="0">
                <a:latin typeface="Calibri Light"/>
                <a:cs typeface="Calibri Light"/>
              </a:rPr>
              <a:t> </a:t>
            </a:r>
            <a:r>
              <a:rPr sz="1500" b="0" spc="15" dirty="0">
                <a:latin typeface="Calibri Light"/>
                <a:cs typeface="Calibri Light"/>
              </a:rPr>
              <a:t>more</a:t>
            </a:r>
            <a:r>
              <a:rPr sz="1500" b="0" spc="-130" dirty="0">
                <a:latin typeface="Calibri Light"/>
                <a:cs typeface="Calibri Light"/>
              </a:rPr>
              <a:t> </a:t>
            </a:r>
            <a:r>
              <a:rPr sz="1500" b="0" spc="5" dirty="0">
                <a:latin typeface="Calibri Light"/>
                <a:cs typeface="Calibri Light"/>
              </a:rPr>
              <a:t>than</a:t>
            </a:r>
            <a:r>
              <a:rPr sz="1500" b="0" spc="-90" dirty="0">
                <a:latin typeface="Calibri Light"/>
                <a:cs typeface="Calibri Light"/>
              </a:rPr>
              <a:t> </a:t>
            </a:r>
            <a:r>
              <a:rPr sz="1500" b="0" dirty="0">
                <a:latin typeface="Calibri Light"/>
                <a:cs typeface="Calibri Light"/>
              </a:rPr>
              <a:t>80,000</a:t>
            </a:r>
            <a:r>
              <a:rPr sz="1500" b="0" spc="-70" dirty="0">
                <a:latin typeface="Calibri Light"/>
                <a:cs typeface="Calibri Light"/>
              </a:rPr>
              <a:t> </a:t>
            </a:r>
            <a:r>
              <a:rPr sz="1500" b="0" spc="-10" dirty="0">
                <a:latin typeface="Calibri Light"/>
                <a:cs typeface="Calibri Light"/>
              </a:rPr>
              <a:t>participating</a:t>
            </a:r>
            <a:r>
              <a:rPr sz="1500" b="0" spc="-90" dirty="0">
                <a:latin typeface="Calibri Light"/>
                <a:cs typeface="Calibri Light"/>
              </a:rPr>
              <a:t> </a:t>
            </a:r>
            <a:r>
              <a:rPr sz="1500" b="0" spc="-10" dirty="0">
                <a:latin typeface="Calibri Light"/>
                <a:cs typeface="Calibri Light"/>
              </a:rPr>
              <a:t>dentists</a:t>
            </a:r>
            <a:r>
              <a:rPr sz="1500" b="0" spc="-125" dirty="0">
                <a:latin typeface="Calibri Light"/>
                <a:cs typeface="Calibri Light"/>
              </a:rPr>
              <a:t> </a:t>
            </a:r>
            <a:r>
              <a:rPr sz="1500" b="0" spc="30" dirty="0">
                <a:latin typeface="Calibri Light"/>
                <a:cs typeface="Calibri Light"/>
              </a:rPr>
              <a:t>who</a:t>
            </a:r>
            <a:r>
              <a:rPr sz="1500" b="0" spc="-170" dirty="0">
                <a:latin typeface="Calibri Light"/>
                <a:cs typeface="Calibri Light"/>
              </a:rPr>
              <a:t> </a:t>
            </a:r>
            <a:r>
              <a:rPr sz="1500" b="0" spc="-10" dirty="0">
                <a:latin typeface="Calibri Light"/>
                <a:cs typeface="Calibri Light"/>
              </a:rPr>
              <a:t>generally</a:t>
            </a:r>
            <a:r>
              <a:rPr sz="1500" b="0" spc="-130" dirty="0">
                <a:latin typeface="Calibri Light"/>
                <a:cs typeface="Calibri Light"/>
              </a:rPr>
              <a:t> </a:t>
            </a:r>
            <a:r>
              <a:rPr sz="1500" b="0" spc="5" dirty="0">
                <a:latin typeface="Calibri Light"/>
                <a:cs typeface="Calibri Light"/>
              </a:rPr>
              <a:t>agree</a:t>
            </a:r>
            <a:r>
              <a:rPr sz="1500" b="0" spc="-130" dirty="0">
                <a:latin typeface="Calibri Light"/>
                <a:cs typeface="Calibri Light"/>
              </a:rPr>
              <a:t> </a:t>
            </a:r>
            <a:r>
              <a:rPr sz="1500" b="0" spc="35" dirty="0">
                <a:latin typeface="Calibri Light"/>
                <a:cs typeface="Calibri Light"/>
              </a:rPr>
              <a:t>to</a:t>
            </a:r>
            <a:r>
              <a:rPr sz="1500" b="0" spc="-90" dirty="0">
                <a:latin typeface="Calibri Light"/>
                <a:cs typeface="Calibri Light"/>
              </a:rPr>
              <a:t> </a:t>
            </a:r>
            <a:r>
              <a:rPr sz="1500" b="0" spc="-15" dirty="0">
                <a:latin typeface="Calibri Light"/>
                <a:cs typeface="Calibri Light"/>
              </a:rPr>
              <a:t>charge</a:t>
            </a:r>
            <a:r>
              <a:rPr sz="1500" b="0" spc="-135" dirty="0">
                <a:latin typeface="Calibri Light"/>
                <a:cs typeface="Calibri Light"/>
              </a:rPr>
              <a:t> </a:t>
            </a:r>
            <a:r>
              <a:rPr sz="1500" b="0" spc="15" dirty="0">
                <a:latin typeface="Calibri Light"/>
                <a:cs typeface="Calibri Light"/>
              </a:rPr>
              <a:t>fees</a:t>
            </a:r>
            <a:r>
              <a:rPr sz="1500" b="0" spc="-125" dirty="0">
                <a:latin typeface="Calibri Light"/>
                <a:cs typeface="Calibri Light"/>
              </a:rPr>
              <a:t> </a:t>
            </a:r>
            <a:r>
              <a:rPr sz="1500" b="0" spc="20" dirty="0">
                <a:latin typeface="Calibri Light"/>
                <a:cs typeface="Calibri Light"/>
              </a:rPr>
              <a:t>10</a:t>
            </a:r>
            <a:r>
              <a:rPr sz="1500" b="0" spc="55" dirty="0">
                <a:latin typeface="Calibri Light"/>
                <a:cs typeface="Calibri Light"/>
              </a:rPr>
              <a:t> </a:t>
            </a:r>
            <a:r>
              <a:rPr sz="1500" b="0" spc="5" dirty="0">
                <a:latin typeface="Calibri Light"/>
                <a:cs typeface="Calibri Light"/>
              </a:rPr>
              <a:t>-</a:t>
            </a:r>
            <a:r>
              <a:rPr sz="1500" b="0" dirty="0">
                <a:latin typeface="Calibri Light"/>
                <a:cs typeface="Calibri Light"/>
              </a:rPr>
              <a:t> </a:t>
            </a:r>
            <a:r>
              <a:rPr sz="1500" b="0" spc="25" dirty="0">
                <a:latin typeface="Calibri Light"/>
                <a:cs typeface="Calibri Light"/>
              </a:rPr>
              <a:t>35%</a:t>
            </a:r>
            <a:r>
              <a:rPr sz="1500" b="0" spc="-135" dirty="0">
                <a:latin typeface="Calibri Light"/>
                <a:cs typeface="Calibri Light"/>
              </a:rPr>
              <a:t> </a:t>
            </a:r>
            <a:r>
              <a:rPr sz="1500" b="0" spc="-10" dirty="0">
                <a:latin typeface="Calibri Light"/>
                <a:cs typeface="Calibri Light"/>
              </a:rPr>
              <a:t>lower</a:t>
            </a:r>
            <a:r>
              <a:rPr sz="1500" b="0" spc="-60" dirty="0">
                <a:latin typeface="Calibri Light"/>
                <a:cs typeface="Calibri Light"/>
              </a:rPr>
              <a:t> </a:t>
            </a:r>
            <a:r>
              <a:rPr sz="1500" b="0" spc="5" dirty="0">
                <a:latin typeface="Calibri Light"/>
                <a:cs typeface="Calibri Light"/>
              </a:rPr>
              <a:t>than</a:t>
            </a:r>
            <a:r>
              <a:rPr sz="1500" b="0" spc="-165" dirty="0">
                <a:latin typeface="Calibri Light"/>
                <a:cs typeface="Calibri Light"/>
              </a:rPr>
              <a:t> </a:t>
            </a:r>
            <a:r>
              <a:rPr sz="1500" b="0" spc="-10" dirty="0">
                <a:latin typeface="Calibri Light"/>
                <a:cs typeface="Calibri Light"/>
              </a:rPr>
              <a:t>average</a:t>
            </a:r>
            <a:endParaRPr sz="1500" dirty="0">
              <a:latin typeface="Calibri Light"/>
              <a:cs typeface="Calibri Light"/>
            </a:endParaRPr>
          </a:p>
          <a:p>
            <a:pPr marL="815975">
              <a:lnSpc>
                <a:spcPts val="1764"/>
              </a:lnSpc>
            </a:pPr>
            <a:r>
              <a:rPr sz="1500" b="0" spc="75" dirty="0">
                <a:latin typeface="Calibri Light"/>
                <a:cs typeface="Calibri Light"/>
              </a:rPr>
              <a:t>c</a:t>
            </a:r>
            <a:r>
              <a:rPr sz="1500" b="0" spc="95" dirty="0">
                <a:latin typeface="Calibri Light"/>
                <a:cs typeface="Calibri Light"/>
              </a:rPr>
              <a:t>h</a:t>
            </a:r>
            <a:r>
              <a:rPr sz="1500" b="0" spc="10" dirty="0">
                <a:latin typeface="Calibri Light"/>
                <a:cs typeface="Calibri Light"/>
              </a:rPr>
              <a:t>a</a:t>
            </a:r>
            <a:r>
              <a:rPr sz="1500" b="0" spc="-40" dirty="0">
                <a:latin typeface="Calibri Light"/>
                <a:cs typeface="Calibri Light"/>
              </a:rPr>
              <a:t>r</a:t>
            </a:r>
            <a:r>
              <a:rPr sz="1500" b="0" spc="10" dirty="0">
                <a:latin typeface="Calibri Light"/>
                <a:cs typeface="Calibri Light"/>
              </a:rPr>
              <a:t>g</a:t>
            </a:r>
            <a:r>
              <a:rPr sz="1500" b="0" spc="-25" dirty="0">
                <a:latin typeface="Calibri Light"/>
                <a:cs typeface="Calibri Light"/>
              </a:rPr>
              <a:t>e</a:t>
            </a:r>
            <a:r>
              <a:rPr sz="1500" b="0" spc="5" dirty="0">
                <a:latin typeface="Calibri Light"/>
                <a:cs typeface="Calibri Light"/>
              </a:rPr>
              <a:t>s</a:t>
            </a:r>
            <a:r>
              <a:rPr sz="1500" b="0" spc="-130" dirty="0">
                <a:latin typeface="Calibri Light"/>
                <a:cs typeface="Calibri Light"/>
              </a:rPr>
              <a:t> </a:t>
            </a:r>
            <a:r>
              <a:rPr sz="1500" b="0" spc="65" dirty="0">
                <a:latin typeface="Calibri Light"/>
                <a:cs typeface="Calibri Light"/>
              </a:rPr>
              <a:t>i</a:t>
            </a:r>
            <a:r>
              <a:rPr sz="1500" b="0" spc="10" dirty="0">
                <a:latin typeface="Calibri Light"/>
                <a:cs typeface="Calibri Light"/>
              </a:rPr>
              <a:t>n</a:t>
            </a:r>
            <a:r>
              <a:rPr sz="1500" b="0" spc="-95" dirty="0">
                <a:latin typeface="Calibri Light"/>
                <a:cs typeface="Calibri Light"/>
              </a:rPr>
              <a:t> </a:t>
            </a:r>
            <a:r>
              <a:rPr sz="1500" b="0" spc="-30" dirty="0">
                <a:latin typeface="Calibri Light"/>
                <a:cs typeface="Calibri Light"/>
              </a:rPr>
              <a:t>y</a:t>
            </a:r>
            <a:r>
              <a:rPr sz="1500" b="0" spc="10" dirty="0">
                <a:latin typeface="Calibri Light"/>
                <a:cs typeface="Calibri Light"/>
              </a:rPr>
              <a:t>o</a:t>
            </a:r>
            <a:r>
              <a:rPr sz="1500" b="0" spc="15" dirty="0">
                <a:latin typeface="Calibri Light"/>
                <a:cs typeface="Calibri Light"/>
              </a:rPr>
              <a:t>u</a:t>
            </a:r>
            <a:r>
              <a:rPr sz="1500" b="0" spc="5" dirty="0">
                <a:latin typeface="Calibri Light"/>
                <a:cs typeface="Calibri Light"/>
              </a:rPr>
              <a:t>r</a:t>
            </a:r>
            <a:r>
              <a:rPr sz="1500" b="0" spc="-145" dirty="0">
                <a:latin typeface="Calibri Light"/>
                <a:cs typeface="Calibri Light"/>
              </a:rPr>
              <a:t> </a:t>
            </a:r>
            <a:r>
              <a:rPr sz="1500" b="0" spc="10" dirty="0">
                <a:latin typeface="Calibri Light"/>
                <a:cs typeface="Calibri Light"/>
              </a:rPr>
              <a:t>a</a:t>
            </a:r>
            <a:r>
              <a:rPr sz="1500" b="0" spc="40" dirty="0">
                <a:latin typeface="Calibri Light"/>
                <a:cs typeface="Calibri Light"/>
              </a:rPr>
              <a:t>r</a:t>
            </a:r>
            <a:r>
              <a:rPr sz="1500" b="0" spc="-25" dirty="0">
                <a:latin typeface="Calibri Light"/>
                <a:cs typeface="Calibri Light"/>
              </a:rPr>
              <a:t>e</a:t>
            </a:r>
            <a:r>
              <a:rPr sz="1500" b="0" spc="5" dirty="0">
                <a:latin typeface="Calibri Light"/>
                <a:cs typeface="Calibri Light"/>
              </a:rPr>
              <a:t>a.</a:t>
            </a:r>
            <a:endParaRPr sz="1500" dirty="0">
              <a:latin typeface="Calibri Light"/>
              <a:cs typeface="Calibri Light"/>
            </a:endParaRPr>
          </a:p>
          <a:p>
            <a:pPr>
              <a:lnSpc>
                <a:spcPct val="100000"/>
              </a:lnSpc>
              <a:spcBef>
                <a:spcPts val="35"/>
              </a:spcBef>
            </a:pPr>
            <a:endParaRPr sz="1450" dirty="0">
              <a:latin typeface="Calibri Light"/>
              <a:cs typeface="Calibri Light"/>
            </a:endParaRPr>
          </a:p>
          <a:p>
            <a:pPr marL="815975" indent="-346075">
              <a:lnSpc>
                <a:spcPct val="100000"/>
              </a:lnSpc>
              <a:buAutoNum type="arabicPeriod" startAt="2"/>
              <a:tabLst>
                <a:tab pos="815975" algn="l"/>
                <a:tab pos="816610" algn="l"/>
              </a:tabLst>
            </a:pPr>
            <a:r>
              <a:rPr lang="en-US" sz="1500" spc="5" dirty="0">
                <a:latin typeface="Calibri Light"/>
                <a:cs typeface="Calibri Light"/>
              </a:rPr>
              <a:t>Out-of</a:t>
            </a:r>
            <a:r>
              <a:rPr sz="1500" b="0" spc="5" dirty="0">
                <a:latin typeface="Calibri Light"/>
                <a:cs typeface="Calibri Light"/>
              </a:rPr>
              <a:t>-Network</a:t>
            </a:r>
            <a:r>
              <a:rPr sz="1500" b="0" spc="-130" dirty="0">
                <a:latin typeface="Calibri Light"/>
                <a:cs typeface="Calibri Light"/>
              </a:rPr>
              <a:t> </a:t>
            </a:r>
            <a:r>
              <a:rPr sz="1500" b="0" spc="15" dirty="0">
                <a:latin typeface="Calibri Light"/>
                <a:cs typeface="Calibri Light"/>
              </a:rPr>
              <a:t>Tier:</a:t>
            </a:r>
            <a:r>
              <a:rPr sz="1500" b="0" spc="-175" dirty="0">
                <a:latin typeface="Calibri Light"/>
                <a:cs typeface="Calibri Light"/>
              </a:rPr>
              <a:t> </a:t>
            </a:r>
            <a:r>
              <a:rPr sz="1500" b="0" spc="20" dirty="0">
                <a:latin typeface="Calibri Light"/>
                <a:cs typeface="Calibri Light"/>
              </a:rPr>
              <a:t>This</a:t>
            </a:r>
            <a:r>
              <a:rPr sz="1500" b="0" spc="-125" dirty="0">
                <a:latin typeface="Calibri Light"/>
                <a:cs typeface="Calibri Light"/>
              </a:rPr>
              <a:t> </a:t>
            </a:r>
            <a:r>
              <a:rPr sz="1500" b="0" spc="25" dirty="0">
                <a:latin typeface="Calibri Light"/>
                <a:cs typeface="Calibri Light"/>
              </a:rPr>
              <a:t>tier</a:t>
            </a:r>
            <a:r>
              <a:rPr sz="1500" b="0" spc="-145" dirty="0">
                <a:latin typeface="Calibri Light"/>
                <a:cs typeface="Calibri Light"/>
              </a:rPr>
              <a:t> </a:t>
            </a:r>
            <a:r>
              <a:rPr sz="1500" b="0" dirty="0">
                <a:latin typeface="Calibri Light"/>
                <a:cs typeface="Calibri Light"/>
              </a:rPr>
              <a:t>allows</a:t>
            </a:r>
            <a:r>
              <a:rPr sz="1500" b="0" spc="-125" dirty="0">
                <a:latin typeface="Calibri Light"/>
                <a:cs typeface="Calibri Light"/>
              </a:rPr>
              <a:t> </a:t>
            </a:r>
            <a:r>
              <a:rPr sz="1500" b="0" spc="25" dirty="0">
                <a:latin typeface="Calibri Light"/>
                <a:cs typeface="Calibri Light"/>
              </a:rPr>
              <a:t>you</a:t>
            </a:r>
            <a:r>
              <a:rPr sz="1500" b="0" spc="-165" dirty="0">
                <a:latin typeface="Calibri Light"/>
                <a:cs typeface="Calibri Light"/>
              </a:rPr>
              <a:t> </a:t>
            </a:r>
            <a:r>
              <a:rPr sz="1500" b="0" spc="35" dirty="0">
                <a:latin typeface="Calibri Light"/>
                <a:cs typeface="Calibri Light"/>
              </a:rPr>
              <a:t>to</a:t>
            </a:r>
            <a:r>
              <a:rPr sz="1500" b="0" spc="-90" dirty="0">
                <a:latin typeface="Calibri Light"/>
                <a:cs typeface="Calibri Light"/>
              </a:rPr>
              <a:t> </a:t>
            </a:r>
            <a:r>
              <a:rPr sz="1500" b="0" spc="20" dirty="0">
                <a:latin typeface="Calibri Light"/>
                <a:cs typeface="Calibri Light"/>
              </a:rPr>
              <a:t>seek</a:t>
            </a:r>
            <a:r>
              <a:rPr sz="1500" b="0" spc="-125" dirty="0">
                <a:latin typeface="Calibri Light"/>
                <a:cs typeface="Calibri Light"/>
              </a:rPr>
              <a:t> </a:t>
            </a:r>
            <a:r>
              <a:rPr sz="1500" b="0" spc="-10" dirty="0">
                <a:latin typeface="Calibri Light"/>
                <a:cs typeface="Calibri Light"/>
              </a:rPr>
              <a:t>care</a:t>
            </a:r>
            <a:r>
              <a:rPr sz="1500" b="0" spc="-130" dirty="0">
                <a:latin typeface="Calibri Light"/>
                <a:cs typeface="Calibri Light"/>
              </a:rPr>
              <a:t> </a:t>
            </a:r>
            <a:r>
              <a:rPr sz="1500" b="0" spc="20" dirty="0">
                <a:latin typeface="Calibri Light"/>
                <a:cs typeface="Calibri Light"/>
              </a:rPr>
              <a:t>from</a:t>
            </a:r>
            <a:r>
              <a:rPr sz="1500" b="0" spc="-180" dirty="0">
                <a:latin typeface="Calibri Light"/>
                <a:cs typeface="Calibri Light"/>
              </a:rPr>
              <a:t> </a:t>
            </a:r>
            <a:r>
              <a:rPr sz="1500" b="0" spc="10" dirty="0">
                <a:latin typeface="Calibri Light"/>
                <a:cs typeface="Calibri Light"/>
              </a:rPr>
              <a:t>any</a:t>
            </a:r>
            <a:r>
              <a:rPr sz="1500" b="0" spc="-125" dirty="0">
                <a:latin typeface="Calibri Light"/>
                <a:cs typeface="Calibri Light"/>
              </a:rPr>
              <a:t> </a:t>
            </a:r>
            <a:r>
              <a:rPr sz="1500" b="0" dirty="0">
                <a:latin typeface="Calibri Light"/>
                <a:cs typeface="Calibri Light"/>
              </a:rPr>
              <a:t>non-network</a:t>
            </a:r>
            <a:r>
              <a:rPr sz="1500" b="0" spc="-125" dirty="0">
                <a:latin typeface="Calibri Light"/>
                <a:cs typeface="Calibri Light"/>
              </a:rPr>
              <a:t> </a:t>
            </a:r>
            <a:r>
              <a:rPr sz="1500" b="0" spc="-30" dirty="0">
                <a:latin typeface="Calibri Light"/>
                <a:cs typeface="Calibri Light"/>
              </a:rPr>
              <a:t>provider.</a:t>
            </a:r>
            <a:r>
              <a:rPr sz="1500" b="0" spc="-70" dirty="0">
                <a:latin typeface="Calibri Light"/>
                <a:cs typeface="Calibri Light"/>
              </a:rPr>
              <a:t> </a:t>
            </a:r>
            <a:r>
              <a:rPr sz="1500" b="0" dirty="0">
                <a:latin typeface="Calibri Light"/>
                <a:cs typeface="Calibri Light"/>
              </a:rPr>
              <a:t>Services</a:t>
            </a:r>
            <a:r>
              <a:rPr sz="1500" b="0" spc="-130" dirty="0">
                <a:latin typeface="Calibri Light"/>
                <a:cs typeface="Calibri Light"/>
              </a:rPr>
              <a:t> </a:t>
            </a:r>
            <a:r>
              <a:rPr sz="1500" b="0" spc="20" dirty="0">
                <a:latin typeface="Calibri Light"/>
                <a:cs typeface="Calibri Light"/>
              </a:rPr>
              <a:t>are</a:t>
            </a:r>
            <a:r>
              <a:rPr sz="1500" b="0" spc="-125" dirty="0">
                <a:latin typeface="Calibri Light"/>
                <a:cs typeface="Calibri Light"/>
              </a:rPr>
              <a:t> </a:t>
            </a:r>
            <a:r>
              <a:rPr sz="1500" b="0" spc="10" dirty="0">
                <a:latin typeface="Calibri Light"/>
                <a:cs typeface="Calibri Light"/>
              </a:rPr>
              <a:t>based</a:t>
            </a:r>
            <a:r>
              <a:rPr sz="1500" b="0" spc="-90" dirty="0">
                <a:latin typeface="Calibri Light"/>
                <a:cs typeface="Calibri Light"/>
              </a:rPr>
              <a:t> </a:t>
            </a:r>
            <a:r>
              <a:rPr sz="1500" b="0" spc="10" dirty="0">
                <a:latin typeface="Calibri Light"/>
                <a:cs typeface="Calibri Light"/>
              </a:rPr>
              <a:t>on</a:t>
            </a:r>
            <a:r>
              <a:rPr sz="1500" b="0" spc="-90" dirty="0">
                <a:latin typeface="Calibri Light"/>
                <a:cs typeface="Calibri Light"/>
              </a:rPr>
              <a:t> </a:t>
            </a:r>
            <a:r>
              <a:rPr sz="1500" b="0" spc="5" dirty="0">
                <a:latin typeface="Calibri Light"/>
                <a:cs typeface="Calibri Light"/>
              </a:rPr>
              <a:t>a</a:t>
            </a:r>
            <a:r>
              <a:rPr sz="1500" b="0" spc="-15" dirty="0">
                <a:latin typeface="Calibri Light"/>
                <a:cs typeface="Calibri Light"/>
              </a:rPr>
              <a:t> percentage</a:t>
            </a:r>
            <a:r>
              <a:rPr sz="1500" b="0" spc="-125" dirty="0">
                <a:latin typeface="Calibri Light"/>
                <a:cs typeface="Calibri Light"/>
              </a:rPr>
              <a:t> </a:t>
            </a:r>
            <a:r>
              <a:rPr sz="1500" b="0" spc="10" dirty="0">
                <a:latin typeface="Calibri Light"/>
                <a:cs typeface="Calibri Light"/>
              </a:rPr>
              <a:t>of</a:t>
            </a:r>
            <a:r>
              <a:rPr sz="1500" b="0" spc="-70" dirty="0">
                <a:latin typeface="Calibri Light"/>
                <a:cs typeface="Calibri Light"/>
              </a:rPr>
              <a:t> </a:t>
            </a:r>
            <a:r>
              <a:rPr sz="1500" b="0" spc="25" dirty="0">
                <a:latin typeface="Calibri Light"/>
                <a:cs typeface="Calibri Light"/>
              </a:rPr>
              <a:t>the</a:t>
            </a:r>
            <a:endParaRPr sz="1500" dirty="0">
              <a:latin typeface="Calibri Light"/>
              <a:cs typeface="Calibri Light"/>
            </a:endParaRPr>
          </a:p>
          <a:p>
            <a:pPr marL="815975">
              <a:lnSpc>
                <a:spcPts val="1780"/>
              </a:lnSpc>
              <a:spcBef>
                <a:spcPts val="45"/>
              </a:spcBef>
            </a:pPr>
            <a:r>
              <a:rPr sz="1500" b="0" spc="5" dirty="0">
                <a:latin typeface="Calibri Light"/>
                <a:cs typeface="Calibri Light"/>
              </a:rPr>
              <a:t>Reasonable</a:t>
            </a:r>
            <a:r>
              <a:rPr sz="1500" b="0" spc="-130" dirty="0">
                <a:latin typeface="Calibri Light"/>
                <a:cs typeface="Calibri Light"/>
              </a:rPr>
              <a:t> </a:t>
            </a:r>
            <a:r>
              <a:rPr sz="1500" b="0" spc="10" dirty="0">
                <a:latin typeface="Calibri Light"/>
                <a:cs typeface="Calibri Light"/>
              </a:rPr>
              <a:t>and</a:t>
            </a:r>
            <a:r>
              <a:rPr sz="1500" b="0" spc="-80" dirty="0">
                <a:latin typeface="Calibri Light"/>
                <a:cs typeface="Calibri Light"/>
              </a:rPr>
              <a:t> </a:t>
            </a:r>
            <a:r>
              <a:rPr sz="1500" b="0" spc="-15" dirty="0">
                <a:latin typeface="Calibri Light"/>
                <a:cs typeface="Calibri Light"/>
              </a:rPr>
              <a:t>Customary</a:t>
            </a:r>
            <a:r>
              <a:rPr sz="1500" b="0" spc="-130" dirty="0">
                <a:latin typeface="Calibri Light"/>
                <a:cs typeface="Calibri Light"/>
              </a:rPr>
              <a:t> </a:t>
            </a:r>
            <a:r>
              <a:rPr sz="1500" b="0" spc="10" dirty="0">
                <a:latin typeface="Calibri Light"/>
                <a:cs typeface="Calibri Light"/>
              </a:rPr>
              <a:t>(R&amp;C)</a:t>
            </a:r>
            <a:r>
              <a:rPr sz="1500" b="0" spc="-145" dirty="0">
                <a:latin typeface="Calibri Light"/>
                <a:cs typeface="Calibri Light"/>
              </a:rPr>
              <a:t> </a:t>
            </a:r>
            <a:r>
              <a:rPr sz="1500" b="0" spc="-5" dirty="0">
                <a:latin typeface="Calibri Light"/>
                <a:cs typeface="Calibri Light"/>
              </a:rPr>
              <a:t>charge.</a:t>
            </a:r>
            <a:r>
              <a:rPr sz="1500" b="0" spc="-65" dirty="0">
                <a:latin typeface="Calibri Light"/>
                <a:cs typeface="Calibri Light"/>
              </a:rPr>
              <a:t> </a:t>
            </a:r>
            <a:r>
              <a:rPr sz="1500" b="0" spc="15" dirty="0">
                <a:latin typeface="Calibri Light"/>
                <a:cs typeface="Calibri Light"/>
              </a:rPr>
              <a:t>If</a:t>
            </a:r>
            <a:r>
              <a:rPr sz="1500" b="0" spc="-65" dirty="0">
                <a:latin typeface="Calibri Light"/>
                <a:cs typeface="Calibri Light"/>
              </a:rPr>
              <a:t> </a:t>
            </a:r>
            <a:r>
              <a:rPr sz="1500" b="0" spc="25" dirty="0">
                <a:latin typeface="Calibri Light"/>
                <a:cs typeface="Calibri Light"/>
              </a:rPr>
              <a:t>you</a:t>
            </a:r>
            <a:r>
              <a:rPr sz="1500" b="0" spc="-165" dirty="0">
                <a:latin typeface="Calibri Light"/>
                <a:cs typeface="Calibri Light"/>
              </a:rPr>
              <a:t> </a:t>
            </a:r>
            <a:r>
              <a:rPr sz="1500" b="0" spc="5" dirty="0">
                <a:latin typeface="Calibri Light"/>
                <a:cs typeface="Calibri Light"/>
              </a:rPr>
              <a:t>choose</a:t>
            </a:r>
            <a:r>
              <a:rPr sz="1500" b="0" spc="-125" dirty="0">
                <a:latin typeface="Calibri Light"/>
                <a:cs typeface="Calibri Light"/>
              </a:rPr>
              <a:t> </a:t>
            </a:r>
            <a:r>
              <a:rPr sz="1500" b="0" spc="10" dirty="0">
                <a:latin typeface="Calibri Light"/>
                <a:cs typeface="Calibri Light"/>
              </a:rPr>
              <a:t>a</a:t>
            </a:r>
            <a:r>
              <a:rPr sz="1500" b="0" spc="-5" dirty="0">
                <a:latin typeface="Calibri Light"/>
                <a:cs typeface="Calibri Light"/>
              </a:rPr>
              <a:t> </a:t>
            </a:r>
            <a:r>
              <a:rPr sz="1500" b="0" spc="-10" dirty="0">
                <a:latin typeface="Calibri Light"/>
                <a:cs typeface="Calibri Light"/>
              </a:rPr>
              <a:t>dentist</a:t>
            </a:r>
            <a:r>
              <a:rPr sz="1500" b="0" spc="-110" dirty="0">
                <a:latin typeface="Calibri Light"/>
                <a:cs typeface="Calibri Light"/>
              </a:rPr>
              <a:t> </a:t>
            </a:r>
            <a:r>
              <a:rPr sz="1500" b="0" spc="30" dirty="0">
                <a:latin typeface="Calibri Light"/>
                <a:cs typeface="Calibri Light"/>
              </a:rPr>
              <a:t>who</a:t>
            </a:r>
            <a:r>
              <a:rPr sz="1500" b="0" spc="-165" dirty="0">
                <a:latin typeface="Calibri Light"/>
                <a:cs typeface="Calibri Light"/>
              </a:rPr>
              <a:t> </a:t>
            </a:r>
            <a:r>
              <a:rPr sz="1500" b="0" spc="20" dirty="0">
                <a:latin typeface="Calibri Light"/>
                <a:cs typeface="Calibri Light"/>
              </a:rPr>
              <a:t>does</a:t>
            </a:r>
            <a:r>
              <a:rPr sz="1500" b="0" spc="-125" dirty="0">
                <a:latin typeface="Calibri Light"/>
                <a:cs typeface="Calibri Light"/>
              </a:rPr>
              <a:t> </a:t>
            </a:r>
            <a:r>
              <a:rPr sz="1500" b="0" spc="10" dirty="0">
                <a:latin typeface="Calibri Light"/>
                <a:cs typeface="Calibri Light"/>
              </a:rPr>
              <a:t>not</a:t>
            </a:r>
            <a:r>
              <a:rPr sz="1500" b="0" spc="-110" dirty="0">
                <a:latin typeface="Calibri Light"/>
                <a:cs typeface="Calibri Light"/>
              </a:rPr>
              <a:t> </a:t>
            </a:r>
            <a:r>
              <a:rPr sz="1500" b="0" spc="-5" dirty="0">
                <a:latin typeface="Calibri Light"/>
                <a:cs typeface="Calibri Light"/>
              </a:rPr>
              <a:t>participate</a:t>
            </a:r>
            <a:r>
              <a:rPr sz="1500" b="0" spc="-125" dirty="0">
                <a:latin typeface="Calibri Light"/>
                <a:cs typeface="Calibri Light"/>
              </a:rPr>
              <a:t> </a:t>
            </a:r>
            <a:r>
              <a:rPr sz="1500" b="0" spc="35" dirty="0">
                <a:latin typeface="Calibri Light"/>
                <a:cs typeface="Calibri Light"/>
              </a:rPr>
              <a:t>in</a:t>
            </a:r>
            <a:r>
              <a:rPr sz="1500" b="0" spc="-80" dirty="0">
                <a:latin typeface="Calibri Light"/>
                <a:cs typeface="Calibri Light"/>
              </a:rPr>
              <a:t> </a:t>
            </a:r>
            <a:r>
              <a:rPr sz="1500" b="0" spc="30" dirty="0">
                <a:latin typeface="Calibri Light"/>
                <a:cs typeface="Calibri Light"/>
              </a:rPr>
              <a:t>the</a:t>
            </a:r>
            <a:r>
              <a:rPr sz="1500" b="0" spc="-130" dirty="0">
                <a:latin typeface="Calibri Light"/>
                <a:cs typeface="Calibri Light"/>
              </a:rPr>
              <a:t> </a:t>
            </a:r>
            <a:r>
              <a:rPr sz="1500" b="0" spc="-15" dirty="0">
                <a:latin typeface="Calibri Light"/>
                <a:cs typeface="Calibri Light"/>
              </a:rPr>
              <a:t>network,</a:t>
            </a:r>
            <a:r>
              <a:rPr sz="1500" b="0" spc="-60" dirty="0">
                <a:latin typeface="Calibri Light"/>
                <a:cs typeface="Calibri Light"/>
              </a:rPr>
              <a:t> </a:t>
            </a:r>
            <a:r>
              <a:rPr sz="1500" b="0" dirty="0">
                <a:latin typeface="Calibri Light"/>
                <a:cs typeface="Calibri Light"/>
              </a:rPr>
              <a:t>your</a:t>
            </a:r>
            <a:r>
              <a:rPr sz="1500" b="0" spc="-135" dirty="0">
                <a:latin typeface="Calibri Light"/>
                <a:cs typeface="Calibri Light"/>
              </a:rPr>
              <a:t> </a:t>
            </a:r>
            <a:r>
              <a:rPr sz="1500" b="0" spc="-5" dirty="0">
                <a:latin typeface="Calibri Light"/>
                <a:cs typeface="Calibri Light"/>
              </a:rPr>
              <a:t>out-of-pocket</a:t>
            </a:r>
            <a:endParaRPr sz="1500" dirty="0">
              <a:latin typeface="Calibri Light"/>
              <a:cs typeface="Calibri Light"/>
            </a:endParaRPr>
          </a:p>
          <a:p>
            <a:pPr marL="815975" marR="5080">
              <a:lnSpc>
                <a:spcPts val="1839"/>
              </a:lnSpc>
              <a:spcBef>
                <a:spcPts val="10"/>
              </a:spcBef>
            </a:pPr>
            <a:r>
              <a:rPr sz="1500" b="0" spc="10" dirty="0">
                <a:latin typeface="Calibri Light"/>
                <a:cs typeface="Calibri Light"/>
              </a:rPr>
              <a:t>expenses</a:t>
            </a:r>
            <a:r>
              <a:rPr sz="1500" b="0" spc="-125" dirty="0">
                <a:latin typeface="Calibri Light"/>
                <a:cs typeface="Calibri Light"/>
              </a:rPr>
              <a:t> </a:t>
            </a:r>
            <a:r>
              <a:rPr sz="1500" b="0" spc="10" dirty="0">
                <a:latin typeface="Calibri Light"/>
                <a:cs typeface="Calibri Light"/>
              </a:rPr>
              <a:t>may</a:t>
            </a:r>
            <a:r>
              <a:rPr sz="1500" b="0" spc="-125" dirty="0">
                <a:latin typeface="Calibri Light"/>
                <a:cs typeface="Calibri Light"/>
              </a:rPr>
              <a:t> </a:t>
            </a:r>
            <a:r>
              <a:rPr sz="1500" b="0" spc="50" dirty="0">
                <a:latin typeface="Calibri Light"/>
                <a:cs typeface="Calibri Light"/>
              </a:rPr>
              <a:t>be</a:t>
            </a:r>
            <a:r>
              <a:rPr sz="1500" b="0" spc="-125" dirty="0">
                <a:latin typeface="Calibri Light"/>
                <a:cs typeface="Calibri Light"/>
              </a:rPr>
              <a:t> </a:t>
            </a:r>
            <a:r>
              <a:rPr sz="1500" b="0" spc="-10" dirty="0">
                <a:latin typeface="Calibri Light"/>
                <a:cs typeface="Calibri Light"/>
              </a:rPr>
              <a:t>more,</a:t>
            </a:r>
            <a:r>
              <a:rPr sz="1500" b="0" spc="-65" dirty="0">
                <a:latin typeface="Calibri Light"/>
                <a:cs typeface="Calibri Light"/>
              </a:rPr>
              <a:t> </a:t>
            </a:r>
            <a:r>
              <a:rPr sz="1500" b="0" spc="10" dirty="0">
                <a:latin typeface="Calibri Light"/>
                <a:cs typeface="Calibri Light"/>
              </a:rPr>
              <a:t>since</a:t>
            </a:r>
            <a:r>
              <a:rPr sz="1500" b="0" spc="-125" dirty="0">
                <a:latin typeface="Calibri Light"/>
                <a:cs typeface="Calibri Light"/>
              </a:rPr>
              <a:t> </a:t>
            </a:r>
            <a:r>
              <a:rPr sz="1500" b="0" spc="-5" dirty="0">
                <a:latin typeface="Calibri Light"/>
                <a:cs typeface="Calibri Light"/>
              </a:rPr>
              <a:t>you</a:t>
            </a:r>
            <a:r>
              <a:rPr sz="1500" b="0" spc="-85" dirty="0">
                <a:latin typeface="Calibri Light"/>
                <a:cs typeface="Calibri Light"/>
              </a:rPr>
              <a:t> </a:t>
            </a:r>
            <a:r>
              <a:rPr sz="1500" b="0" spc="10" dirty="0">
                <a:latin typeface="Calibri Light"/>
                <a:cs typeface="Calibri Light"/>
              </a:rPr>
              <a:t>will</a:t>
            </a:r>
            <a:r>
              <a:rPr sz="1500" b="0" spc="-105" dirty="0">
                <a:latin typeface="Calibri Light"/>
                <a:cs typeface="Calibri Light"/>
              </a:rPr>
              <a:t> </a:t>
            </a:r>
            <a:r>
              <a:rPr sz="1500" b="0" spc="50" dirty="0">
                <a:latin typeface="Calibri Light"/>
                <a:cs typeface="Calibri Light"/>
              </a:rPr>
              <a:t>be</a:t>
            </a:r>
            <a:r>
              <a:rPr sz="1500" b="0" spc="125" dirty="0">
                <a:latin typeface="Calibri Light"/>
                <a:cs typeface="Calibri Light"/>
              </a:rPr>
              <a:t> </a:t>
            </a:r>
            <a:r>
              <a:rPr sz="1500" b="0" dirty="0">
                <a:latin typeface="Calibri Light"/>
                <a:cs typeface="Calibri Light"/>
              </a:rPr>
              <a:t>responsible</a:t>
            </a:r>
            <a:r>
              <a:rPr sz="1500" b="0" spc="-130" dirty="0">
                <a:latin typeface="Calibri Light"/>
                <a:cs typeface="Calibri Light"/>
              </a:rPr>
              <a:t> </a:t>
            </a:r>
            <a:r>
              <a:rPr sz="1500" b="0" spc="15" dirty="0">
                <a:latin typeface="Calibri Light"/>
                <a:cs typeface="Calibri Light"/>
              </a:rPr>
              <a:t>for</a:t>
            </a:r>
            <a:r>
              <a:rPr sz="1500" b="0" spc="-135" dirty="0">
                <a:latin typeface="Calibri Light"/>
                <a:cs typeface="Calibri Light"/>
              </a:rPr>
              <a:t> </a:t>
            </a:r>
            <a:r>
              <a:rPr sz="1500" b="0" dirty="0">
                <a:latin typeface="Calibri Light"/>
                <a:cs typeface="Calibri Light"/>
              </a:rPr>
              <a:t>paying</a:t>
            </a:r>
            <a:r>
              <a:rPr sz="1500" b="0" spc="-85" dirty="0">
                <a:latin typeface="Calibri Light"/>
                <a:cs typeface="Calibri Light"/>
              </a:rPr>
              <a:t> </a:t>
            </a:r>
            <a:r>
              <a:rPr sz="1500" b="0" spc="10" dirty="0">
                <a:latin typeface="Calibri Light"/>
                <a:cs typeface="Calibri Light"/>
              </a:rPr>
              <a:t>any</a:t>
            </a:r>
            <a:r>
              <a:rPr sz="1500" b="0" spc="-125" dirty="0">
                <a:latin typeface="Calibri Light"/>
                <a:cs typeface="Calibri Light"/>
              </a:rPr>
              <a:t> </a:t>
            </a:r>
            <a:r>
              <a:rPr sz="1500" b="0" spc="-20" dirty="0">
                <a:latin typeface="Calibri Light"/>
                <a:cs typeface="Calibri Light"/>
              </a:rPr>
              <a:t>difference</a:t>
            </a:r>
            <a:r>
              <a:rPr sz="1500" b="0" spc="-130" dirty="0">
                <a:latin typeface="Calibri Light"/>
                <a:cs typeface="Calibri Light"/>
              </a:rPr>
              <a:t> </a:t>
            </a:r>
            <a:r>
              <a:rPr sz="1500" b="0" dirty="0">
                <a:latin typeface="Calibri Light"/>
                <a:cs typeface="Calibri Light"/>
              </a:rPr>
              <a:t>between</a:t>
            </a:r>
            <a:r>
              <a:rPr sz="1500" b="0" spc="-80" dirty="0">
                <a:latin typeface="Calibri Light"/>
                <a:cs typeface="Calibri Light"/>
              </a:rPr>
              <a:t> </a:t>
            </a:r>
            <a:r>
              <a:rPr sz="1500" b="0" dirty="0">
                <a:latin typeface="Calibri Light"/>
                <a:cs typeface="Calibri Light"/>
              </a:rPr>
              <a:t>the</a:t>
            </a:r>
            <a:r>
              <a:rPr sz="1500" b="0" spc="-130" dirty="0">
                <a:latin typeface="Calibri Light"/>
                <a:cs typeface="Calibri Light"/>
              </a:rPr>
              <a:t> </a:t>
            </a:r>
            <a:r>
              <a:rPr sz="1500" b="0" spc="-5" dirty="0">
                <a:latin typeface="Calibri Light"/>
                <a:cs typeface="Calibri Light"/>
              </a:rPr>
              <a:t>dentist’s</a:t>
            </a:r>
            <a:r>
              <a:rPr sz="1500" b="0" spc="-120" dirty="0">
                <a:latin typeface="Calibri Light"/>
                <a:cs typeface="Calibri Light"/>
              </a:rPr>
              <a:t> </a:t>
            </a:r>
            <a:r>
              <a:rPr sz="1500" b="0" dirty="0">
                <a:latin typeface="Calibri Light"/>
                <a:cs typeface="Calibri Light"/>
              </a:rPr>
              <a:t>fee</a:t>
            </a:r>
            <a:r>
              <a:rPr sz="1500" b="0" spc="-125" dirty="0">
                <a:latin typeface="Calibri Light"/>
                <a:cs typeface="Calibri Light"/>
              </a:rPr>
              <a:t> </a:t>
            </a:r>
            <a:r>
              <a:rPr sz="1500" b="0" spc="10" dirty="0">
                <a:latin typeface="Calibri Light"/>
                <a:cs typeface="Calibri Light"/>
              </a:rPr>
              <a:t>and</a:t>
            </a:r>
            <a:r>
              <a:rPr sz="1500" b="0" spc="-165" dirty="0">
                <a:latin typeface="Calibri Light"/>
                <a:cs typeface="Calibri Light"/>
              </a:rPr>
              <a:t> </a:t>
            </a:r>
            <a:r>
              <a:rPr sz="1500" b="0" spc="-20" dirty="0">
                <a:latin typeface="Calibri Light"/>
                <a:cs typeface="Calibri Light"/>
              </a:rPr>
              <a:t>your</a:t>
            </a:r>
            <a:r>
              <a:rPr sz="1500" b="0" spc="-50" dirty="0">
                <a:latin typeface="Calibri Light"/>
                <a:cs typeface="Calibri Light"/>
              </a:rPr>
              <a:t> </a:t>
            </a:r>
            <a:r>
              <a:rPr sz="1500" b="0" spc="-30" dirty="0">
                <a:latin typeface="Calibri Light"/>
                <a:cs typeface="Calibri Light"/>
              </a:rPr>
              <a:t>plan’s</a:t>
            </a:r>
            <a:r>
              <a:rPr sz="1500" b="0" spc="-125" dirty="0">
                <a:latin typeface="Calibri Light"/>
                <a:cs typeface="Calibri Light"/>
              </a:rPr>
              <a:t> </a:t>
            </a:r>
            <a:r>
              <a:rPr sz="1500" b="0" spc="5" dirty="0">
                <a:latin typeface="Calibri Light"/>
                <a:cs typeface="Calibri Light"/>
              </a:rPr>
              <a:t>payment</a:t>
            </a:r>
            <a:r>
              <a:rPr sz="1500" b="0" spc="-110" dirty="0">
                <a:latin typeface="Calibri Light"/>
                <a:cs typeface="Calibri Light"/>
              </a:rPr>
              <a:t> </a:t>
            </a:r>
            <a:r>
              <a:rPr sz="1500" b="0" spc="15" dirty="0">
                <a:latin typeface="Calibri Light"/>
                <a:cs typeface="Calibri Light"/>
              </a:rPr>
              <a:t>for </a:t>
            </a:r>
            <a:r>
              <a:rPr sz="1500" b="0" spc="-325" dirty="0">
                <a:latin typeface="Calibri Light"/>
                <a:cs typeface="Calibri Light"/>
              </a:rPr>
              <a:t> </a:t>
            </a:r>
            <a:r>
              <a:rPr sz="1500" b="0" spc="55" dirty="0">
                <a:latin typeface="Calibri Light"/>
                <a:cs typeface="Calibri Light"/>
              </a:rPr>
              <a:t>the</a:t>
            </a:r>
            <a:r>
              <a:rPr sz="1500" b="0" spc="-60" dirty="0">
                <a:latin typeface="Calibri Light"/>
                <a:cs typeface="Calibri Light"/>
              </a:rPr>
              <a:t> </a:t>
            </a:r>
            <a:r>
              <a:rPr sz="1500" b="0" spc="-15" dirty="0">
                <a:latin typeface="Calibri Light"/>
                <a:cs typeface="Calibri Light"/>
              </a:rPr>
              <a:t>approved</a:t>
            </a:r>
            <a:r>
              <a:rPr sz="1500" b="0" spc="-95" dirty="0">
                <a:latin typeface="Calibri Light"/>
                <a:cs typeface="Calibri Light"/>
              </a:rPr>
              <a:t> </a:t>
            </a:r>
            <a:r>
              <a:rPr sz="1500" b="0" dirty="0">
                <a:latin typeface="Calibri Light"/>
                <a:cs typeface="Calibri Light"/>
              </a:rPr>
              <a:t>service.</a:t>
            </a:r>
            <a:endParaRPr sz="1500" dirty="0">
              <a:latin typeface="Calibri Light"/>
              <a:cs typeface="Calibri Light"/>
            </a:endParaRPr>
          </a:p>
        </p:txBody>
      </p:sp>
      <p:grpSp>
        <p:nvGrpSpPr>
          <p:cNvPr id="5" name="object 5"/>
          <p:cNvGrpSpPr/>
          <p:nvPr/>
        </p:nvGrpSpPr>
        <p:grpSpPr>
          <a:xfrm>
            <a:off x="528319" y="568959"/>
            <a:ext cx="7802880" cy="1066800"/>
            <a:chOff x="528319" y="568959"/>
            <a:chExt cx="7802880" cy="1066800"/>
          </a:xfrm>
        </p:grpSpPr>
        <p:sp>
          <p:nvSpPr>
            <p:cNvPr id="6" name="object 6"/>
            <p:cNvSpPr/>
            <p:nvPr/>
          </p:nvSpPr>
          <p:spPr>
            <a:xfrm>
              <a:off x="3876040" y="1447799"/>
              <a:ext cx="4455160" cy="60960"/>
            </a:xfrm>
            <a:custGeom>
              <a:avLst/>
              <a:gdLst/>
              <a:ahLst/>
              <a:cxnLst/>
              <a:rect l="l" t="t" r="r" b="b"/>
              <a:pathLst>
                <a:path w="4455159" h="60959">
                  <a:moveTo>
                    <a:pt x="0" y="0"/>
                  </a:moveTo>
                  <a:lnTo>
                    <a:pt x="4455160" y="0"/>
                  </a:lnTo>
                </a:path>
                <a:path w="4455159" h="60959">
                  <a:moveTo>
                    <a:pt x="0" y="60960"/>
                  </a:moveTo>
                  <a:lnTo>
                    <a:pt x="4455160" y="60960"/>
                  </a:lnTo>
                </a:path>
              </a:pathLst>
            </a:custGeom>
            <a:ln w="10160">
              <a:solidFill>
                <a:srgbClr val="FFFFFF"/>
              </a:solidFill>
            </a:ln>
          </p:spPr>
          <p:txBody>
            <a:bodyPr wrap="square" lIns="0" tIns="0" rIns="0" bIns="0" rtlCol="0"/>
            <a:lstStyle/>
            <a:p>
              <a:endParaRPr/>
            </a:p>
          </p:txBody>
        </p:sp>
        <p:pic>
          <p:nvPicPr>
            <p:cNvPr id="7" name="object 7"/>
            <p:cNvPicPr/>
            <p:nvPr/>
          </p:nvPicPr>
          <p:blipFill>
            <a:blip r:embed="rId2" cstate="print"/>
            <a:stretch>
              <a:fillRect/>
            </a:stretch>
          </p:blipFill>
          <p:spPr>
            <a:xfrm>
              <a:off x="528319" y="568959"/>
              <a:ext cx="2235200" cy="1066800"/>
            </a:xfrm>
            <a:prstGeom prst="rect">
              <a:avLst/>
            </a:prstGeom>
          </p:spPr>
        </p:pic>
      </p:grpSp>
      <p:sp>
        <p:nvSpPr>
          <p:cNvPr id="8" name="object 8"/>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dirty="0"/>
              <a:t>25</a:t>
            </a:fld>
            <a:endParaRP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1879600"/>
          </a:xfrm>
          <a:custGeom>
            <a:avLst/>
            <a:gdLst/>
            <a:ahLst/>
            <a:cxnLst/>
            <a:rect l="l" t="t" r="r" b="b"/>
            <a:pathLst>
              <a:path w="12192000" h="1879600">
                <a:moveTo>
                  <a:pt x="12192000" y="0"/>
                </a:moveTo>
                <a:lnTo>
                  <a:pt x="0" y="0"/>
                </a:lnTo>
                <a:lnTo>
                  <a:pt x="0" y="1879600"/>
                </a:lnTo>
                <a:lnTo>
                  <a:pt x="12192000" y="1879600"/>
                </a:lnTo>
                <a:lnTo>
                  <a:pt x="12192000" y="0"/>
                </a:lnTo>
                <a:close/>
              </a:path>
            </a:pathLst>
          </a:custGeom>
          <a:solidFill>
            <a:srgbClr val="001133"/>
          </a:solidFill>
        </p:spPr>
        <p:txBody>
          <a:bodyPr wrap="square" lIns="0" tIns="0" rIns="0" bIns="0" rtlCol="0"/>
          <a:lstStyle/>
          <a:p>
            <a:endParaRPr/>
          </a:p>
        </p:txBody>
      </p:sp>
      <p:sp>
        <p:nvSpPr>
          <p:cNvPr id="3" name="object 3"/>
          <p:cNvSpPr txBox="1">
            <a:spLocks noGrp="1"/>
          </p:cNvSpPr>
          <p:nvPr>
            <p:ph type="title"/>
          </p:nvPr>
        </p:nvSpPr>
        <p:spPr>
          <a:xfrm>
            <a:off x="2926714" y="769619"/>
            <a:ext cx="6350635" cy="489584"/>
          </a:xfrm>
          <a:prstGeom prst="rect">
            <a:avLst/>
          </a:prstGeom>
        </p:spPr>
        <p:txBody>
          <a:bodyPr vert="horz" wrap="square" lIns="0" tIns="12065" rIns="0" bIns="0" rtlCol="0">
            <a:spAutoFit/>
          </a:bodyPr>
          <a:lstStyle/>
          <a:p>
            <a:pPr marL="12700">
              <a:lnSpc>
                <a:spcPct val="100000"/>
              </a:lnSpc>
              <a:spcBef>
                <a:spcPts val="95"/>
              </a:spcBef>
            </a:pPr>
            <a:r>
              <a:rPr spc="-15" dirty="0"/>
              <a:t>Accessing</a:t>
            </a:r>
            <a:r>
              <a:rPr spc="-160" dirty="0"/>
              <a:t> </a:t>
            </a:r>
            <a:r>
              <a:rPr spc="-15" dirty="0"/>
              <a:t>the</a:t>
            </a:r>
            <a:r>
              <a:rPr spc="-100" dirty="0"/>
              <a:t> </a:t>
            </a:r>
            <a:r>
              <a:rPr spc="-15" dirty="0"/>
              <a:t>Out-of-Network</a:t>
            </a:r>
            <a:r>
              <a:rPr spc="-160" dirty="0"/>
              <a:t> </a:t>
            </a:r>
            <a:r>
              <a:rPr spc="-15" dirty="0"/>
              <a:t>Tier</a:t>
            </a:r>
          </a:p>
        </p:txBody>
      </p:sp>
      <p:sp>
        <p:nvSpPr>
          <p:cNvPr id="4" name="object 4"/>
          <p:cNvSpPr txBox="1"/>
          <p:nvPr/>
        </p:nvSpPr>
        <p:spPr>
          <a:xfrm>
            <a:off x="228600" y="2108771"/>
            <a:ext cx="11887200" cy="3947234"/>
          </a:xfrm>
          <a:prstGeom prst="rect">
            <a:avLst/>
          </a:prstGeom>
        </p:spPr>
        <p:txBody>
          <a:bodyPr vert="horz" wrap="square" lIns="0" tIns="15240" rIns="0" bIns="0" rtlCol="0">
            <a:spAutoFit/>
          </a:bodyPr>
          <a:lstStyle/>
          <a:p>
            <a:pPr marL="19050">
              <a:lnSpc>
                <a:spcPct val="100000"/>
              </a:lnSpc>
              <a:spcBef>
                <a:spcPts val="120"/>
              </a:spcBef>
            </a:pPr>
            <a:r>
              <a:rPr sz="1500" b="0" spc="60" dirty="0">
                <a:solidFill>
                  <a:srgbClr val="890018"/>
                </a:solidFill>
                <a:latin typeface="Calibri Light"/>
                <a:cs typeface="Calibri Light"/>
              </a:rPr>
              <a:t>An</a:t>
            </a:r>
            <a:r>
              <a:rPr sz="1500" b="0" spc="-5" dirty="0">
                <a:solidFill>
                  <a:srgbClr val="890018"/>
                </a:solidFill>
                <a:latin typeface="Calibri Light"/>
                <a:cs typeface="Calibri Light"/>
              </a:rPr>
              <a:t> </a:t>
            </a:r>
            <a:r>
              <a:rPr sz="1500" b="0" spc="-10" dirty="0">
                <a:solidFill>
                  <a:srgbClr val="890018"/>
                </a:solidFill>
                <a:latin typeface="Calibri Light"/>
                <a:cs typeface="Calibri Light"/>
              </a:rPr>
              <a:t>example</a:t>
            </a:r>
            <a:r>
              <a:rPr sz="1500" b="0" spc="-130" dirty="0">
                <a:solidFill>
                  <a:srgbClr val="890018"/>
                </a:solidFill>
                <a:latin typeface="Calibri Light"/>
                <a:cs typeface="Calibri Light"/>
              </a:rPr>
              <a:t> </a:t>
            </a:r>
            <a:r>
              <a:rPr sz="1500" b="0" spc="5" dirty="0">
                <a:solidFill>
                  <a:srgbClr val="890018"/>
                </a:solidFill>
                <a:latin typeface="Calibri Light"/>
                <a:cs typeface="Calibri Light"/>
              </a:rPr>
              <a:t>of</a:t>
            </a:r>
            <a:r>
              <a:rPr sz="1500" b="0" spc="-70" dirty="0">
                <a:solidFill>
                  <a:srgbClr val="890018"/>
                </a:solidFill>
                <a:latin typeface="Calibri Light"/>
                <a:cs typeface="Calibri Light"/>
              </a:rPr>
              <a:t> </a:t>
            </a:r>
            <a:r>
              <a:rPr sz="1500" b="0" spc="10" dirty="0">
                <a:solidFill>
                  <a:srgbClr val="890018"/>
                </a:solidFill>
                <a:latin typeface="Calibri Light"/>
                <a:cs typeface="Calibri Light"/>
              </a:rPr>
              <a:t>how</a:t>
            </a:r>
            <a:r>
              <a:rPr sz="1500" b="0" spc="-120" dirty="0">
                <a:solidFill>
                  <a:srgbClr val="890018"/>
                </a:solidFill>
                <a:latin typeface="Calibri Light"/>
                <a:cs typeface="Calibri Light"/>
              </a:rPr>
              <a:t> </a:t>
            </a:r>
            <a:r>
              <a:rPr sz="1500" b="0" spc="-5" dirty="0">
                <a:solidFill>
                  <a:srgbClr val="890018"/>
                </a:solidFill>
                <a:latin typeface="Calibri Light"/>
                <a:cs typeface="Calibri Light"/>
              </a:rPr>
              <a:t>seeking</a:t>
            </a:r>
            <a:r>
              <a:rPr sz="1500" b="0" spc="-85" dirty="0">
                <a:solidFill>
                  <a:srgbClr val="890018"/>
                </a:solidFill>
                <a:latin typeface="Calibri Light"/>
                <a:cs typeface="Calibri Light"/>
              </a:rPr>
              <a:t> </a:t>
            </a:r>
            <a:r>
              <a:rPr sz="1500" b="0" spc="-10" dirty="0">
                <a:solidFill>
                  <a:srgbClr val="890018"/>
                </a:solidFill>
                <a:latin typeface="Calibri Light"/>
                <a:cs typeface="Calibri Light"/>
              </a:rPr>
              <a:t>out-of-network</a:t>
            </a:r>
            <a:r>
              <a:rPr sz="1500" b="0" spc="-130" dirty="0">
                <a:solidFill>
                  <a:srgbClr val="890018"/>
                </a:solidFill>
                <a:latin typeface="Calibri Light"/>
                <a:cs typeface="Calibri Light"/>
              </a:rPr>
              <a:t> </a:t>
            </a:r>
            <a:r>
              <a:rPr sz="1500" b="0" dirty="0">
                <a:solidFill>
                  <a:srgbClr val="890018"/>
                </a:solidFill>
                <a:latin typeface="Calibri Light"/>
                <a:cs typeface="Calibri Light"/>
              </a:rPr>
              <a:t>services</a:t>
            </a:r>
            <a:r>
              <a:rPr sz="1500" b="0" spc="-125" dirty="0">
                <a:solidFill>
                  <a:srgbClr val="890018"/>
                </a:solidFill>
                <a:latin typeface="Calibri Light"/>
                <a:cs typeface="Calibri Light"/>
              </a:rPr>
              <a:t> </a:t>
            </a:r>
            <a:r>
              <a:rPr sz="1500" b="0" spc="30" dirty="0">
                <a:solidFill>
                  <a:srgbClr val="890018"/>
                </a:solidFill>
                <a:latin typeface="Calibri Light"/>
                <a:cs typeface="Calibri Light"/>
              </a:rPr>
              <a:t>can</a:t>
            </a:r>
            <a:r>
              <a:rPr sz="1500" b="0" spc="-165" dirty="0">
                <a:solidFill>
                  <a:srgbClr val="890018"/>
                </a:solidFill>
                <a:latin typeface="Calibri Light"/>
                <a:cs typeface="Calibri Light"/>
              </a:rPr>
              <a:t> </a:t>
            </a:r>
            <a:r>
              <a:rPr sz="1500" b="0" spc="5" dirty="0">
                <a:solidFill>
                  <a:srgbClr val="890018"/>
                </a:solidFill>
                <a:latin typeface="Calibri Light"/>
                <a:cs typeface="Calibri Light"/>
              </a:rPr>
              <a:t>impact</a:t>
            </a:r>
            <a:r>
              <a:rPr sz="1500" b="0" spc="-110" dirty="0">
                <a:solidFill>
                  <a:srgbClr val="890018"/>
                </a:solidFill>
                <a:latin typeface="Calibri Light"/>
                <a:cs typeface="Calibri Light"/>
              </a:rPr>
              <a:t> </a:t>
            </a:r>
            <a:r>
              <a:rPr sz="1500" b="0" dirty="0">
                <a:solidFill>
                  <a:srgbClr val="890018"/>
                </a:solidFill>
                <a:latin typeface="Calibri Light"/>
                <a:cs typeface="Calibri Light"/>
              </a:rPr>
              <a:t>your</a:t>
            </a:r>
            <a:r>
              <a:rPr sz="1500" b="0" spc="-55" dirty="0">
                <a:solidFill>
                  <a:srgbClr val="890018"/>
                </a:solidFill>
                <a:latin typeface="Calibri Light"/>
                <a:cs typeface="Calibri Light"/>
              </a:rPr>
              <a:t> </a:t>
            </a:r>
            <a:r>
              <a:rPr sz="1500" b="0" spc="-10" dirty="0">
                <a:solidFill>
                  <a:srgbClr val="890018"/>
                </a:solidFill>
                <a:latin typeface="Calibri Light"/>
                <a:cs typeface="Calibri Light"/>
              </a:rPr>
              <a:t>out-of-pocket</a:t>
            </a:r>
            <a:r>
              <a:rPr sz="1500" b="0" spc="-114" dirty="0">
                <a:solidFill>
                  <a:srgbClr val="890018"/>
                </a:solidFill>
                <a:latin typeface="Calibri Light"/>
                <a:cs typeface="Calibri Light"/>
              </a:rPr>
              <a:t> </a:t>
            </a:r>
            <a:r>
              <a:rPr sz="1500" b="0" spc="-10" dirty="0">
                <a:solidFill>
                  <a:srgbClr val="890018"/>
                </a:solidFill>
                <a:latin typeface="Calibri Light"/>
                <a:cs typeface="Calibri Light"/>
              </a:rPr>
              <a:t>costs:</a:t>
            </a:r>
            <a:endParaRPr sz="1500" dirty="0">
              <a:latin typeface="Calibri Light"/>
              <a:cs typeface="Calibri Light"/>
            </a:endParaRPr>
          </a:p>
          <a:p>
            <a:pPr>
              <a:lnSpc>
                <a:spcPct val="100000"/>
              </a:lnSpc>
              <a:spcBef>
                <a:spcPts val="5"/>
              </a:spcBef>
            </a:pPr>
            <a:endParaRPr sz="1300" dirty="0">
              <a:latin typeface="Calibri Light"/>
              <a:cs typeface="Calibri Light"/>
            </a:endParaRPr>
          </a:p>
          <a:p>
            <a:pPr marL="12700">
              <a:lnSpc>
                <a:spcPct val="100000"/>
              </a:lnSpc>
            </a:pPr>
            <a:r>
              <a:rPr sz="2000" b="0" spc="-5" dirty="0">
                <a:latin typeface="Calibri Light"/>
                <a:cs typeface="Calibri Light"/>
              </a:rPr>
              <a:t>Out-of-Network</a:t>
            </a:r>
            <a:r>
              <a:rPr sz="2000" b="0" spc="-135" dirty="0">
                <a:latin typeface="Calibri Light"/>
                <a:cs typeface="Calibri Light"/>
              </a:rPr>
              <a:t> </a:t>
            </a:r>
            <a:r>
              <a:rPr sz="2000" b="0" spc="-5" dirty="0">
                <a:latin typeface="Calibri Light"/>
                <a:cs typeface="Calibri Light"/>
              </a:rPr>
              <a:t>Example:</a:t>
            </a:r>
            <a:r>
              <a:rPr sz="2000" b="0" spc="-150" dirty="0">
                <a:latin typeface="Calibri Light"/>
                <a:cs typeface="Calibri Light"/>
              </a:rPr>
              <a:t> </a:t>
            </a:r>
            <a:r>
              <a:rPr sz="2000" b="0" spc="45" dirty="0">
                <a:latin typeface="Calibri Light"/>
                <a:cs typeface="Calibri Light"/>
              </a:rPr>
              <a:t>The</a:t>
            </a:r>
            <a:r>
              <a:rPr sz="2000" b="0" spc="-160" dirty="0">
                <a:latin typeface="Calibri Light"/>
                <a:cs typeface="Calibri Light"/>
              </a:rPr>
              <a:t> </a:t>
            </a:r>
            <a:r>
              <a:rPr sz="2000" b="0" spc="-15" dirty="0">
                <a:latin typeface="Calibri Light"/>
                <a:cs typeface="Calibri Light"/>
              </a:rPr>
              <a:t>out-of-network</a:t>
            </a:r>
            <a:r>
              <a:rPr sz="2000" b="0" spc="-130" dirty="0">
                <a:latin typeface="Calibri Light"/>
                <a:cs typeface="Calibri Light"/>
              </a:rPr>
              <a:t> </a:t>
            </a:r>
            <a:r>
              <a:rPr sz="2000" b="0" dirty="0">
                <a:latin typeface="Calibri Light"/>
                <a:cs typeface="Calibri Light"/>
              </a:rPr>
              <a:t>dentist</a:t>
            </a:r>
            <a:r>
              <a:rPr sz="2000" b="0" spc="-145" dirty="0">
                <a:latin typeface="Calibri Light"/>
                <a:cs typeface="Calibri Light"/>
              </a:rPr>
              <a:t> </a:t>
            </a:r>
            <a:r>
              <a:rPr sz="2000" b="0" spc="10" dirty="0">
                <a:latin typeface="Calibri Light"/>
                <a:cs typeface="Calibri Light"/>
              </a:rPr>
              <a:t>decides</a:t>
            </a:r>
            <a:r>
              <a:rPr sz="2000" b="0" spc="-180" dirty="0">
                <a:latin typeface="Calibri Light"/>
                <a:cs typeface="Calibri Light"/>
              </a:rPr>
              <a:t> </a:t>
            </a:r>
            <a:r>
              <a:rPr sz="2000" b="0" spc="30" dirty="0">
                <a:latin typeface="Calibri Light"/>
                <a:cs typeface="Calibri Light"/>
              </a:rPr>
              <a:t>to</a:t>
            </a:r>
            <a:r>
              <a:rPr sz="2000" b="0" spc="-50" dirty="0">
                <a:latin typeface="Calibri Light"/>
                <a:cs typeface="Calibri Light"/>
              </a:rPr>
              <a:t> </a:t>
            </a:r>
            <a:r>
              <a:rPr sz="2000" b="0" dirty="0">
                <a:latin typeface="Calibri Light"/>
                <a:cs typeface="Calibri Light"/>
              </a:rPr>
              <a:t>charge</a:t>
            </a:r>
            <a:r>
              <a:rPr sz="2000" b="0" spc="-160" dirty="0">
                <a:latin typeface="Calibri Light"/>
                <a:cs typeface="Calibri Light"/>
              </a:rPr>
              <a:t> </a:t>
            </a:r>
            <a:r>
              <a:rPr sz="2000" b="0" spc="-5" dirty="0">
                <a:latin typeface="Calibri Light"/>
                <a:cs typeface="Calibri Light"/>
              </a:rPr>
              <a:t>$1,000</a:t>
            </a:r>
            <a:r>
              <a:rPr sz="2000" b="0" spc="-100" dirty="0">
                <a:latin typeface="Calibri Light"/>
                <a:cs typeface="Calibri Light"/>
              </a:rPr>
              <a:t> </a:t>
            </a:r>
            <a:r>
              <a:rPr sz="2000" b="0" spc="10" dirty="0">
                <a:latin typeface="Calibri Light"/>
                <a:cs typeface="Calibri Light"/>
              </a:rPr>
              <a:t>for</a:t>
            </a:r>
            <a:r>
              <a:rPr sz="2000" b="0" spc="-95" dirty="0">
                <a:latin typeface="Calibri Light"/>
                <a:cs typeface="Calibri Light"/>
              </a:rPr>
              <a:t> </a:t>
            </a:r>
            <a:r>
              <a:rPr sz="2000" b="0" dirty="0">
                <a:latin typeface="Calibri Light"/>
                <a:cs typeface="Calibri Light"/>
              </a:rPr>
              <a:t>a</a:t>
            </a:r>
            <a:r>
              <a:rPr sz="2000" b="0" spc="-30" dirty="0">
                <a:latin typeface="Calibri Light"/>
                <a:cs typeface="Calibri Light"/>
              </a:rPr>
              <a:t> </a:t>
            </a:r>
            <a:r>
              <a:rPr sz="2000" b="0" spc="-10" dirty="0">
                <a:latin typeface="Calibri Light"/>
                <a:cs typeface="Calibri Light"/>
              </a:rPr>
              <a:t>porcelain</a:t>
            </a:r>
            <a:r>
              <a:rPr sz="2000" b="0" spc="-125" dirty="0">
                <a:latin typeface="Calibri Light"/>
                <a:cs typeface="Calibri Light"/>
              </a:rPr>
              <a:t> </a:t>
            </a:r>
            <a:r>
              <a:rPr sz="2000" b="0" dirty="0">
                <a:latin typeface="Calibri Light"/>
                <a:cs typeface="Calibri Light"/>
              </a:rPr>
              <a:t>crown</a:t>
            </a:r>
            <a:r>
              <a:rPr sz="2000" b="0" spc="-130" dirty="0">
                <a:latin typeface="Calibri Light"/>
                <a:cs typeface="Calibri Light"/>
              </a:rPr>
              <a:t> </a:t>
            </a:r>
            <a:r>
              <a:rPr sz="2000" b="0" spc="35" dirty="0">
                <a:latin typeface="Calibri Light"/>
                <a:cs typeface="Calibri Light"/>
              </a:rPr>
              <a:t>on</a:t>
            </a:r>
            <a:r>
              <a:rPr lang="en-US" sz="2000" b="0" spc="35" dirty="0">
                <a:latin typeface="Calibri Light"/>
                <a:cs typeface="Calibri Light"/>
              </a:rPr>
              <a:t> </a:t>
            </a:r>
            <a:r>
              <a:rPr sz="2000" b="0" dirty="0">
                <a:latin typeface="Calibri Light"/>
                <a:cs typeface="Calibri Light"/>
              </a:rPr>
              <a:t>a</a:t>
            </a:r>
            <a:r>
              <a:rPr sz="2000" b="0" spc="-40" dirty="0">
                <a:latin typeface="Calibri Light"/>
                <a:cs typeface="Calibri Light"/>
              </a:rPr>
              <a:t> </a:t>
            </a:r>
            <a:r>
              <a:rPr sz="2000" b="0" spc="-15" dirty="0">
                <a:latin typeface="Calibri Light"/>
                <a:cs typeface="Calibri Light"/>
              </a:rPr>
              <a:t>molar.</a:t>
            </a:r>
            <a:r>
              <a:rPr sz="2000" b="0" spc="-140" dirty="0">
                <a:latin typeface="Calibri Light"/>
                <a:cs typeface="Calibri Light"/>
              </a:rPr>
              <a:t> </a:t>
            </a:r>
            <a:endParaRPr lang="en-US" sz="2000" b="0" spc="-140" dirty="0">
              <a:latin typeface="Calibri Light"/>
              <a:cs typeface="Calibri Light"/>
            </a:endParaRPr>
          </a:p>
          <a:p>
            <a:pPr marL="12700">
              <a:lnSpc>
                <a:spcPct val="100000"/>
              </a:lnSpc>
            </a:pPr>
            <a:endParaRPr lang="en-US" sz="2000" spc="-140" dirty="0">
              <a:latin typeface="Calibri Light"/>
              <a:cs typeface="Calibri Light"/>
            </a:endParaRPr>
          </a:p>
          <a:p>
            <a:pPr marL="12700">
              <a:lnSpc>
                <a:spcPct val="100000"/>
              </a:lnSpc>
            </a:pPr>
            <a:r>
              <a:rPr sz="2000" b="0" spc="25" dirty="0">
                <a:latin typeface="Calibri Light"/>
                <a:cs typeface="Calibri Light"/>
              </a:rPr>
              <a:t>This</a:t>
            </a:r>
            <a:r>
              <a:rPr sz="2000" b="0" spc="-190" dirty="0">
                <a:latin typeface="Calibri Light"/>
                <a:cs typeface="Calibri Light"/>
              </a:rPr>
              <a:t> </a:t>
            </a:r>
            <a:r>
              <a:rPr sz="2000" b="0" dirty="0">
                <a:latin typeface="Calibri Light"/>
                <a:cs typeface="Calibri Light"/>
              </a:rPr>
              <a:t>dentist</a:t>
            </a:r>
            <a:r>
              <a:rPr sz="2000" b="0" spc="-70" dirty="0">
                <a:latin typeface="Calibri Light"/>
                <a:cs typeface="Calibri Light"/>
              </a:rPr>
              <a:t> </a:t>
            </a:r>
            <a:r>
              <a:rPr sz="2000" b="0" spc="15" dirty="0">
                <a:latin typeface="Calibri Light"/>
                <a:cs typeface="Calibri Light"/>
              </a:rPr>
              <a:t>is</a:t>
            </a:r>
            <a:r>
              <a:rPr sz="2000" b="0" spc="-110" dirty="0">
                <a:latin typeface="Calibri Light"/>
                <a:cs typeface="Calibri Light"/>
              </a:rPr>
              <a:t> </a:t>
            </a:r>
            <a:r>
              <a:rPr sz="2000" b="0" spc="25" dirty="0">
                <a:latin typeface="Calibri Light"/>
                <a:cs typeface="Calibri Light"/>
              </a:rPr>
              <a:t>not</a:t>
            </a:r>
            <a:r>
              <a:rPr sz="2000" b="0" spc="-75" dirty="0">
                <a:latin typeface="Calibri Light"/>
                <a:cs typeface="Calibri Light"/>
              </a:rPr>
              <a:t> </a:t>
            </a:r>
            <a:r>
              <a:rPr sz="2000" b="0" spc="-15" dirty="0">
                <a:latin typeface="Calibri Light"/>
                <a:cs typeface="Calibri Light"/>
              </a:rPr>
              <a:t>prohibited</a:t>
            </a:r>
            <a:r>
              <a:rPr sz="2000" b="0" spc="-135" dirty="0">
                <a:latin typeface="Calibri Light"/>
                <a:cs typeface="Calibri Light"/>
              </a:rPr>
              <a:t> </a:t>
            </a:r>
            <a:r>
              <a:rPr sz="2000" b="0" spc="15" dirty="0">
                <a:latin typeface="Calibri Light"/>
                <a:cs typeface="Calibri Light"/>
              </a:rPr>
              <a:t>from</a:t>
            </a:r>
            <a:r>
              <a:rPr sz="2000" b="0" spc="-200" dirty="0">
                <a:latin typeface="Calibri Light"/>
                <a:cs typeface="Calibri Light"/>
              </a:rPr>
              <a:t> </a:t>
            </a:r>
            <a:r>
              <a:rPr sz="2000" b="0" spc="5" dirty="0">
                <a:latin typeface="Calibri Light"/>
                <a:cs typeface="Calibri Light"/>
              </a:rPr>
              <a:t>charging</a:t>
            </a:r>
            <a:r>
              <a:rPr sz="2000" b="0" spc="-195" dirty="0">
                <a:latin typeface="Calibri Light"/>
                <a:cs typeface="Calibri Light"/>
              </a:rPr>
              <a:t> </a:t>
            </a:r>
            <a:r>
              <a:rPr sz="2000" b="0" spc="10" dirty="0">
                <a:latin typeface="Calibri Light"/>
                <a:cs typeface="Calibri Light"/>
              </a:rPr>
              <a:t>what</a:t>
            </a:r>
            <a:r>
              <a:rPr sz="2000" b="0" spc="-150" dirty="0">
                <a:latin typeface="Calibri Light"/>
                <a:cs typeface="Calibri Light"/>
              </a:rPr>
              <a:t> </a:t>
            </a:r>
            <a:r>
              <a:rPr lang="en-US" sz="2000" b="0" spc="-150" dirty="0">
                <a:latin typeface="Calibri Light"/>
                <a:cs typeface="Calibri Light"/>
              </a:rPr>
              <a:t>they</a:t>
            </a:r>
            <a:r>
              <a:rPr sz="2000" b="0" spc="-165" dirty="0">
                <a:latin typeface="Calibri Light"/>
                <a:cs typeface="Calibri Light"/>
              </a:rPr>
              <a:t> </a:t>
            </a:r>
            <a:r>
              <a:rPr sz="2000" b="0" dirty="0">
                <a:latin typeface="Calibri Light"/>
                <a:cs typeface="Calibri Light"/>
              </a:rPr>
              <a:t>feel</a:t>
            </a:r>
            <a:r>
              <a:rPr sz="2000" b="0" spc="-105" dirty="0">
                <a:latin typeface="Calibri Light"/>
                <a:cs typeface="Calibri Light"/>
              </a:rPr>
              <a:t> </a:t>
            </a:r>
            <a:r>
              <a:rPr sz="2000" b="0" spc="10" dirty="0">
                <a:latin typeface="Calibri Light"/>
                <a:cs typeface="Calibri Light"/>
              </a:rPr>
              <a:t>can</a:t>
            </a:r>
            <a:r>
              <a:rPr sz="2000" b="0" spc="-135" dirty="0">
                <a:latin typeface="Calibri Light"/>
                <a:cs typeface="Calibri Light"/>
              </a:rPr>
              <a:t> </a:t>
            </a:r>
            <a:r>
              <a:rPr sz="2000" b="0" spc="40" dirty="0">
                <a:latin typeface="Calibri Light"/>
                <a:cs typeface="Calibri Light"/>
              </a:rPr>
              <a:t>be</a:t>
            </a:r>
            <a:r>
              <a:rPr sz="2000" b="0" spc="-160" dirty="0">
                <a:latin typeface="Calibri Light"/>
                <a:cs typeface="Calibri Light"/>
              </a:rPr>
              <a:t> </a:t>
            </a:r>
            <a:r>
              <a:rPr sz="2000" b="0" spc="-5" dirty="0">
                <a:latin typeface="Calibri Light"/>
                <a:cs typeface="Calibri Light"/>
              </a:rPr>
              <a:t>charged</a:t>
            </a:r>
            <a:r>
              <a:rPr sz="2000" b="0" spc="-135" dirty="0">
                <a:latin typeface="Calibri Light"/>
                <a:cs typeface="Calibri Light"/>
              </a:rPr>
              <a:t> </a:t>
            </a:r>
            <a:r>
              <a:rPr sz="2000" b="0" spc="10" dirty="0">
                <a:latin typeface="Calibri Light"/>
                <a:cs typeface="Calibri Light"/>
              </a:rPr>
              <a:t>for</a:t>
            </a:r>
            <a:r>
              <a:rPr sz="2000" b="0" spc="-100" dirty="0">
                <a:latin typeface="Calibri Light"/>
                <a:cs typeface="Calibri Light"/>
              </a:rPr>
              <a:t> </a:t>
            </a:r>
            <a:r>
              <a:rPr sz="2000" b="0" spc="20" dirty="0">
                <a:latin typeface="Calibri Light"/>
                <a:cs typeface="Calibri Light"/>
              </a:rPr>
              <a:t>this</a:t>
            </a:r>
            <a:r>
              <a:rPr sz="2000" b="0" spc="-110" dirty="0">
                <a:latin typeface="Calibri Light"/>
                <a:cs typeface="Calibri Light"/>
              </a:rPr>
              <a:t> </a:t>
            </a:r>
            <a:r>
              <a:rPr sz="2000" b="0" spc="-5" dirty="0">
                <a:latin typeface="Calibri Light"/>
                <a:cs typeface="Calibri Light"/>
              </a:rPr>
              <a:t>service. </a:t>
            </a:r>
            <a:r>
              <a:rPr sz="2000" b="0" spc="-434" dirty="0">
                <a:latin typeface="Calibri Light"/>
                <a:cs typeface="Calibri Light"/>
              </a:rPr>
              <a:t> </a:t>
            </a:r>
            <a:endParaRPr lang="en-US" sz="2000" b="0" spc="-434" dirty="0">
              <a:latin typeface="Calibri Light"/>
              <a:cs typeface="Calibri Light"/>
            </a:endParaRPr>
          </a:p>
          <a:p>
            <a:pPr marL="12700">
              <a:lnSpc>
                <a:spcPct val="100000"/>
              </a:lnSpc>
            </a:pPr>
            <a:endParaRPr lang="en-US" sz="2000" spc="-434" dirty="0">
              <a:latin typeface="Calibri Light"/>
              <a:cs typeface="Calibri Light"/>
            </a:endParaRPr>
          </a:p>
          <a:p>
            <a:pPr marL="12700">
              <a:lnSpc>
                <a:spcPct val="100000"/>
              </a:lnSpc>
            </a:pPr>
            <a:r>
              <a:rPr sz="2000" b="0" dirty="0">
                <a:latin typeface="Calibri Light"/>
                <a:cs typeface="Calibri Light"/>
              </a:rPr>
              <a:t>Your </a:t>
            </a:r>
            <a:r>
              <a:rPr sz="2000" b="0" spc="-20" dirty="0">
                <a:latin typeface="Calibri Light"/>
                <a:cs typeface="Calibri Light"/>
              </a:rPr>
              <a:t>percentage </a:t>
            </a:r>
            <a:r>
              <a:rPr sz="2000" b="0" spc="35" dirty="0">
                <a:latin typeface="Calibri Light"/>
                <a:cs typeface="Calibri Light"/>
              </a:rPr>
              <a:t>of </a:t>
            </a:r>
            <a:r>
              <a:rPr sz="2000" b="0" spc="10" dirty="0">
                <a:latin typeface="Calibri Light"/>
                <a:cs typeface="Calibri Light"/>
              </a:rPr>
              <a:t>cost </a:t>
            </a:r>
            <a:r>
              <a:rPr sz="2000" b="0" spc="-5" dirty="0">
                <a:latin typeface="Calibri Light"/>
                <a:cs typeface="Calibri Light"/>
              </a:rPr>
              <a:t>out-of-network </a:t>
            </a:r>
            <a:r>
              <a:rPr sz="2000" b="0" spc="55" dirty="0">
                <a:latin typeface="Calibri Light"/>
                <a:cs typeface="Calibri Light"/>
              </a:rPr>
              <a:t>is </a:t>
            </a:r>
            <a:r>
              <a:rPr sz="2000" b="0" spc="10" dirty="0">
                <a:latin typeface="Calibri Light"/>
                <a:cs typeface="Calibri Light"/>
              </a:rPr>
              <a:t>40% </a:t>
            </a:r>
            <a:r>
              <a:rPr sz="2000" b="0" dirty="0">
                <a:latin typeface="Calibri Light"/>
                <a:cs typeface="Calibri Light"/>
              </a:rPr>
              <a:t>after </a:t>
            </a:r>
            <a:r>
              <a:rPr sz="2000" b="0" spc="45" dirty="0">
                <a:latin typeface="Calibri Light"/>
                <a:cs typeface="Calibri Light"/>
              </a:rPr>
              <a:t>the </a:t>
            </a:r>
            <a:r>
              <a:rPr sz="2000" b="0" spc="40" dirty="0">
                <a:latin typeface="Calibri Light"/>
                <a:cs typeface="Calibri Light"/>
              </a:rPr>
              <a:t>$50 </a:t>
            </a:r>
            <a:r>
              <a:rPr sz="2000" b="0" dirty="0">
                <a:latin typeface="Calibri Light"/>
                <a:cs typeface="Calibri Light"/>
              </a:rPr>
              <a:t>deductible, </a:t>
            </a:r>
            <a:r>
              <a:rPr sz="2000" b="0" spc="30" dirty="0">
                <a:latin typeface="Calibri Light"/>
                <a:cs typeface="Calibri Light"/>
              </a:rPr>
              <a:t>and </a:t>
            </a:r>
            <a:r>
              <a:rPr sz="2000" b="0" spc="-5" dirty="0">
                <a:latin typeface="Calibri Light"/>
                <a:cs typeface="Calibri Light"/>
              </a:rPr>
              <a:t>Usual, </a:t>
            </a:r>
            <a:r>
              <a:rPr sz="2000" b="0" spc="-10" dirty="0">
                <a:latin typeface="Calibri Light"/>
                <a:cs typeface="Calibri Light"/>
              </a:rPr>
              <a:t>Customary </a:t>
            </a:r>
            <a:r>
              <a:rPr sz="2000" b="0" spc="30" dirty="0">
                <a:latin typeface="Calibri Light"/>
                <a:cs typeface="Calibri Light"/>
              </a:rPr>
              <a:t>and </a:t>
            </a:r>
            <a:r>
              <a:rPr sz="2000" b="0" spc="-440" dirty="0">
                <a:latin typeface="Calibri Light"/>
                <a:cs typeface="Calibri Light"/>
              </a:rPr>
              <a:t> </a:t>
            </a:r>
            <a:r>
              <a:rPr sz="2000" b="0" spc="50" dirty="0">
                <a:latin typeface="Calibri Light"/>
                <a:cs typeface="Calibri Light"/>
              </a:rPr>
              <a:t>R</a:t>
            </a:r>
            <a:r>
              <a:rPr sz="2000" b="0" spc="45" dirty="0">
                <a:latin typeface="Calibri Light"/>
                <a:cs typeface="Calibri Light"/>
              </a:rPr>
              <a:t>e</a:t>
            </a:r>
            <a:r>
              <a:rPr sz="2000" b="0" spc="10" dirty="0">
                <a:latin typeface="Calibri Light"/>
                <a:cs typeface="Calibri Light"/>
              </a:rPr>
              <a:t>a</a:t>
            </a:r>
            <a:r>
              <a:rPr sz="2000" b="0" spc="20" dirty="0">
                <a:latin typeface="Calibri Light"/>
                <a:cs typeface="Calibri Light"/>
              </a:rPr>
              <a:t>s</a:t>
            </a:r>
            <a:r>
              <a:rPr sz="2000" b="0" spc="-5" dirty="0">
                <a:latin typeface="Calibri Light"/>
                <a:cs typeface="Calibri Light"/>
              </a:rPr>
              <a:t>o</a:t>
            </a:r>
            <a:r>
              <a:rPr sz="2000" b="0" spc="-10" dirty="0">
                <a:latin typeface="Calibri Light"/>
                <a:cs typeface="Calibri Light"/>
              </a:rPr>
              <a:t>n</a:t>
            </a:r>
            <a:r>
              <a:rPr sz="2000" b="0" spc="-65" dirty="0">
                <a:latin typeface="Calibri Light"/>
                <a:cs typeface="Calibri Light"/>
              </a:rPr>
              <a:t>a</a:t>
            </a:r>
            <a:r>
              <a:rPr sz="2000" b="0" dirty="0">
                <a:latin typeface="Calibri Light"/>
                <a:cs typeface="Calibri Light"/>
              </a:rPr>
              <a:t>b</a:t>
            </a:r>
            <a:r>
              <a:rPr sz="2000" b="0" spc="-50" dirty="0">
                <a:latin typeface="Calibri Light"/>
                <a:cs typeface="Calibri Light"/>
              </a:rPr>
              <a:t>l</a:t>
            </a:r>
            <a:r>
              <a:rPr sz="2000" b="0" dirty="0">
                <a:latin typeface="Calibri Light"/>
                <a:cs typeface="Calibri Light"/>
              </a:rPr>
              <a:t>e</a:t>
            </a:r>
            <a:r>
              <a:rPr sz="2000" b="0" spc="-85" dirty="0">
                <a:latin typeface="Calibri Light"/>
                <a:cs typeface="Calibri Light"/>
              </a:rPr>
              <a:t> </a:t>
            </a:r>
            <a:r>
              <a:rPr sz="2000" b="0" spc="35" dirty="0">
                <a:latin typeface="Calibri Light"/>
                <a:cs typeface="Calibri Light"/>
              </a:rPr>
              <a:t>(</a:t>
            </a:r>
            <a:r>
              <a:rPr sz="2000" b="0" dirty="0">
                <a:latin typeface="Calibri Light"/>
                <a:cs typeface="Calibri Light"/>
              </a:rPr>
              <a:t>U</a:t>
            </a:r>
            <a:r>
              <a:rPr sz="2000" b="0" spc="-30" dirty="0">
                <a:latin typeface="Calibri Light"/>
                <a:cs typeface="Calibri Light"/>
              </a:rPr>
              <a:t>CR</a:t>
            </a:r>
            <a:r>
              <a:rPr sz="2000" b="0" dirty="0">
                <a:latin typeface="Calibri Light"/>
                <a:cs typeface="Calibri Light"/>
              </a:rPr>
              <a:t>)</a:t>
            </a:r>
            <a:r>
              <a:rPr sz="2000" b="0" spc="-95" dirty="0">
                <a:latin typeface="Calibri Light"/>
                <a:cs typeface="Calibri Light"/>
              </a:rPr>
              <a:t> </a:t>
            </a:r>
            <a:r>
              <a:rPr sz="2000" b="0" spc="30" dirty="0">
                <a:latin typeface="Calibri Light"/>
                <a:cs typeface="Calibri Light"/>
              </a:rPr>
              <a:t>i</a:t>
            </a:r>
            <a:r>
              <a:rPr sz="2000" b="0" dirty="0">
                <a:latin typeface="Calibri Light"/>
                <a:cs typeface="Calibri Light"/>
              </a:rPr>
              <a:t>s</a:t>
            </a:r>
            <a:r>
              <a:rPr sz="2000" b="0" spc="-110" dirty="0">
                <a:latin typeface="Calibri Light"/>
                <a:cs typeface="Calibri Light"/>
              </a:rPr>
              <a:t> </a:t>
            </a:r>
            <a:r>
              <a:rPr sz="2000" b="0" spc="105" dirty="0">
                <a:latin typeface="Calibri Light"/>
                <a:cs typeface="Calibri Light"/>
              </a:rPr>
              <a:t>c</a:t>
            </a:r>
            <a:r>
              <a:rPr sz="2000" b="0" spc="-5" dirty="0">
                <a:latin typeface="Calibri Light"/>
                <a:cs typeface="Calibri Light"/>
              </a:rPr>
              <a:t>o</a:t>
            </a:r>
            <a:r>
              <a:rPr sz="2000" b="0" spc="-10" dirty="0">
                <a:latin typeface="Calibri Light"/>
                <a:cs typeface="Calibri Light"/>
              </a:rPr>
              <a:t>n</a:t>
            </a:r>
            <a:r>
              <a:rPr sz="2000" b="0" spc="-60" dirty="0">
                <a:latin typeface="Calibri Light"/>
                <a:cs typeface="Calibri Light"/>
              </a:rPr>
              <a:t>s</a:t>
            </a:r>
            <a:r>
              <a:rPr sz="2000" b="0" spc="30" dirty="0">
                <a:latin typeface="Calibri Light"/>
                <a:cs typeface="Calibri Light"/>
              </a:rPr>
              <a:t>i</a:t>
            </a:r>
            <a:r>
              <a:rPr sz="2000" b="0" dirty="0">
                <a:latin typeface="Calibri Light"/>
                <a:cs typeface="Calibri Light"/>
              </a:rPr>
              <a:t>d</a:t>
            </a:r>
            <a:r>
              <a:rPr sz="2000" b="0" spc="-35" dirty="0">
                <a:latin typeface="Calibri Light"/>
                <a:cs typeface="Calibri Light"/>
              </a:rPr>
              <a:t>e</a:t>
            </a:r>
            <a:r>
              <a:rPr sz="2000" b="0" spc="-55" dirty="0">
                <a:latin typeface="Calibri Light"/>
                <a:cs typeface="Calibri Light"/>
              </a:rPr>
              <a:t>r</a:t>
            </a:r>
            <a:r>
              <a:rPr sz="2000" b="0" spc="-35" dirty="0">
                <a:latin typeface="Calibri Light"/>
                <a:cs typeface="Calibri Light"/>
              </a:rPr>
              <a:t>e</a:t>
            </a:r>
            <a:r>
              <a:rPr sz="2000" b="0" dirty="0">
                <a:latin typeface="Calibri Light"/>
                <a:cs typeface="Calibri Light"/>
              </a:rPr>
              <a:t>d</a:t>
            </a:r>
            <a:r>
              <a:rPr sz="2000" b="0" spc="-135" dirty="0">
                <a:latin typeface="Calibri Light"/>
                <a:cs typeface="Calibri Light"/>
              </a:rPr>
              <a:t> </a:t>
            </a:r>
            <a:r>
              <a:rPr sz="2000" b="0" spc="100" dirty="0">
                <a:latin typeface="Calibri Light"/>
                <a:cs typeface="Calibri Light"/>
              </a:rPr>
              <a:t>$</a:t>
            </a:r>
            <a:r>
              <a:rPr sz="2000" b="0" spc="20" dirty="0">
                <a:latin typeface="Calibri Light"/>
                <a:cs typeface="Calibri Light"/>
              </a:rPr>
              <a:t>8</a:t>
            </a:r>
            <a:r>
              <a:rPr sz="2000" b="0" spc="-60" dirty="0">
                <a:latin typeface="Calibri Light"/>
                <a:cs typeface="Calibri Light"/>
              </a:rPr>
              <a:t>0</a:t>
            </a:r>
            <a:r>
              <a:rPr sz="2000" b="0" dirty="0">
                <a:latin typeface="Calibri Light"/>
                <a:cs typeface="Calibri Light"/>
              </a:rPr>
              <a:t>0</a:t>
            </a:r>
            <a:r>
              <a:rPr sz="2000" b="0" spc="-110" dirty="0">
                <a:latin typeface="Calibri Light"/>
                <a:cs typeface="Calibri Light"/>
              </a:rPr>
              <a:t> </a:t>
            </a:r>
            <a:r>
              <a:rPr sz="2000" b="0" spc="-40" dirty="0">
                <a:latin typeface="Calibri Light"/>
                <a:cs typeface="Calibri Light"/>
              </a:rPr>
              <a:t>f</a:t>
            </a:r>
            <a:r>
              <a:rPr sz="2000" b="0" spc="-5" dirty="0">
                <a:latin typeface="Calibri Light"/>
                <a:cs typeface="Calibri Light"/>
              </a:rPr>
              <a:t>o</a:t>
            </a:r>
            <a:r>
              <a:rPr sz="2000" b="0" dirty="0">
                <a:latin typeface="Calibri Light"/>
                <a:cs typeface="Calibri Light"/>
              </a:rPr>
              <a:t>r</a:t>
            </a:r>
            <a:r>
              <a:rPr sz="2000" b="0" spc="-114" dirty="0">
                <a:latin typeface="Calibri Light"/>
                <a:cs typeface="Calibri Light"/>
              </a:rPr>
              <a:t> </a:t>
            </a:r>
            <a:r>
              <a:rPr sz="2000" b="0" spc="55" dirty="0">
                <a:latin typeface="Calibri Light"/>
                <a:cs typeface="Calibri Light"/>
              </a:rPr>
              <a:t>t</a:t>
            </a:r>
            <a:r>
              <a:rPr sz="2000" b="0" dirty="0">
                <a:latin typeface="Calibri Light"/>
                <a:cs typeface="Calibri Light"/>
              </a:rPr>
              <a:t>h</a:t>
            </a:r>
            <a:r>
              <a:rPr sz="2000" b="0" spc="30" dirty="0">
                <a:latin typeface="Calibri Light"/>
                <a:cs typeface="Calibri Light"/>
              </a:rPr>
              <a:t>i</a:t>
            </a:r>
            <a:r>
              <a:rPr sz="2000" b="0" dirty="0">
                <a:latin typeface="Calibri Light"/>
                <a:cs typeface="Calibri Light"/>
              </a:rPr>
              <a:t>s</a:t>
            </a:r>
            <a:r>
              <a:rPr sz="2000" b="0" spc="-110" dirty="0">
                <a:latin typeface="Calibri Light"/>
                <a:cs typeface="Calibri Light"/>
              </a:rPr>
              <a:t> </a:t>
            </a:r>
            <a:r>
              <a:rPr sz="2000" b="0" spc="100" dirty="0">
                <a:latin typeface="Calibri Light"/>
                <a:cs typeface="Calibri Light"/>
              </a:rPr>
              <a:t>s</a:t>
            </a:r>
            <a:r>
              <a:rPr sz="2000" b="0" spc="-35" dirty="0">
                <a:latin typeface="Calibri Light"/>
                <a:cs typeface="Calibri Light"/>
              </a:rPr>
              <a:t>e</a:t>
            </a:r>
            <a:r>
              <a:rPr sz="2000" b="0" spc="25" dirty="0">
                <a:latin typeface="Calibri Light"/>
                <a:cs typeface="Calibri Light"/>
              </a:rPr>
              <a:t>r</a:t>
            </a:r>
            <a:r>
              <a:rPr sz="2000" b="0" dirty="0">
                <a:latin typeface="Calibri Light"/>
                <a:cs typeface="Calibri Light"/>
              </a:rPr>
              <a:t>v</a:t>
            </a:r>
            <a:r>
              <a:rPr sz="2000" b="0" spc="-50" dirty="0">
                <a:latin typeface="Calibri Light"/>
                <a:cs typeface="Calibri Light"/>
              </a:rPr>
              <a:t>i</a:t>
            </a:r>
            <a:r>
              <a:rPr sz="2000" b="0" spc="-55" dirty="0">
                <a:latin typeface="Calibri Light"/>
                <a:cs typeface="Calibri Light"/>
              </a:rPr>
              <a:t>c</a:t>
            </a:r>
            <a:r>
              <a:rPr sz="2000" b="0" spc="-35" dirty="0">
                <a:latin typeface="Calibri Light"/>
                <a:cs typeface="Calibri Light"/>
              </a:rPr>
              <a:t>e</a:t>
            </a:r>
            <a:r>
              <a:rPr sz="2000" b="0" dirty="0">
                <a:latin typeface="Calibri Light"/>
                <a:cs typeface="Calibri Light"/>
              </a:rPr>
              <a:t>:</a:t>
            </a:r>
            <a:r>
              <a:rPr sz="2000" b="0" spc="-105" dirty="0">
                <a:latin typeface="Calibri Light"/>
                <a:cs typeface="Calibri Light"/>
              </a:rPr>
              <a:t> </a:t>
            </a:r>
            <a:r>
              <a:rPr sz="2000" b="1" spc="-65" dirty="0">
                <a:latin typeface="Calibri Light"/>
                <a:cs typeface="Calibri Light"/>
              </a:rPr>
              <a:t>Y</a:t>
            </a:r>
            <a:r>
              <a:rPr sz="2000" b="1" spc="-5" dirty="0">
                <a:latin typeface="Calibri Light"/>
                <a:cs typeface="Calibri Light"/>
              </a:rPr>
              <a:t>o</a:t>
            </a:r>
            <a:r>
              <a:rPr sz="2000" b="1" dirty="0">
                <a:latin typeface="Calibri Light"/>
                <a:cs typeface="Calibri Light"/>
              </a:rPr>
              <a:t>u</a:t>
            </a:r>
            <a:r>
              <a:rPr sz="2000" b="1" spc="-145" dirty="0">
                <a:latin typeface="Calibri Light"/>
                <a:cs typeface="Calibri Light"/>
              </a:rPr>
              <a:t> </a:t>
            </a:r>
            <a:r>
              <a:rPr sz="2000" b="1" spc="75" dirty="0">
                <a:latin typeface="Calibri Light"/>
                <a:cs typeface="Calibri Light"/>
              </a:rPr>
              <a:t>p</a:t>
            </a:r>
            <a:r>
              <a:rPr sz="2000" b="1" spc="10" dirty="0">
                <a:latin typeface="Calibri Light"/>
                <a:cs typeface="Calibri Light"/>
              </a:rPr>
              <a:t>a</a:t>
            </a:r>
            <a:r>
              <a:rPr sz="2000" b="1" dirty="0">
                <a:latin typeface="Calibri Light"/>
                <a:cs typeface="Calibri Light"/>
              </a:rPr>
              <a:t>y</a:t>
            </a:r>
            <a:r>
              <a:rPr sz="2000" b="1" spc="-135" dirty="0">
                <a:latin typeface="Calibri Light"/>
                <a:cs typeface="Calibri Light"/>
              </a:rPr>
              <a:t> </a:t>
            </a:r>
            <a:r>
              <a:rPr sz="2400" b="1" spc="55" dirty="0">
                <a:solidFill>
                  <a:srgbClr val="385622"/>
                </a:solidFill>
                <a:latin typeface="Calibri Light"/>
                <a:cs typeface="Calibri Light"/>
              </a:rPr>
              <a:t>$3</a:t>
            </a:r>
            <a:r>
              <a:rPr sz="2400" b="1" spc="-20" dirty="0">
                <a:solidFill>
                  <a:srgbClr val="385622"/>
                </a:solidFill>
                <a:latin typeface="Calibri Light"/>
                <a:cs typeface="Calibri Light"/>
              </a:rPr>
              <a:t>7</a:t>
            </a:r>
            <a:r>
              <a:rPr sz="2400" b="1" dirty="0">
                <a:solidFill>
                  <a:srgbClr val="385622"/>
                </a:solidFill>
                <a:latin typeface="Calibri Light"/>
                <a:cs typeface="Calibri Light"/>
              </a:rPr>
              <a:t>0</a:t>
            </a:r>
            <a:endParaRPr sz="2400" b="1" dirty="0">
              <a:latin typeface="Calibri Light"/>
              <a:cs typeface="Calibri Light"/>
            </a:endParaRPr>
          </a:p>
          <a:p>
            <a:pPr>
              <a:lnSpc>
                <a:spcPct val="100000"/>
              </a:lnSpc>
              <a:spcBef>
                <a:spcPts val="35"/>
              </a:spcBef>
            </a:pPr>
            <a:endParaRPr sz="1950" dirty="0">
              <a:latin typeface="Calibri Light"/>
              <a:cs typeface="Calibri Light"/>
            </a:endParaRPr>
          </a:p>
          <a:p>
            <a:pPr marL="12700" marR="307975">
              <a:lnSpc>
                <a:spcPct val="100000"/>
              </a:lnSpc>
            </a:pPr>
            <a:r>
              <a:rPr sz="2000" b="0" spc="30" dirty="0">
                <a:latin typeface="Calibri Light"/>
                <a:cs typeface="Calibri Light"/>
              </a:rPr>
              <a:t>IN</a:t>
            </a:r>
            <a:r>
              <a:rPr sz="2000" b="0" spc="-55" dirty="0">
                <a:latin typeface="Calibri Light"/>
                <a:cs typeface="Calibri Light"/>
              </a:rPr>
              <a:t> </a:t>
            </a:r>
            <a:r>
              <a:rPr sz="2000" b="0" spc="-5" dirty="0">
                <a:latin typeface="Calibri Light"/>
                <a:cs typeface="Calibri Light"/>
              </a:rPr>
              <a:t>ADDITION,</a:t>
            </a:r>
            <a:r>
              <a:rPr sz="2000" b="0" spc="-140" dirty="0">
                <a:latin typeface="Calibri Light"/>
                <a:cs typeface="Calibri Light"/>
              </a:rPr>
              <a:t> </a:t>
            </a:r>
            <a:r>
              <a:rPr sz="2000" b="0" spc="20" dirty="0">
                <a:latin typeface="Calibri Light"/>
                <a:cs typeface="Calibri Light"/>
              </a:rPr>
              <a:t>you</a:t>
            </a:r>
            <a:r>
              <a:rPr sz="2000" b="0" spc="-140" dirty="0">
                <a:latin typeface="Calibri Light"/>
                <a:cs typeface="Calibri Light"/>
              </a:rPr>
              <a:t> </a:t>
            </a:r>
            <a:r>
              <a:rPr sz="2000" b="0" spc="10" dirty="0">
                <a:latin typeface="Calibri Light"/>
                <a:cs typeface="Calibri Light"/>
              </a:rPr>
              <a:t>owe</a:t>
            </a:r>
            <a:r>
              <a:rPr sz="2000" b="0" spc="-160" dirty="0">
                <a:latin typeface="Calibri Light"/>
                <a:cs typeface="Calibri Light"/>
              </a:rPr>
              <a:t> </a:t>
            </a:r>
            <a:r>
              <a:rPr sz="2000" b="0" spc="45" dirty="0">
                <a:latin typeface="Calibri Light"/>
                <a:cs typeface="Calibri Light"/>
              </a:rPr>
              <a:t>the</a:t>
            </a:r>
            <a:r>
              <a:rPr sz="2000" b="0" spc="-160" dirty="0">
                <a:latin typeface="Calibri Light"/>
                <a:cs typeface="Calibri Light"/>
              </a:rPr>
              <a:t> </a:t>
            </a:r>
            <a:r>
              <a:rPr sz="2000" b="0" spc="-15" dirty="0">
                <a:latin typeface="Calibri Light"/>
                <a:cs typeface="Calibri Light"/>
              </a:rPr>
              <a:t>difference</a:t>
            </a:r>
            <a:r>
              <a:rPr sz="2000" b="0" spc="-165" dirty="0">
                <a:latin typeface="Calibri Light"/>
                <a:cs typeface="Calibri Light"/>
              </a:rPr>
              <a:t> </a:t>
            </a:r>
            <a:r>
              <a:rPr sz="2000" b="0" spc="-5" dirty="0">
                <a:latin typeface="Calibri Light"/>
                <a:cs typeface="Calibri Light"/>
              </a:rPr>
              <a:t>between</a:t>
            </a:r>
            <a:r>
              <a:rPr sz="2000" b="0" spc="-130" dirty="0">
                <a:latin typeface="Calibri Light"/>
                <a:cs typeface="Calibri Light"/>
              </a:rPr>
              <a:t> </a:t>
            </a:r>
            <a:r>
              <a:rPr sz="2000" b="0" spc="45" dirty="0">
                <a:latin typeface="Calibri Light"/>
                <a:cs typeface="Calibri Light"/>
              </a:rPr>
              <a:t>the</a:t>
            </a:r>
            <a:r>
              <a:rPr sz="2000" b="0" spc="-165" dirty="0">
                <a:latin typeface="Calibri Light"/>
                <a:cs typeface="Calibri Light"/>
              </a:rPr>
              <a:t> </a:t>
            </a:r>
            <a:r>
              <a:rPr sz="2000" b="0" spc="15" dirty="0">
                <a:latin typeface="Calibri Light"/>
                <a:cs typeface="Calibri Light"/>
              </a:rPr>
              <a:t>UCR</a:t>
            </a:r>
            <a:r>
              <a:rPr sz="2000" b="0" spc="-155" dirty="0">
                <a:latin typeface="Calibri Light"/>
                <a:cs typeface="Calibri Light"/>
              </a:rPr>
              <a:t> </a:t>
            </a:r>
            <a:r>
              <a:rPr sz="2000" b="0" dirty="0">
                <a:latin typeface="Calibri Light"/>
                <a:cs typeface="Calibri Light"/>
              </a:rPr>
              <a:t>amount</a:t>
            </a:r>
            <a:r>
              <a:rPr sz="2000" b="0" spc="-145" dirty="0">
                <a:latin typeface="Calibri Light"/>
                <a:cs typeface="Calibri Light"/>
              </a:rPr>
              <a:t> </a:t>
            </a:r>
            <a:r>
              <a:rPr sz="2000" b="0" spc="30" dirty="0">
                <a:latin typeface="Calibri Light"/>
                <a:cs typeface="Calibri Light"/>
              </a:rPr>
              <a:t>and</a:t>
            </a:r>
            <a:r>
              <a:rPr sz="2000" b="0" spc="-135" dirty="0">
                <a:latin typeface="Calibri Light"/>
                <a:cs typeface="Calibri Light"/>
              </a:rPr>
              <a:t> </a:t>
            </a:r>
            <a:r>
              <a:rPr sz="2000" b="0" spc="10" dirty="0">
                <a:latin typeface="Calibri Light"/>
                <a:cs typeface="Calibri Light"/>
              </a:rPr>
              <a:t>what</a:t>
            </a:r>
            <a:r>
              <a:rPr sz="2000" b="0" spc="-145" dirty="0">
                <a:latin typeface="Calibri Light"/>
                <a:cs typeface="Calibri Light"/>
              </a:rPr>
              <a:t> </a:t>
            </a:r>
            <a:r>
              <a:rPr sz="2000" b="0" spc="45" dirty="0">
                <a:latin typeface="Calibri Light"/>
                <a:cs typeface="Calibri Light"/>
              </a:rPr>
              <a:t>the</a:t>
            </a:r>
            <a:r>
              <a:rPr sz="2000" b="0" spc="-165" dirty="0">
                <a:latin typeface="Calibri Light"/>
                <a:cs typeface="Calibri Light"/>
              </a:rPr>
              <a:t> </a:t>
            </a:r>
            <a:r>
              <a:rPr sz="2000" b="0" dirty="0">
                <a:latin typeface="Calibri Light"/>
                <a:cs typeface="Calibri Light"/>
              </a:rPr>
              <a:t>out-of-network</a:t>
            </a:r>
            <a:r>
              <a:rPr sz="2000" b="0" spc="-210" dirty="0">
                <a:latin typeface="Calibri Light"/>
                <a:cs typeface="Calibri Light"/>
              </a:rPr>
              <a:t> </a:t>
            </a:r>
            <a:r>
              <a:rPr sz="2000" b="0" dirty="0">
                <a:latin typeface="Calibri Light"/>
                <a:cs typeface="Calibri Light"/>
              </a:rPr>
              <a:t>dentist </a:t>
            </a:r>
            <a:r>
              <a:rPr sz="2000" b="0" spc="-440" dirty="0">
                <a:latin typeface="Calibri Light"/>
                <a:cs typeface="Calibri Light"/>
              </a:rPr>
              <a:t> </a:t>
            </a:r>
            <a:r>
              <a:rPr sz="2000" b="0" spc="20" dirty="0">
                <a:latin typeface="Calibri Light"/>
                <a:cs typeface="Calibri Light"/>
              </a:rPr>
              <a:t>decided</a:t>
            </a:r>
            <a:r>
              <a:rPr sz="2000" b="0" spc="-135" dirty="0">
                <a:latin typeface="Calibri Light"/>
                <a:cs typeface="Calibri Light"/>
              </a:rPr>
              <a:t> </a:t>
            </a:r>
            <a:r>
              <a:rPr sz="2000" b="0" spc="30" dirty="0">
                <a:latin typeface="Calibri Light"/>
                <a:cs typeface="Calibri Light"/>
              </a:rPr>
              <a:t>to</a:t>
            </a:r>
            <a:r>
              <a:rPr sz="2000" b="0" spc="-140" dirty="0">
                <a:latin typeface="Calibri Light"/>
                <a:cs typeface="Calibri Light"/>
              </a:rPr>
              <a:t> </a:t>
            </a:r>
            <a:r>
              <a:rPr sz="2000" b="0" dirty="0">
                <a:latin typeface="Calibri Light"/>
                <a:cs typeface="Calibri Light"/>
              </a:rPr>
              <a:t>charge</a:t>
            </a:r>
            <a:r>
              <a:rPr sz="2000" b="0" spc="-165" dirty="0">
                <a:latin typeface="Calibri Light"/>
                <a:cs typeface="Calibri Light"/>
              </a:rPr>
              <a:t> </a:t>
            </a:r>
            <a:r>
              <a:rPr sz="2000" b="0" spc="20" dirty="0">
                <a:latin typeface="Calibri Light"/>
                <a:cs typeface="Calibri Light"/>
              </a:rPr>
              <a:t>you</a:t>
            </a:r>
            <a:r>
              <a:rPr sz="2000" b="0" spc="-140" dirty="0">
                <a:latin typeface="Calibri Light"/>
                <a:cs typeface="Calibri Light"/>
              </a:rPr>
              <a:t> </a:t>
            </a:r>
            <a:r>
              <a:rPr sz="2000" b="0" spc="5" dirty="0">
                <a:latin typeface="Calibri Light"/>
                <a:cs typeface="Calibri Light"/>
              </a:rPr>
              <a:t>($1,000</a:t>
            </a:r>
            <a:r>
              <a:rPr sz="2000" b="0" spc="-140" dirty="0">
                <a:latin typeface="Calibri Light"/>
                <a:cs typeface="Calibri Light"/>
              </a:rPr>
              <a:t> </a:t>
            </a:r>
            <a:r>
              <a:rPr sz="2000" b="0" dirty="0">
                <a:latin typeface="Calibri Light"/>
                <a:cs typeface="Calibri Light"/>
              </a:rPr>
              <a:t>-</a:t>
            </a:r>
            <a:r>
              <a:rPr sz="2000" b="0" spc="-30" dirty="0">
                <a:latin typeface="Calibri Light"/>
                <a:cs typeface="Calibri Light"/>
              </a:rPr>
              <a:t> </a:t>
            </a:r>
            <a:r>
              <a:rPr sz="2000" b="0" spc="5" dirty="0">
                <a:latin typeface="Calibri Light"/>
                <a:cs typeface="Calibri Light"/>
              </a:rPr>
              <a:t>$800),</a:t>
            </a:r>
            <a:r>
              <a:rPr sz="2000" b="0" spc="-145" dirty="0">
                <a:latin typeface="Calibri Light"/>
                <a:cs typeface="Calibri Light"/>
              </a:rPr>
              <a:t> </a:t>
            </a:r>
            <a:r>
              <a:rPr sz="2000" b="0" spc="20" dirty="0">
                <a:latin typeface="Calibri Light"/>
                <a:cs typeface="Calibri Light"/>
              </a:rPr>
              <a:t>which</a:t>
            </a:r>
            <a:r>
              <a:rPr sz="2000" b="0" spc="-135" dirty="0">
                <a:latin typeface="Calibri Light"/>
                <a:cs typeface="Calibri Light"/>
              </a:rPr>
              <a:t> </a:t>
            </a:r>
            <a:r>
              <a:rPr sz="2000" b="0" spc="15" dirty="0">
                <a:latin typeface="Calibri Light"/>
                <a:cs typeface="Calibri Light"/>
              </a:rPr>
              <a:t>is</a:t>
            </a:r>
            <a:r>
              <a:rPr sz="2000" b="0" spc="-110" dirty="0">
                <a:latin typeface="Calibri Light"/>
                <a:cs typeface="Calibri Light"/>
              </a:rPr>
              <a:t> </a:t>
            </a:r>
            <a:r>
              <a:rPr sz="2000" b="0" spc="45" dirty="0">
                <a:latin typeface="Calibri Light"/>
                <a:cs typeface="Calibri Light"/>
              </a:rPr>
              <a:t>an</a:t>
            </a:r>
            <a:r>
              <a:rPr sz="2000" b="0" spc="-135" dirty="0">
                <a:latin typeface="Calibri Light"/>
                <a:cs typeface="Calibri Light"/>
              </a:rPr>
              <a:t> </a:t>
            </a:r>
            <a:r>
              <a:rPr sz="2000" b="1" spc="-5" dirty="0">
                <a:latin typeface="Calibri Light"/>
                <a:cs typeface="Calibri Light"/>
              </a:rPr>
              <a:t>additional</a:t>
            </a:r>
            <a:r>
              <a:rPr sz="2000" b="1" spc="-100" dirty="0">
                <a:latin typeface="Calibri Light"/>
                <a:cs typeface="Calibri Light"/>
              </a:rPr>
              <a:t> </a:t>
            </a:r>
            <a:r>
              <a:rPr sz="2000" b="1" dirty="0">
                <a:latin typeface="Calibri Light"/>
                <a:cs typeface="Calibri Light"/>
              </a:rPr>
              <a:t>$200</a:t>
            </a:r>
            <a:r>
              <a:rPr sz="2000" b="0" dirty="0">
                <a:latin typeface="Calibri Light"/>
                <a:cs typeface="Calibri Light"/>
              </a:rPr>
              <a:t>.</a:t>
            </a:r>
            <a:endParaRPr lang="en-US" sz="2000" b="0" dirty="0">
              <a:latin typeface="Calibri Light"/>
              <a:cs typeface="Calibri Light"/>
            </a:endParaRPr>
          </a:p>
          <a:p>
            <a:pPr marL="12700" marR="307975">
              <a:lnSpc>
                <a:spcPct val="100000"/>
              </a:lnSpc>
            </a:pPr>
            <a:endParaRPr sz="2000" dirty="0">
              <a:latin typeface="Calibri Light"/>
              <a:cs typeface="Calibri Light"/>
            </a:endParaRPr>
          </a:p>
          <a:p>
            <a:pPr marL="12700">
              <a:lnSpc>
                <a:spcPct val="100000"/>
              </a:lnSpc>
              <a:spcBef>
                <a:spcPts val="5"/>
              </a:spcBef>
            </a:pPr>
            <a:r>
              <a:rPr sz="2000" b="0" spc="-90" dirty="0">
                <a:latin typeface="Calibri Light"/>
                <a:cs typeface="Calibri Light"/>
              </a:rPr>
              <a:t>T</a:t>
            </a:r>
            <a:r>
              <a:rPr sz="2000" b="0" spc="70" dirty="0">
                <a:latin typeface="Calibri Light"/>
                <a:cs typeface="Calibri Light"/>
              </a:rPr>
              <a:t>o</a:t>
            </a:r>
            <a:r>
              <a:rPr sz="2000" b="0" spc="-20" dirty="0">
                <a:latin typeface="Calibri Light"/>
                <a:cs typeface="Calibri Light"/>
              </a:rPr>
              <a:t>t</a:t>
            </a:r>
            <a:r>
              <a:rPr sz="2000" b="0" spc="10" dirty="0">
                <a:latin typeface="Calibri Light"/>
                <a:cs typeface="Calibri Light"/>
              </a:rPr>
              <a:t>a</a:t>
            </a:r>
            <a:r>
              <a:rPr sz="2000" b="0" dirty="0">
                <a:latin typeface="Calibri Light"/>
                <a:cs typeface="Calibri Light"/>
              </a:rPr>
              <a:t>l</a:t>
            </a:r>
            <a:r>
              <a:rPr sz="2000" b="0" spc="-175" dirty="0">
                <a:latin typeface="Calibri Light"/>
                <a:cs typeface="Calibri Light"/>
              </a:rPr>
              <a:t> </a:t>
            </a:r>
            <a:r>
              <a:rPr sz="2000" b="0" spc="45" dirty="0">
                <a:latin typeface="Calibri Light"/>
                <a:cs typeface="Calibri Light"/>
              </a:rPr>
              <a:t>e</a:t>
            </a:r>
            <a:r>
              <a:rPr sz="2000" b="0" spc="20" dirty="0">
                <a:latin typeface="Calibri Light"/>
                <a:cs typeface="Calibri Light"/>
              </a:rPr>
              <a:t>s</a:t>
            </a:r>
            <a:r>
              <a:rPr sz="2000" b="0" spc="-20" dirty="0">
                <a:latin typeface="Calibri Light"/>
                <a:cs typeface="Calibri Light"/>
              </a:rPr>
              <a:t>t</a:t>
            </a:r>
            <a:r>
              <a:rPr sz="2000" b="0" spc="35" dirty="0">
                <a:latin typeface="Calibri Light"/>
                <a:cs typeface="Calibri Light"/>
              </a:rPr>
              <a:t>i</a:t>
            </a:r>
            <a:r>
              <a:rPr sz="2000" b="0" spc="-65" dirty="0">
                <a:latin typeface="Calibri Light"/>
                <a:cs typeface="Calibri Light"/>
              </a:rPr>
              <a:t>m</a:t>
            </a:r>
            <a:r>
              <a:rPr sz="2000" b="0" spc="10" dirty="0">
                <a:latin typeface="Calibri Light"/>
                <a:cs typeface="Calibri Light"/>
              </a:rPr>
              <a:t>a</a:t>
            </a:r>
            <a:r>
              <a:rPr sz="2000" b="0" spc="-100" dirty="0">
                <a:latin typeface="Calibri Light"/>
                <a:cs typeface="Calibri Light"/>
              </a:rPr>
              <a:t>t</a:t>
            </a:r>
            <a:r>
              <a:rPr sz="2000" b="0" spc="-35" dirty="0">
                <a:latin typeface="Calibri Light"/>
                <a:cs typeface="Calibri Light"/>
              </a:rPr>
              <a:t>e</a:t>
            </a:r>
            <a:r>
              <a:rPr sz="2000" b="0" dirty="0">
                <a:latin typeface="Calibri Light"/>
                <a:cs typeface="Calibri Light"/>
              </a:rPr>
              <a:t>d</a:t>
            </a:r>
            <a:r>
              <a:rPr sz="2000" b="0" spc="-135" dirty="0">
                <a:latin typeface="Calibri Light"/>
                <a:cs typeface="Calibri Light"/>
              </a:rPr>
              <a:t> </a:t>
            </a:r>
            <a:r>
              <a:rPr sz="2000" b="0" spc="105" dirty="0">
                <a:latin typeface="Calibri Light"/>
                <a:cs typeface="Calibri Light"/>
              </a:rPr>
              <a:t>c</a:t>
            </a:r>
            <a:r>
              <a:rPr sz="2000" b="0" spc="-5" dirty="0">
                <a:latin typeface="Calibri Light"/>
                <a:cs typeface="Calibri Light"/>
              </a:rPr>
              <a:t>o</a:t>
            </a:r>
            <a:r>
              <a:rPr sz="2000" b="0" spc="-60" dirty="0">
                <a:latin typeface="Calibri Light"/>
                <a:cs typeface="Calibri Light"/>
              </a:rPr>
              <a:t>s</a:t>
            </a:r>
            <a:r>
              <a:rPr sz="2000" b="0" dirty="0">
                <a:latin typeface="Calibri Light"/>
                <a:cs typeface="Calibri Light"/>
              </a:rPr>
              <a:t>t</a:t>
            </a:r>
            <a:r>
              <a:rPr sz="2000" b="0" spc="-150" dirty="0">
                <a:latin typeface="Calibri Light"/>
                <a:cs typeface="Calibri Light"/>
              </a:rPr>
              <a:t> </a:t>
            </a:r>
            <a:r>
              <a:rPr sz="2000" b="0" spc="70" dirty="0">
                <a:latin typeface="Calibri Light"/>
                <a:cs typeface="Calibri Light"/>
              </a:rPr>
              <a:t>o</a:t>
            </a:r>
            <a:r>
              <a:rPr sz="2000" b="0" spc="75" dirty="0">
                <a:latin typeface="Calibri Light"/>
                <a:cs typeface="Calibri Light"/>
              </a:rPr>
              <a:t>u</a:t>
            </a:r>
            <a:r>
              <a:rPr sz="2000" b="0" spc="15" dirty="0">
                <a:latin typeface="Calibri Light"/>
                <a:cs typeface="Calibri Light"/>
              </a:rPr>
              <a:t>t</a:t>
            </a:r>
            <a:r>
              <a:rPr sz="2000" b="0" spc="-55" dirty="0">
                <a:latin typeface="Calibri Light"/>
                <a:cs typeface="Calibri Light"/>
              </a:rPr>
              <a:t>-</a:t>
            </a:r>
            <a:r>
              <a:rPr sz="2000" b="0" spc="-5" dirty="0">
                <a:latin typeface="Calibri Light"/>
                <a:cs typeface="Calibri Light"/>
              </a:rPr>
              <a:t>o</a:t>
            </a:r>
            <a:r>
              <a:rPr sz="2000" b="0" spc="-40" dirty="0">
                <a:latin typeface="Calibri Light"/>
                <a:cs typeface="Calibri Light"/>
              </a:rPr>
              <a:t>f</a:t>
            </a:r>
            <a:r>
              <a:rPr sz="2000" b="0" spc="25" dirty="0">
                <a:latin typeface="Calibri Light"/>
                <a:cs typeface="Calibri Light"/>
              </a:rPr>
              <a:t>-</a:t>
            </a:r>
            <a:r>
              <a:rPr sz="2000" b="0" dirty="0">
                <a:latin typeface="Calibri Light"/>
                <a:cs typeface="Calibri Light"/>
              </a:rPr>
              <a:t>n</a:t>
            </a:r>
            <a:r>
              <a:rPr sz="2000" b="0" spc="-30" dirty="0">
                <a:latin typeface="Calibri Light"/>
                <a:cs typeface="Calibri Light"/>
              </a:rPr>
              <a:t>e</a:t>
            </a:r>
            <a:r>
              <a:rPr sz="2000" b="0" spc="-20" dirty="0">
                <a:latin typeface="Calibri Light"/>
                <a:cs typeface="Calibri Light"/>
              </a:rPr>
              <a:t>t</a:t>
            </a:r>
            <a:r>
              <a:rPr sz="2000" b="0" spc="-40" dirty="0">
                <a:latin typeface="Calibri Light"/>
                <a:cs typeface="Calibri Light"/>
              </a:rPr>
              <a:t>w</a:t>
            </a:r>
            <a:r>
              <a:rPr sz="2000" b="0" spc="-5" dirty="0">
                <a:latin typeface="Calibri Light"/>
                <a:cs typeface="Calibri Light"/>
              </a:rPr>
              <a:t>o</a:t>
            </a:r>
            <a:r>
              <a:rPr sz="2000" b="0" spc="-55" dirty="0">
                <a:latin typeface="Calibri Light"/>
                <a:cs typeface="Calibri Light"/>
              </a:rPr>
              <a:t>r</a:t>
            </a:r>
            <a:r>
              <a:rPr sz="2000" b="0" dirty="0">
                <a:latin typeface="Calibri Light"/>
                <a:cs typeface="Calibri Light"/>
              </a:rPr>
              <a:t>k</a:t>
            </a:r>
            <a:r>
              <a:rPr sz="2000" b="0" spc="-140" dirty="0">
                <a:latin typeface="Calibri Light"/>
                <a:cs typeface="Calibri Light"/>
              </a:rPr>
              <a:t> </a:t>
            </a:r>
            <a:r>
              <a:rPr sz="2000" b="0" spc="-40" dirty="0">
                <a:latin typeface="Calibri Light"/>
                <a:cs typeface="Calibri Light"/>
              </a:rPr>
              <a:t>f</a:t>
            </a:r>
            <a:r>
              <a:rPr sz="2000" b="0" spc="70" dirty="0">
                <a:latin typeface="Calibri Light"/>
                <a:cs typeface="Calibri Light"/>
              </a:rPr>
              <a:t>o</a:t>
            </a:r>
            <a:r>
              <a:rPr sz="2000" b="0" dirty="0">
                <a:latin typeface="Calibri Light"/>
                <a:cs typeface="Calibri Light"/>
              </a:rPr>
              <a:t>r</a:t>
            </a:r>
            <a:r>
              <a:rPr sz="2000" b="0" spc="-105" dirty="0">
                <a:latin typeface="Calibri Light"/>
                <a:cs typeface="Calibri Light"/>
              </a:rPr>
              <a:t> </a:t>
            </a:r>
            <a:r>
              <a:rPr sz="2000" b="0" spc="60" dirty="0">
                <a:latin typeface="Calibri Light"/>
                <a:cs typeface="Calibri Light"/>
              </a:rPr>
              <a:t>t</a:t>
            </a:r>
            <a:r>
              <a:rPr sz="2000" b="0" dirty="0">
                <a:latin typeface="Calibri Light"/>
                <a:cs typeface="Calibri Light"/>
              </a:rPr>
              <a:t>he</a:t>
            </a:r>
            <a:r>
              <a:rPr sz="2000" b="0" spc="-165" dirty="0">
                <a:latin typeface="Calibri Light"/>
                <a:cs typeface="Calibri Light"/>
              </a:rPr>
              <a:t> </a:t>
            </a:r>
            <a:r>
              <a:rPr sz="2000" b="0" spc="75" dirty="0">
                <a:latin typeface="Calibri Light"/>
                <a:cs typeface="Calibri Light"/>
              </a:rPr>
              <a:t>p</a:t>
            </a:r>
            <a:r>
              <a:rPr sz="2000" b="0" spc="-5" dirty="0">
                <a:latin typeface="Calibri Light"/>
                <a:cs typeface="Calibri Light"/>
              </a:rPr>
              <a:t>o</a:t>
            </a:r>
            <a:r>
              <a:rPr sz="2000" b="0" spc="20" dirty="0">
                <a:latin typeface="Calibri Light"/>
                <a:cs typeface="Calibri Light"/>
              </a:rPr>
              <a:t>r</a:t>
            </a:r>
            <a:r>
              <a:rPr sz="2000" b="0" spc="-55" dirty="0">
                <a:latin typeface="Calibri Light"/>
                <a:cs typeface="Calibri Light"/>
              </a:rPr>
              <a:t>c</a:t>
            </a:r>
            <a:r>
              <a:rPr sz="2000" b="0" spc="-35" dirty="0">
                <a:latin typeface="Calibri Light"/>
                <a:cs typeface="Calibri Light"/>
              </a:rPr>
              <a:t>e</a:t>
            </a:r>
            <a:r>
              <a:rPr sz="2000" b="0" spc="35" dirty="0">
                <a:latin typeface="Calibri Light"/>
                <a:cs typeface="Calibri Light"/>
              </a:rPr>
              <a:t>l</a:t>
            </a:r>
            <a:r>
              <a:rPr sz="2000" b="0" spc="-65" dirty="0">
                <a:latin typeface="Calibri Light"/>
                <a:cs typeface="Calibri Light"/>
              </a:rPr>
              <a:t>a</a:t>
            </a:r>
            <a:r>
              <a:rPr sz="2000" b="0" spc="35" dirty="0">
                <a:latin typeface="Calibri Light"/>
                <a:cs typeface="Calibri Light"/>
              </a:rPr>
              <a:t>i</a:t>
            </a:r>
            <a:r>
              <a:rPr sz="2000" b="0" dirty="0">
                <a:latin typeface="Calibri Light"/>
                <a:cs typeface="Calibri Light"/>
              </a:rPr>
              <a:t>n</a:t>
            </a:r>
            <a:r>
              <a:rPr sz="2000" b="0" spc="-135" dirty="0">
                <a:latin typeface="Calibri Light"/>
                <a:cs typeface="Calibri Light"/>
              </a:rPr>
              <a:t> </a:t>
            </a:r>
            <a:r>
              <a:rPr sz="2000" b="0" spc="25" dirty="0">
                <a:latin typeface="Calibri Light"/>
                <a:cs typeface="Calibri Light"/>
              </a:rPr>
              <a:t>cr</a:t>
            </a:r>
            <a:r>
              <a:rPr sz="2000" b="0" spc="-90" dirty="0">
                <a:latin typeface="Calibri Light"/>
                <a:cs typeface="Calibri Light"/>
              </a:rPr>
              <a:t>o</a:t>
            </a:r>
            <a:r>
              <a:rPr sz="2000" b="0" spc="-40" dirty="0">
                <a:latin typeface="Calibri Light"/>
                <a:cs typeface="Calibri Light"/>
              </a:rPr>
              <a:t>w</a:t>
            </a:r>
            <a:r>
              <a:rPr sz="2000" b="0" dirty="0">
                <a:latin typeface="Calibri Light"/>
                <a:cs typeface="Calibri Light"/>
              </a:rPr>
              <a:t>n</a:t>
            </a:r>
            <a:r>
              <a:rPr sz="2000" b="0" spc="-135" dirty="0">
                <a:latin typeface="Calibri Light"/>
                <a:cs typeface="Calibri Light"/>
              </a:rPr>
              <a:t> </a:t>
            </a:r>
            <a:r>
              <a:rPr sz="2000" b="0" spc="70" dirty="0">
                <a:latin typeface="Calibri Light"/>
                <a:cs typeface="Calibri Light"/>
              </a:rPr>
              <a:t>o</a:t>
            </a:r>
            <a:r>
              <a:rPr sz="2000" b="0" dirty="0">
                <a:latin typeface="Calibri Light"/>
                <a:cs typeface="Calibri Light"/>
              </a:rPr>
              <a:t>n</a:t>
            </a:r>
            <a:r>
              <a:rPr sz="2000" b="0" spc="-55" dirty="0">
                <a:latin typeface="Calibri Light"/>
                <a:cs typeface="Calibri Light"/>
              </a:rPr>
              <a:t> </a:t>
            </a:r>
            <a:r>
              <a:rPr sz="2000" b="0" dirty="0">
                <a:latin typeface="Calibri Light"/>
                <a:cs typeface="Calibri Light"/>
              </a:rPr>
              <a:t>a</a:t>
            </a:r>
            <a:r>
              <a:rPr sz="2000" b="0" spc="-40" dirty="0">
                <a:latin typeface="Calibri Light"/>
                <a:cs typeface="Calibri Light"/>
              </a:rPr>
              <a:t> </a:t>
            </a:r>
            <a:r>
              <a:rPr sz="2000" b="0" spc="95" dirty="0">
                <a:latin typeface="Calibri Light"/>
                <a:cs typeface="Calibri Light"/>
              </a:rPr>
              <a:t>m</a:t>
            </a:r>
            <a:r>
              <a:rPr sz="2000" b="0" spc="-5" dirty="0">
                <a:latin typeface="Calibri Light"/>
                <a:cs typeface="Calibri Light"/>
              </a:rPr>
              <a:t>o</a:t>
            </a:r>
            <a:r>
              <a:rPr sz="2000" b="0" spc="-50" dirty="0">
                <a:latin typeface="Calibri Light"/>
                <a:cs typeface="Calibri Light"/>
              </a:rPr>
              <a:t>l</a:t>
            </a:r>
            <a:r>
              <a:rPr sz="2000" b="0" spc="10" dirty="0">
                <a:latin typeface="Calibri Light"/>
                <a:cs typeface="Calibri Light"/>
              </a:rPr>
              <a:t>a</a:t>
            </a:r>
            <a:r>
              <a:rPr sz="2000" b="0" spc="-50" dirty="0">
                <a:latin typeface="Calibri Light"/>
                <a:cs typeface="Calibri Light"/>
              </a:rPr>
              <a:t>r</a:t>
            </a:r>
            <a:r>
              <a:rPr sz="2000" b="0" dirty="0">
                <a:latin typeface="Calibri Light"/>
                <a:cs typeface="Calibri Light"/>
              </a:rPr>
              <a:t>:</a:t>
            </a:r>
            <a:r>
              <a:rPr sz="2000" b="0" spc="-125" dirty="0">
                <a:latin typeface="Calibri Light"/>
                <a:cs typeface="Calibri Light"/>
              </a:rPr>
              <a:t> </a:t>
            </a:r>
            <a:r>
              <a:rPr sz="2400" b="0" spc="55" dirty="0">
                <a:solidFill>
                  <a:srgbClr val="C00000"/>
                </a:solidFill>
                <a:latin typeface="Calibri Light"/>
                <a:cs typeface="Calibri Light"/>
              </a:rPr>
              <a:t>$5</a:t>
            </a:r>
            <a:r>
              <a:rPr sz="2400" b="0" spc="-20" dirty="0">
                <a:solidFill>
                  <a:srgbClr val="C00000"/>
                </a:solidFill>
                <a:latin typeface="Calibri Light"/>
                <a:cs typeface="Calibri Light"/>
              </a:rPr>
              <a:t>7</a:t>
            </a:r>
            <a:r>
              <a:rPr sz="2400" b="0" dirty="0">
                <a:solidFill>
                  <a:srgbClr val="C00000"/>
                </a:solidFill>
                <a:latin typeface="Calibri Light"/>
                <a:cs typeface="Calibri Light"/>
              </a:rPr>
              <a:t>0</a:t>
            </a:r>
            <a:endParaRPr sz="2400" dirty="0">
              <a:latin typeface="Calibri Light"/>
              <a:cs typeface="Calibri Light"/>
            </a:endParaRPr>
          </a:p>
        </p:txBody>
      </p:sp>
      <p:grpSp>
        <p:nvGrpSpPr>
          <p:cNvPr id="5" name="object 5"/>
          <p:cNvGrpSpPr/>
          <p:nvPr/>
        </p:nvGrpSpPr>
        <p:grpSpPr>
          <a:xfrm>
            <a:off x="528319" y="436880"/>
            <a:ext cx="7802880" cy="1066800"/>
            <a:chOff x="528319" y="436880"/>
            <a:chExt cx="7802880" cy="1066800"/>
          </a:xfrm>
        </p:grpSpPr>
        <p:sp>
          <p:nvSpPr>
            <p:cNvPr id="6" name="object 6"/>
            <p:cNvSpPr/>
            <p:nvPr/>
          </p:nvSpPr>
          <p:spPr>
            <a:xfrm>
              <a:off x="3876040" y="1407160"/>
              <a:ext cx="4455160" cy="60960"/>
            </a:xfrm>
            <a:custGeom>
              <a:avLst/>
              <a:gdLst/>
              <a:ahLst/>
              <a:cxnLst/>
              <a:rect l="l" t="t" r="r" b="b"/>
              <a:pathLst>
                <a:path w="4455159" h="60959">
                  <a:moveTo>
                    <a:pt x="0" y="0"/>
                  </a:moveTo>
                  <a:lnTo>
                    <a:pt x="4455160" y="0"/>
                  </a:lnTo>
                </a:path>
                <a:path w="4455159" h="60959">
                  <a:moveTo>
                    <a:pt x="0" y="60960"/>
                  </a:moveTo>
                  <a:lnTo>
                    <a:pt x="4455160" y="60960"/>
                  </a:lnTo>
                </a:path>
              </a:pathLst>
            </a:custGeom>
            <a:ln w="10160">
              <a:solidFill>
                <a:srgbClr val="FFFFFF"/>
              </a:solidFill>
            </a:ln>
          </p:spPr>
          <p:txBody>
            <a:bodyPr wrap="square" lIns="0" tIns="0" rIns="0" bIns="0" rtlCol="0"/>
            <a:lstStyle/>
            <a:p>
              <a:endParaRPr/>
            </a:p>
          </p:txBody>
        </p:sp>
        <p:pic>
          <p:nvPicPr>
            <p:cNvPr id="7" name="object 7"/>
            <p:cNvPicPr/>
            <p:nvPr/>
          </p:nvPicPr>
          <p:blipFill>
            <a:blip r:embed="rId2" cstate="print"/>
            <a:stretch>
              <a:fillRect/>
            </a:stretch>
          </p:blipFill>
          <p:spPr>
            <a:xfrm>
              <a:off x="528319" y="436880"/>
              <a:ext cx="2235200" cy="1066800"/>
            </a:xfrm>
            <a:prstGeom prst="rect">
              <a:avLst/>
            </a:prstGeom>
          </p:spPr>
        </p:pic>
      </p:grpSp>
      <p:sp>
        <p:nvSpPr>
          <p:cNvPr id="8" name="object 8"/>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dirty="0"/>
              <a:t>26</a:t>
            </a:fld>
            <a:endParaRP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572764" y="2470449"/>
            <a:ext cx="5090795" cy="1256665"/>
          </a:xfrm>
          <a:prstGeom prst="rect">
            <a:avLst/>
          </a:prstGeom>
        </p:spPr>
        <p:txBody>
          <a:bodyPr vert="horz" wrap="square" lIns="0" tIns="200025" rIns="0" bIns="0" rtlCol="0">
            <a:spAutoFit/>
          </a:bodyPr>
          <a:lstStyle/>
          <a:p>
            <a:pPr algn="ctr">
              <a:lnSpc>
                <a:spcPct val="100000"/>
              </a:lnSpc>
              <a:spcBef>
                <a:spcPts val="1575"/>
              </a:spcBef>
            </a:pPr>
            <a:r>
              <a:rPr sz="5050" spc="-15" dirty="0"/>
              <a:t>Vision</a:t>
            </a:r>
            <a:r>
              <a:rPr sz="5050" spc="-170" dirty="0"/>
              <a:t> </a:t>
            </a:r>
            <a:r>
              <a:rPr sz="5050" dirty="0"/>
              <a:t>Insurance</a:t>
            </a:r>
            <a:endParaRPr sz="5050"/>
          </a:p>
          <a:p>
            <a:pPr marR="13335" algn="ctr">
              <a:lnSpc>
                <a:spcPct val="100000"/>
              </a:lnSpc>
              <a:spcBef>
                <a:spcPts val="415"/>
              </a:spcBef>
            </a:pPr>
            <a:r>
              <a:rPr sz="1450" b="0" spc="15" dirty="0">
                <a:solidFill>
                  <a:srgbClr val="75A2C9"/>
                </a:solidFill>
                <a:latin typeface="Century Gothic"/>
                <a:cs typeface="Century Gothic"/>
              </a:rPr>
              <a:t>P</a:t>
            </a:r>
            <a:r>
              <a:rPr sz="1450" b="0" spc="-40" dirty="0">
                <a:solidFill>
                  <a:srgbClr val="75A2C9"/>
                </a:solidFill>
                <a:latin typeface="Century Gothic"/>
                <a:cs typeface="Century Gothic"/>
              </a:rPr>
              <a:t>r</a:t>
            </a:r>
            <a:r>
              <a:rPr sz="1450" b="0" spc="5" dirty="0">
                <a:solidFill>
                  <a:srgbClr val="75A2C9"/>
                </a:solidFill>
                <a:latin typeface="Century Gothic"/>
                <a:cs typeface="Century Gothic"/>
              </a:rPr>
              <a:t>o</a:t>
            </a:r>
            <a:r>
              <a:rPr sz="1450" b="0" spc="70" dirty="0">
                <a:solidFill>
                  <a:srgbClr val="75A2C9"/>
                </a:solidFill>
                <a:latin typeface="Century Gothic"/>
                <a:cs typeface="Century Gothic"/>
              </a:rPr>
              <a:t>v</a:t>
            </a:r>
            <a:r>
              <a:rPr sz="1450" b="0" spc="-55" dirty="0">
                <a:solidFill>
                  <a:srgbClr val="75A2C9"/>
                </a:solidFill>
                <a:latin typeface="Century Gothic"/>
                <a:cs typeface="Century Gothic"/>
              </a:rPr>
              <a:t>i</a:t>
            </a:r>
            <a:r>
              <a:rPr sz="1450" b="0" spc="-40" dirty="0">
                <a:solidFill>
                  <a:srgbClr val="75A2C9"/>
                </a:solidFill>
                <a:latin typeface="Century Gothic"/>
                <a:cs typeface="Century Gothic"/>
              </a:rPr>
              <a:t>d</a:t>
            </a:r>
            <a:r>
              <a:rPr sz="1450" b="0" spc="15" dirty="0">
                <a:solidFill>
                  <a:srgbClr val="75A2C9"/>
                </a:solidFill>
                <a:latin typeface="Century Gothic"/>
                <a:cs typeface="Century Gothic"/>
              </a:rPr>
              <a:t>e</a:t>
            </a:r>
            <a:r>
              <a:rPr sz="1450" b="0" spc="-10" dirty="0">
                <a:solidFill>
                  <a:srgbClr val="75A2C9"/>
                </a:solidFill>
                <a:latin typeface="Century Gothic"/>
                <a:cs typeface="Century Gothic"/>
              </a:rPr>
              <a:t>d</a:t>
            </a:r>
            <a:r>
              <a:rPr sz="1450" b="0" spc="-190" dirty="0">
                <a:solidFill>
                  <a:srgbClr val="75A2C9"/>
                </a:solidFill>
                <a:latin typeface="Century Gothic"/>
                <a:cs typeface="Century Gothic"/>
              </a:rPr>
              <a:t> </a:t>
            </a:r>
            <a:r>
              <a:rPr sz="1450" b="0" spc="-35" dirty="0">
                <a:solidFill>
                  <a:srgbClr val="75A2C9"/>
                </a:solidFill>
                <a:latin typeface="Century Gothic"/>
                <a:cs typeface="Century Gothic"/>
              </a:rPr>
              <a:t>b</a:t>
            </a:r>
            <a:r>
              <a:rPr sz="1450" b="0" spc="-5" dirty="0">
                <a:solidFill>
                  <a:srgbClr val="75A2C9"/>
                </a:solidFill>
                <a:latin typeface="Century Gothic"/>
                <a:cs typeface="Century Gothic"/>
              </a:rPr>
              <a:t>y</a:t>
            </a:r>
            <a:endParaRPr sz="1450">
              <a:latin typeface="Century Gothic"/>
              <a:cs typeface="Century Gothic"/>
            </a:endParaRPr>
          </a:p>
        </p:txBody>
      </p:sp>
      <p:grpSp>
        <p:nvGrpSpPr>
          <p:cNvPr id="3" name="object 3"/>
          <p:cNvGrpSpPr/>
          <p:nvPr/>
        </p:nvGrpSpPr>
        <p:grpSpPr>
          <a:xfrm>
            <a:off x="0" y="1635760"/>
            <a:ext cx="12192000" cy="5222240"/>
            <a:chOff x="0" y="1635760"/>
            <a:chExt cx="12192000" cy="5222240"/>
          </a:xfrm>
        </p:grpSpPr>
        <p:sp>
          <p:nvSpPr>
            <p:cNvPr id="4" name="object 4"/>
            <p:cNvSpPr/>
            <p:nvPr/>
          </p:nvSpPr>
          <p:spPr>
            <a:xfrm>
              <a:off x="0" y="4897119"/>
              <a:ext cx="12192000" cy="1960880"/>
            </a:xfrm>
            <a:custGeom>
              <a:avLst/>
              <a:gdLst/>
              <a:ahLst/>
              <a:cxnLst/>
              <a:rect l="l" t="t" r="r" b="b"/>
              <a:pathLst>
                <a:path w="12192000" h="1960879">
                  <a:moveTo>
                    <a:pt x="12191999" y="0"/>
                  </a:moveTo>
                  <a:lnTo>
                    <a:pt x="0" y="0"/>
                  </a:lnTo>
                  <a:lnTo>
                    <a:pt x="0" y="1960878"/>
                  </a:lnTo>
                  <a:lnTo>
                    <a:pt x="12191999" y="1960878"/>
                  </a:lnTo>
                  <a:lnTo>
                    <a:pt x="12191999" y="0"/>
                  </a:lnTo>
                  <a:close/>
                </a:path>
              </a:pathLst>
            </a:custGeom>
            <a:solidFill>
              <a:srgbClr val="FFFFFF"/>
            </a:solidFill>
          </p:spPr>
          <p:txBody>
            <a:bodyPr wrap="square" lIns="0" tIns="0" rIns="0" bIns="0" rtlCol="0"/>
            <a:lstStyle/>
            <a:p>
              <a:endParaRPr/>
            </a:p>
          </p:txBody>
        </p:sp>
        <p:pic>
          <p:nvPicPr>
            <p:cNvPr id="5" name="object 5"/>
            <p:cNvPicPr/>
            <p:nvPr/>
          </p:nvPicPr>
          <p:blipFill>
            <a:blip r:embed="rId2" cstate="print"/>
            <a:stretch>
              <a:fillRect/>
            </a:stretch>
          </p:blipFill>
          <p:spPr>
            <a:xfrm>
              <a:off x="5273040" y="5140960"/>
              <a:ext cx="1879600" cy="1158239"/>
            </a:xfrm>
            <a:prstGeom prst="rect">
              <a:avLst/>
            </a:prstGeom>
          </p:spPr>
        </p:pic>
        <p:sp>
          <p:nvSpPr>
            <p:cNvPr id="6" name="object 6"/>
            <p:cNvSpPr/>
            <p:nvPr/>
          </p:nvSpPr>
          <p:spPr>
            <a:xfrm>
              <a:off x="604519" y="5654039"/>
              <a:ext cx="11013440" cy="71120"/>
            </a:xfrm>
            <a:custGeom>
              <a:avLst/>
              <a:gdLst/>
              <a:ahLst/>
              <a:cxnLst/>
              <a:rect l="l" t="t" r="r" b="b"/>
              <a:pathLst>
                <a:path w="11013440" h="71120">
                  <a:moveTo>
                    <a:pt x="0" y="0"/>
                  </a:moveTo>
                  <a:lnTo>
                    <a:pt x="3220593" y="0"/>
                  </a:lnTo>
                </a:path>
                <a:path w="11013440" h="71120">
                  <a:moveTo>
                    <a:pt x="0" y="71120"/>
                  </a:moveTo>
                  <a:lnTo>
                    <a:pt x="3220593" y="71120"/>
                  </a:lnTo>
                </a:path>
                <a:path w="11013440" h="71120">
                  <a:moveTo>
                    <a:pt x="7792720" y="0"/>
                  </a:moveTo>
                  <a:lnTo>
                    <a:pt x="11013313" y="0"/>
                  </a:lnTo>
                </a:path>
                <a:path w="11013440" h="71120">
                  <a:moveTo>
                    <a:pt x="7792720" y="71120"/>
                  </a:moveTo>
                  <a:lnTo>
                    <a:pt x="11013313" y="71120"/>
                  </a:lnTo>
                </a:path>
              </a:pathLst>
            </a:custGeom>
            <a:ln w="10160">
              <a:solidFill>
                <a:srgbClr val="002162"/>
              </a:solidFill>
            </a:ln>
          </p:spPr>
          <p:txBody>
            <a:bodyPr wrap="square" lIns="0" tIns="0" rIns="0" bIns="0" rtlCol="0"/>
            <a:lstStyle/>
            <a:p>
              <a:endParaRPr/>
            </a:p>
          </p:txBody>
        </p:sp>
        <p:pic>
          <p:nvPicPr>
            <p:cNvPr id="7" name="object 7"/>
            <p:cNvPicPr/>
            <p:nvPr/>
          </p:nvPicPr>
          <p:blipFill>
            <a:blip r:embed="rId3" cstate="print"/>
            <a:stretch>
              <a:fillRect/>
            </a:stretch>
          </p:blipFill>
          <p:spPr>
            <a:xfrm>
              <a:off x="5577840" y="1635760"/>
              <a:ext cx="1026160" cy="1026160"/>
            </a:xfrm>
            <a:prstGeom prst="rect">
              <a:avLst/>
            </a:prstGeom>
          </p:spPr>
        </p:pic>
      </p:grpSp>
      <p:sp>
        <p:nvSpPr>
          <p:cNvPr id="8" name="object 8"/>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dirty="0"/>
              <a:t>27</a:t>
            </a:fld>
            <a:endParaRP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1899920"/>
          </a:xfrm>
          <a:custGeom>
            <a:avLst/>
            <a:gdLst/>
            <a:ahLst/>
            <a:cxnLst/>
            <a:rect l="l" t="t" r="r" b="b"/>
            <a:pathLst>
              <a:path w="12192000" h="1899920">
                <a:moveTo>
                  <a:pt x="12192000" y="0"/>
                </a:moveTo>
                <a:lnTo>
                  <a:pt x="0" y="0"/>
                </a:lnTo>
                <a:lnTo>
                  <a:pt x="0" y="1899920"/>
                </a:lnTo>
                <a:lnTo>
                  <a:pt x="12192000" y="1899920"/>
                </a:lnTo>
                <a:lnTo>
                  <a:pt x="12192000" y="0"/>
                </a:lnTo>
                <a:close/>
              </a:path>
            </a:pathLst>
          </a:custGeom>
          <a:solidFill>
            <a:srgbClr val="001133"/>
          </a:solid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412496" rIns="0" bIns="0" rtlCol="0">
            <a:spAutoFit/>
          </a:bodyPr>
          <a:lstStyle/>
          <a:p>
            <a:pPr algn="ctr">
              <a:lnSpc>
                <a:spcPts val="3629"/>
              </a:lnSpc>
              <a:spcBef>
                <a:spcPts val="95"/>
              </a:spcBef>
            </a:pPr>
            <a:r>
              <a:rPr spc="-30" dirty="0"/>
              <a:t>Postdoctoral</a:t>
            </a:r>
            <a:r>
              <a:rPr spc="-15" dirty="0"/>
              <a:t> </a:t>
            </a:r>
            <a:r>
              <a:rPr spc="-10" dirty="0"/>
              <a:t>Benefit</a:t>
            </a:r>
            <a:r>
              <a:rPr spc="-110" dirty="0"/>
              <a:t> </a:t>
            </a:r>
            <a:r>
              <a:rPr spc="-35" dirty="0"/>
              <a:t>Program</a:t>
            </a:r>
          </a:p>
          <a:p>
            <a:pPr marL="8890" algn="ctr">
              <a:lnSpc>
                <a:spcPts val="3629"/>
              </a:lnSpc>
            </a:pPr>
            <a:r>
              <a:rPr b="0" spc="-40" dirty="0">
                <a:solidFill>
                  <a:srgbClr val="75A2C9"/>
                </a:solidFill>
                <a:latin typeface="Century Gothic"/>
                <a:cs typeface="Century Gothic"/>
              </a:rPr>
              <a:t>E</a:t>
            </a:r>
            <a:r>
              <a:rPr b="0" spc="40" dirty="0">
                <a:solidFill>
                  <a:srgbClr val="75A2C9"/>
                </a:solidFill>
                <a:latin typeface="Century Gothic"/>
                <a:cs typeface="Century Gothic"/>
              </a:rPr>
              <a:t>y</a:t>
            </a:r>
            <a:r>
              <a:rPr b="0" spc="15" dirty="0">
                <a:solidFill>
                  <a:srgbClr val="75A2C9"/>
                </a:solidFill>
                <a:latin typeface="Century Gothic"/>
                <a:cs typeface="Century Gothic"/>
              </a:rPr>
              <a:t>e</a:t>
            </a:r>
            <a:r>
              <a:rPr b="0" spc="-5" dirty="0">
                <a:solidFill>
                  <a:srgbClr val="75A2C9"/>
                </a:solidFill>
                <a:latin typeface="Century Gothic"/>
                <a:cs typeface="Century Gothic"/>
              </a:rPr>
              <a:t>M</a:t>
            </a:r>
            <a:r>
              <a:rPr b="0" spc="15" dirty="0">
                <a:solidFill>
                  <a:srgbClr val="75A2C9"/>
                </a:solidFill>
                <a:latin typeface="Century Gothic"/>
                <a:cs typeface="Century Gothic"/>
              </a:rPr>
              <a:t>e</a:t>
            </a:r>
            <a:r>
              <a:rPr b="0" spc="-5" dirty="0">
                <a:solidFill>
                  <a:srgbClr val="75A2C9"/>
                </a:solidFill>
                <a:latin typeface="Century Gothic"/>
                <a:cs typeface="Century Gothic"/>
              </a:rPr>
              <a:t>d</a:t>
            </a:r>
            <a:r>
              <a:rPr b="0" spc="-204" dirty="0">
                <a:solidFill>
                  <a:srgbClr val="75A2C9"/>
                </a:solidFill>
                <a:latin typeface="Century Gothic"/>
                <a:cs typeface="Century Gothic"/>
              </a:rPr>
              <a:t> </a:t>
            </a:r>
            <a:r>
              <a:rPr b="0" spc="-50" dirty="0">
                <a:solidFill>
                  <a:srgbClr val="75A2C9"/>
                </a:solidFill>
                <a:latin typeface="Century Gothic"/>
                <a:cs typeface="Century Gothic"/>
              </a:rPr>
              <a:t>PP</a:t>
            </a:r>
            <a:r>
              <a:rPr b="0" spc="-5" dirty="0">
                <a:solidFill>
                  <a:srgbClr val="75A2C9"/>
                </a:solidFill>
                <a:latin typeface="Century Gothic"/>
                <a:cs typeface="Century Gothic"/>
              </a:rPr>
              <a:t>O</a:t>
            </a:r>
            <a:r>
              <a:rPr b="0" spc="-55" dirty="0">
                <a:solidFill>
                  <a:srgbClr val="75A2C9"/>
                </a:solidFill>
                <a:latin typeface="Century Gothic"/>
                <a:cs typeface="Century Gothic"/>
              </a:rPr>
              <a:t> </a:t>
            </a:r>
            <a:r>
              <a:rPr b="0" spc="10" dirty="0">
                <a:solidFill>
                  <a:srgbClr val="75A2C9"/>
                </a:solidFill>
                <a:latin typeface="Century Gothic"/>
                <a:cs typeface="Century Gothic"/>
              </a:rPr>
              <a:t>V</a:t>
            </a:r>
            <a:r>
              <a:rPr b="0" spc="100" dirty="0">
                <a:solidFill>
                  <a:srgbClr val="75A2C9"/>
                </a:solidFill>
                <a:latin typeface="Century Gothic"/>
                <a:cs typeface="Century Gothic"/>
              </a:rPr>
              <a:t>i</a:t>
            </a:r>
            <a:r>
              <a:rPr b="0" spc="5" dirty="0">
                <a:solidFill>
                  <a:srgbClr val="75A2C9"/>
                </a:solidFill>
                <a:latin typeface="Century Gothic"/>
                <a:cs typeface="Century Gothic"/>
              </a:rPr>
              <a:t>s</a:t>
            </a:r>
            <a:r>
              <a:rPr b="0" spc="20" dirty="0">
                <a:solidFill>
                  <a:srgbClr val="75A2C9"/>
                </a:solidFill>
                <a:latin typeface="Century Gothic"/>
                <a:cs typeface="Century Gothic"/>
              </a:rPr>
              <a:t>i</a:t>
            </a:r>
            <a:r>
              <a:rPr b="0" spc="-80" dirty="0">
                <a:solidFill>
                  <a:srgbClr val="75A2C9"/>
                </a:solidFill>
                <a:latin typeface="Century Gothic"/>
                <a:cs typeface="Century Gothic"/>
              </a:rPr>
              <a:t>o</a:t>
            </a:r>
            <a:r>
              <a:rPr b="0" spc="-5" dirty="0">
                <a:solidFill>
                  <a:srgbClr val="75A2C9"/>
                </a:solidFill>
                <a:latin typeface="Century Gothic"/>
                <a:cs typeface="Century Gothic"/>
              </a:rPr>
              <a:t>n</a:t>
            </a:r>
            <a:r>
              <a:rPr b="0" spc="-305" dirty="0">
                <a:solidFill>
                  <a:srgbClr val="75A2C9"/>
                </a:solidFill>
                <a:latin typeface="Century Gothic"/>
                <a:cs typeface="Century Gothic"/>
              </a:rPr>
              <a:t> </a:t>
            </a:r>
            <a:r>
              <a:rPr b="0" spc="-50" dirty="0">
                <a:solidFill>
                  <a:srgbClr val="75A2C9"/>
                </a:solidFill>
                <a:latin typeface="Century Gothic"/>
                <a:cs typeface="Century Gothic"/>
              </a:rPr>
              <a:t>P</a:t>
            </a:r>
            <a:r>
              <a:rPr b="0" spc="100" dirty="0">
                <a:solidFill>
                  <a:srgbClr val="75A2C9"/>
                </a:solidFill>
                <a:latin typeface="Century Gothic"/>
                <a:cs typeface="Century Gothic"/>
              </a:rPr>
              <a:t>l</a:t>
            </a:r>
            <a:r>
              <a:rPr b="0" spc="-10" dirty="0">
                <a:solidFill>
                  <a:srgbClr val="75A2C9"/>
                </a:solidFill>
                <a:latin typeface="Century Gothic"/>
                <a:cs typeface="Century Gothic"/>
              </a:rPr>
              <a:t>an</a:t>
            </a:r>
          </a:p>
        </p:txBody>
      </p:sp>
      <p:sp>
        <p:nvSpPr>
          <p:cNvPr id="4" name="object 4"/>
          <p:cNvSpPr txBox="1"/>
          <p:nvPr/>
        </p:nvSpPr>
        <p:spPr>
          <a:xfrm>
            <a:off x="4759325" y="6384607"/>
            <a:ext cx="5729605" cy="196850"/>
          </a:xfrm>
          <a:prstGeom prst="rect">
            <a:avLst/>
          </a:prstGeom>
        </p:spPr>
        <p:txBody>
          <a:bodyPr vert="horz" wrap="square" lIns="0" tIns="15240" rIns="0" bIns="0" rtlCol="0">
            <a:spAutoFit/>
          </a:bodyPr>
          <a:lstStyle/>
          <a:p>
            <a:pPr marL="12700">
              <a:lnSpc>
                <a:spcPct val="100000"/>
              </a:lnSpc>
              <a:spcBef>
                <a:spcPts val="120"/>
              </a:spcBef>
            </a:pPr>
            <a:r>
              <a:rPr sz="1050" spc="-5" dirty="0">
                <a:latin typeface="Century Gothic"/>
                <a:cs typeface="Century Gothic"/>
              </a:rPr>
              <a:t>For</a:t>
            </a:r>
            <a:r>
              <a:rPr sz="1050" spc="-50" dirty="0">
                <a:latin typeface="Century Gothic"/>
                <a:cs typeface="Century Gothic"/>
              </a:rPr>
              <a:t> </a:t>
            </a:r>
            <a:r>
              <a:rPr sz="1050" spc="20" dirty="0">
                <a:latin typeface="Century Gothic"/>
                <a:cs typeface="Century Gothic"/>
              </a:rPr>
              <a:t>more</a:t>
            </a:r>
            <a:r>
              <a:rPr sz="1050" spc="-5" dirty="0">
                <a:latin typeface="Century Gothic"/>
                <a:cs typeface="Century Gothic"/>
              </a:rPr>
              <a:t> </a:t>
            </a:r>
            <a:r>
              <a:rPr sz="1050" dirty="0">
                <a:latin typeface="Century Gothic"/>
                <a:cs typeface="Century Gothic"/>
              </a:rPr>
              <a:t>detailed</a:t>
            </a:r>
            <a:r>
              <a:rPr sz="1050" spc="-45" dirty="0">
                <a:latin typeface="Century Gothic"/>
                <a:cs typeface="Century Gothic"/>
              </a:rPr>
              <a:t> </a:t>
            </a:r>
            <a:r>
              <a:rPr sz="1050" spc="5" dirty="0">
                <a:latin typeface="Century Gothic"/>
                <a:cs typeface="Century Gothic"/>
              </a:rPr>
              <a:t>plan</a:t>
            </a:r>
            <a:r>
              <a:rPr sz="1050" spc="40" dirty="0">
                <a:latin typeface="Century Gothic"/>
                <a:cs typeface="Century Gothic"/>
              </a:rPr>
              <a:t> </a:t>
            </a:r>
            <a:r>
              <a:rPr sz="1050" spc="-5" dirty="0">
                <a:latin typeface="Century Gothic"/>
                <a:cs typeface="Century Gothic"/>
              </a:rPr>
              <a:t>design</a:t>
            </a:r>
            <a:r>
              <a:rPr sz="1050" spc="35" dirty="0">
                <a:latin typeface="Century Gothic"/>
                <a:cs typeface="Century Gothic"/>
              </a:rPr>
              <a:t> </a:t>
            </a:r>
            <a:r>
              <a:rPr sz="1050" spc="15" dirty="0">
                <a:latin typeface="Century Gothic"/>
                <a:cs typeface="Century Gothic"/>
              </a:rPr>
              <a:t>information</a:t>
            </a:r>
            <a:r>
              <a:rPr sz="1050" spc="-45" dirty="0">
                <a:latin typeface="Century Gothic"/>
                <a:cs typeface="Century Gothic"/>
              </a:rPr>
              <a:t> </a:t>
            </a:r>
            <a:r>
              <a:rPr sz="1050" dirty="0">
                <a:latin typeface="Century Gothic"/>
                <a:cs typeface="Century Gothic"/>
              </a:rPr>
              <a:t>go</a:t>
            </a:r>
            <a:r>
              <a:rPr sz="1050" spc="-10" dirty="0">
                <a:latin typeface="Century Gothic"/>
                <a:cs typeface="Century Gothic"/>
              </a:rPr>
              <a:t> </a:t>
            </a:r>
            <a:r>
              <a:rPr sz="1050" spc="20" dirty="0">
                <a:latin typeface="Century Gothic"/>
                <a:cs typeface="Century Gothic"/>
              </a:rPr>
              <a:t>to:</a:t>
            </a:r>
            <a:r>
              <a:rPr sz="1050" spc="-45" dirty="0">
                <a:latin typeface="Century Gothic"/>
                <a:cs typeface="Century Gothic"/>
              </a:rPr>
              <a:t> </a:t>
            </a:r>
            <a:r>
              <a:rPr sz="1100" b="1" u="sng" spc="-5" dirty="0">
                <a:solidFill>
                  <a:srgbClr val="002162"/>
                </a:solidFill>
                <a:uFill>
                  <a:solidFill>
                    <a:srgbClr val="002162"/>
                  </a:solidFill>
                </a:uFill>
                <a:latin typeface="Century Gothic"/>
                <a:cs typeface="Century Gothic"/>
              </a:rPr>
              <a:t>clients.garnett-powers.com/pd/case</a:t>
            </a:r>
            <a:endParaRPr sz="1100">
              <a:latin typeface="Century Gothic"/>
              <a:cs typeface="Century Gothic"/>
            </a:endParaRPr>
          </a:p>
        </p:txBody>
      </p:sp>
      <p:sp>
        <p:nvSpPr>
          <p:cNvPr id="5" name="object 5"/>
          <p:cNvSpPr txBox="1"/>
          <p:nvPr/>
        </p:nvSpPr>
        <p:spPr>
          <a:xfrm>
            <a:off x="1264919" y="6128384"/>
            <a:ext cx="1989455" cy="259715"/>
          </a:xfrm>
          <a:prstGeom prst="rect">
            <a:avLst/>
          </a:prstGeom>
        </p:spPr>
        <p:txBody>
          <a:bodyPr vert="horz" wrap="square" lIns="0" tIns="12700" rIns="0" bIns="0" rtlCol="0">
            <a:spAutoFit/>
          </a:bodyPr>
          <a:lstStyle/>
          <a:p>
            <a:pPr marL="12700">
              <a:lnSpc>
                <a:spcPts val="919"/>
              </a:lnSpc>
              <a:spcBef>
                <a:spcPts val="100"/>
              </a:spcBef>
            </a:pPr>
            <a:r>
              <a:rPr sz="800" spc="-25" dirty="0">
                <a:latin typeface="Century Gothic"/>
                <a:cs typeface="Century Gothic"/>
              </a:rPr>
              <a:t>*</a:t>
            </a:r>
            <a:r>
              <a:rPr sz="800" spc="30" dirty="0">
                <a:latin typeface="Century Gothic"/>
                <a:cs typeface="Century Gothic"/>
              </a:rPr>
              <a:t>1</a:t>
            </a:r>
            <a:r>
              <a:rPr sz="800" dirty="0">
                <a:latin typeface="Century Gothic"/>
                <a:cs typeface="Century Gothic"/>
              </a:rPr>
              <a:t>2</a:t>
            </a:r>
            <a:r>
              <a:rPr sz="800" spc="-30" dirty="0">
                <a:latin typeface="Century Gothic"/>
                <a:cs typeface="Century Gothic"/>
              </a:rPr>
              <a:t> </a:t>
            </a:r>
            <a:r>
              <a:rPr sz="800" spc="45" dirty="0">
                <a:latin typeface="Century Gothic"/>
                <a:cs typeface="Century Gothic"/>
              </a:rPr>
              <a:t>m</a:t>
            </a:r>
            <a:r>
              <a:rPr sz="800" spc="30" dirty="0">
                <a:latin typeface="Century Gothic"/>
                <a:cs typeface="Century Gothic"/>
              </a:rPr>
              <a:t>o</a:t>
            </a:r>
            <a:r>
              <a:rPr sz="800" spc="-10" dirty="0">
                <a:latin typeface="Century Gothic"/>
                <a:cs typeface="Century Gothic"/>
              </a:rPr>
              <a:t>n</a:t>
            </a:r>
            <a:r>
              <a:rPr sz="800" spc="45" dirty="0">
                <a:latin typeface="Century Gothic"/>
                <a:cs typeface="Century Gothic"/>
              </a:rPr>
              <a:t>t</a:t>
            </a:r>
            <a:r>
              <a:rPr sz="800" spc="-10" dirty="0">
                <a:latin typeface="Century Gothic"/>
                <a:cs typeface="Century Gothic"/>
              </a:rPr>
              <a:t>h</a:t>
            </a:r>
            <a:r>
              <a:rPr sz="800" dirty="0">
                <a:latin typeface="Century Gothic"/>
                <a:cs typeface="Century Gothic"/>
              </a:rPr>
              <a:t>s</a:t>
            </a:r>
            <a:r>
              <a:rPr sz="800" spc="-55" dirty="0">
                <a:latin typeface="Century Gothic"/>
                <a:cs typeface="Century Gothic"/>
              </a:rPr>
              <a:t> </a:t>
            </a:r>
            <a:r>
              <a:rPr sz="800" spc="-15" dirty="0">
                <a:latin typeface="Century Gothic"/>
                <a:cs typeface="Century Gothic"/>
              </a:rPr>
              <a:t>f</a:t>
            </a:r>
            <a:r>
              <a:rPr sz="800" dirty="0">
                <a:latin typeface="Century Gothic"/>
                <a:cs typeface="Century Gothic"/>
              </a:rPr>
              <a:t>r</a:t>
            </a:r>
            <a:r>
              <a:rPr sz="800" spc="30" dirty="0">
                <a:latin typeface="Century Gothic"/>
                <a:cs typeface="Century Gothic"/>
              </a:rPr>
              <a:t>o</a:t>
            </a:r>
            <a:r>
              <a:rPr sz="800" dirty="0">
                <a:latin typeface="Century Gothic"/>
                <a:cs typeface="Century Gothic"/>
              </a:rPr>
              <a:t>m</a:t>
            </a:r>
            <a:r>
              <a:rPr sz="800" spc="-20" dirty="0">
                <a:latin typeface="Century Gothic"/>
                <a:cs typeface="Century Gothic"/>
              </a:rPr>
              <a:t> </a:t>
            </a:r>
            <a:r>
              <a:rPr sz="800" spc="45" dirty="0">
                <a:latin typeface="Century Gothic"/>
                <a:cs typeface="Century Gothic"/>
              </a:rPr>
              <a:t>t</a:t>
            </a:r>
            <a:r>
              <a:rPr sz="800" spc="-10" dirty="0">
                <a:latin typeface="Century Gothic"/>
                <a:cs typeface="Century Gothic"/>
              </a:rPr>
              <a:t>h</a:t>
            </a:r>
            <a:r>
              <a:rPr sz="800" dirty="0">
                <a:latin typeface="Century Gothic"/>
                <a:cs typeface="Century Gothic"/>
              </a:rPr>
              <a:t>e</a:t>
            </a:r>
            <a:r>
              <a:rPr sz="800" spc="-25" dirty="0">
                <a:latin typeface="Century Gothic"/>
                <a:cs typeface="Century Gothic"/>
              </a:rPr>
              <a:t> </a:t>
            </a:r>
            <a:r>
              <a:rPr sz="800" spc="5" dirty="0">
                <a:latin typeface="Century Gothic"/>
                <a:cs typeface="Century Gothic"/>
              </a:rPr>
              <a:t>d</a:t>
            </a:r>
            <a:r>
              <a:rPr sz="800" spc="10" dirty="0">
                <a:latin typeface="Century Gothic"/>
                <a:cs typeface="Century Gothic"/>
              </a:rPr>
              <a:t>a</a:t>
            </a:r>
            <a:r>
              <a:rPr sz="800" spc="45" dirty="0">
                <a:latin typeface="Century Gothic"/>
                <a:cs typeface="Century Gothic"/>
              </a:rPr>
              <a:t>t</a:t>
            </a:r>
            <a:r>
              <a:rPr sz="800" dirty="0">
                <a:latin typeface="Century Gothic"/>
                <a:cs typeface="Century Gothic"/>
              </a:rPr>
              <a:t>e</a:t>
            </a:r>
            <a:r>
              <a:rPr sz="800" spc="-25" dirty="0">
                <a:latin typeface="Century Gothic"/>
                <a:cs typeface="Century Gothic"/>
              </a:rPr>
              <a:t> </a:t>
            </a:r>
            <a:r>
              <a:rPr sz="800" spc="30" dirty="0">
                <a:latin typeface="Century Gothic"/>
                <a:cs typeface="Century Gothic"/>
              </a:rPr>
              <a:t>o</a:t>
            </a:r>
            <a:r>
              <a:rPr sz="800" dirty="0">
                <a:latin typeface="Century Gothic"/>
                <a:cs typeface="Century Gothic"/>
              </a:rPr>
              <a:t>f</a:t>
            </a:r>
            <a:r>
              <a:rPr sz="800" spc="-75" dirty="0">
                <a:latin typeface="Century Gothic"/>
                <a:cs typeface="Century Gothic"/>
              </a:rPr>
              <a:t> </a:t>
            </a:r>
            <a:r>
              <a:rPr sz="800" spc="-5" dirty="0">
                <a:latin typeface="Century Gothic"/>
                <a:cs typeface="Century Gothic"/>
              </a:rPr>
              <a:t>l</a:t>
            </a:r>
            <a:r>
              <a:rPr sz="800" spc="10" dirty="0">
                <a:latin typeface="Century Gothic"/>
                <a:cs typeface="Century Gothic"/>
              </a:rPr>
              <a:t>a</a:t>
            </a:r>
            <a:r>
              <a:rPr sz="800" spc="5" dirty="0">
                <a:latin typeface="Century Gothic"/>
                <a:cs typeface="Century Gothic"/>
              </a:rPr>
              <a:t>s</a:t>
            </a:r>
            <a:r>
              <a:rPr sz="800" dirty="0">
                <a:latin typeface="Century Gothic"/>
                <a:cs typeface="Century Gothic"/>
              </a:rPr>
              <a:t>t</a:t>
            </a:r>
            <a:r>
              <a:rPr sz="800" spc="-15" dirty="0">
                <a:latin typeface="Century Gothic"/>
                <a:cs typeface="Century Gothic"/>
              </a:rPr>
              <a:t> </a:t>
            </a:r>
            <a:r>
              <a:rPr sz="800" spc="5" dirty="0">
                <a:latin typeface="Century Gothic"/>
                <a:cs typeface="Century Gothic"/>
              </a:rPr>
              <a:t>s</a:t>
            </a:r>
            <a:r>
              <a:rPr sz="800" spc="35" dirty="0">
                <a:latin typeface="Century Gothic"/>
                <a:cs typeface="Century Gothic"/>
              </a:rPr>
              <a:t>e</a:t>
            </a:r>
            <a:r>
              <a:rPr sz="800" dirty="0">
                <a:latin typeface="Century Gothic"/>
                <a:cs typeface="Century Gothic"/>
              </a:rPr>
              <a:t>r</a:t>
            </a:r>
            <a:r>
              <a:rPr sz="800" spc="30" dirty="0">
                <a:latin typeface="Century Gothic"/>
                <a:cs typeface="Century Gothic"/>
              </a:rPr>
              <a:t>v</a:t>
            </a:r>
            <a:r>
              <a:rPr sz="800" spc="-5" dirty="0">
                <a:latin typeface="Century Gothic"/>
                <a:cs typeface="Century Gothic"/>
              </a:rPr>
              <a:t>i</a:t>
            </a:r>
            <a:r>
              <a:rPr sz="800" spc="-40" dirty="0">
                <a:latin typeface="Century Gothic"/>
                <a:cs typeface="Century Gothic"/>
              </a:rPr>
              <a:t>c</a:t>
            </a:r>
            <a:r>
              <a:rPr sz="800" dirty="0">
                <a:latin typeface="Century Gothic"/>
                <a:cs typeface="Century Gothic"/>
              </a:rPr>
              <a:t>e</a:t>
            </a:r>
            <a:endParaRPr sz="800">
              <a:latin typeface="Century Gothic"/>
              <a:cs typeface="Century Gothic"/>
            </a:endParaRPr>
          </a:p>
          <a:p>
            <a:pPr marL="22860">
              <a:lnSpc>
                <a:spcPts val="919"/>
              </a:lnSpc>
            </a:pPr>
            <a:r>
              <a:rPr sz="800" spc="-20" dirty="0">
                <a:latin typeface="Century Gothic"/>
                <a:cs typeface="Century Gothic"/>
              </a:rPr>
              <a:t>**</a:t>
            </a:r>
            <a:r>
              <a:rPr sz="800" dirty="0">
                <a:latin typeface="Century Gothic"/>
                <a:cs typeface="Century Gothic"/>
              </a:rPr>
              <a:t>M</a:t>
            </a:r>
            <a:r>
              <a:rPr sz="800" spc="-80" dirty="0">
                <a:latin typeface="Century Gothic"/>
                <a:cs typeface="Century Gothic"/>
              </a:rPr>
              <a:t> </a:t>
            </a:r>
            <a:r>
              <a:rPr sz="800" spc="10" dirty="0">
                <a:latin typeface="Century Gothic"/>
                <a:cs typeface="Century Gothic"/>
              </a:rPr>
              <a:t>a</a:t>
            </a:r>
            <a:r>
              <a:rPr sz="800" spc="45" dirty="0">
                <a:latin typeface="Century Gothic"/>
                <a:cs typeface="Century Gothic"/>
              </a:rPr>
              <a:t>t</a:t>
            </a:r>
            <a:r>
              <a:rPr sz="800" spc="35" dirty="0">
                <a:latin typeface="Century Gothic"/>
                <a:cs typeface="Century Gothic"/>
              </a:rPr>
              <a:t>e</a:t>
            </a:r>
            <a:r>
              <a:rPr sz="800" dirty="0">
                <a:latin typeface="Century Gothic"/>
                <a:cs typeface="Century Gothic"/>
              </a:rPr>
              <a:t>ri</a:t>
            </a:r>
            <a:r>
              <a:rPr sz="800" spc="10" dirty="0">
                <a:latin typeface="Century Gothic"/>
                <a:cs typeface="Century Gothic"/>
              </a:rPr>
              <a:t>a</a:t>
            </a:r>
            <a:r>
              <a:rPr sz="800" spc="-5" dirty="0">
                <a:latin typeface="Century Gothic"/>
                <a:cs typeface="Century Gothic"/>
              </a:rPr>
              <a:t>l</a:t>
            </a:r>
            <a:r>
              <a:rPr sz="800" dirty="0">
                <a:latin typeface="Century Gothic"/>
                <a:cs typeface="Century Gothic"/>
              </a:rPr>
              <a:t>s</a:t>
            </a:r>
            <a:r>
              <a:rPr sz="800" spc="-45" dirty="0">
                <a:latin typeface="Century Gothic"/>
                <a:cs typeface="Century Gothic"/>
              </a:rPr>
              <a:t> </a:t>
            </a:r>
            <a:r>
              <a:rPr sz="800" spc="35" dirty="0">
                <a:latin typeface="Century Gothic"/>
                <a:cs typeface="Century Gothic"/>
              </a:rPr>
              <a:t>o</a:t>
            </a:r>
            <a:r>
              <a:rPr sz="800" spc="-10" dirty="0">
                <a:latin typeface="Century Gothic"/>
                <a:cs typeface="Century Gothic"/>
              </a:rPr>
              <a:t>n</a:t>
            </a:r>
            <a:r>
              <a:rPr sz="800" spc="-5" dirty="0">
                <a:latin typeface="Century Gothic"/>
                <a:cs typeface="Century Gothic"/>
              </a:rPr>
              <a:t>l</a:t>
            </a:r>
            <a:r>
              <a:rPr sz="800" spc="50" dirty="0">
                <a:latin typeface="Century Gothic"/>
                <a:cs typeface="Century Gothic"/>
              </a:rPr>
              <a:t>y</a:t>
            </a:r>
            <a:r>
              <a:rPr sz="800" dirty="0">
                <a:latin typeface="Century Gothic"/>
                <a:cs typeface="Century Gothic"/>
              </a:rPr>
              <a:t>;</a:t>
            </a:r>
            <a:r>
              <a:rPr sz="800" spc="-125" dirty="0">
                <a:latin typeface="Century Gothic"/>
                <a:cs typeface="Century Gothic"/>
              </a:rPr>
              <a:t> </a:t>
            </a:r>
            <a:r>
              <a:rPr sz="800" spc="-5" dirty="0">
                <a:latin typeface="Century Gothic"/>
                <a:cs typeface="Century Gothic"/>
              </a:rPr>
              <a:t>i</a:t>
            </a:r>
            <a:r>
              <a:rPr sz="800" dirty="0">
                <a:latin typeface="Century Gothic"/>
                <a:cs typeface="Century Gothic"/>
              </a:rPr>
              <a:t>n</a:t>
            </a:r>
            <a:r>
              <a:rPr sz="800" spc="-70" dirty="0">
                <a:latin typeface="Century Gothic"/>
                <a:cs typeface="Century Gothic"/>
              </a:rPr>
              <a:t> </a:t>
            </a:r>
            <a:r>
              <a:rPr sz="800" spc="-5" dirty="0">
                <a:latin typeface="Century Gothic"/>
                <a:cs typeface="Century Gothic"/>
              </a:rPr>
              <a:t>li</a:t>
            </a:r>
            <a:r>
              <a:rPr sz="800" spc="35" dirty="0">
                <a:latin typeface="Century Gothic"/>
                <a:cs typeface="Century Gothic"/>
              </a:rPr>
              <a:t>e</a:t>
            </a:r>
            <a:r>
              <a:rPr sz="800" dirty="0">
                <a:latin typeface="Century Gothic"/>
                <a:cs typeface="Century Gothic"/>
              </a:rPr>
              <a:t>u</a:t>
            </a:r>
            <a:r>
              <a:rPr sz="800" spc="-70" dirty="0">
                <a:latin typeface="Century Gothic"/>
                <a:cs typeface="Century Gothic"/>
              </a:rPr>
              <a:t> </a:t>
            </a:r>
            <a:r>
              <a:rPr sz="800" spc="35" dirty="0">
                <a:latin typeface="Century Gothic"/>
                <a:cs typeface="Century Gothic"/>
              </a:rPr>
              <a:t>o</a:t>
            </a:r>
            <a:r>
              <a:rPr sz="800" dirty="0">
                <a:latin typeface="Century Gothic"/>
                <a:cs typeface="Century Gothic"/>
              </a:rPr>
              <a:t>f</a:t>
            </a:r>
            <a:r>
              <a:rPr sz="800" spc="5" dirty="0">
                <a:latin typeface="Century Gothic"/>
                <a:cs typeface="Century Gothic"/>
              </a:rPr>
              <a:t> </a:t>
            </a:r>
            <a:r>
              <a:rPr sz="800" spc="-15" dirty="0">
                <a:latin typeface="Century Gothic"/>
                <a:cs typeface="Century Gothic"/>
              </a:rPr>
              <a:t>f</a:t>
            </a:r>
            <a:r>
              <a:rPr sz="800" dirty="0">
                <a:latin typeface="Century Gothic"/>
                <a:cs typeface="Century Gothic"/>
              </a:rPr>
              <a:t>r</a:t>
            </a:r>
            <a:r>
              <a:rPr sz="800" spc="10" dirty="0">
                <a:latin typeface="Century Gothic"/>
                <a:cs typeface="Century Gothic"/>
              </a:rPr>
              <a:t>a</a:t>
            </a:r>
            <a:r>
              <a:rPr sz="800" spc="45" dirty="0">
                <a:latin typeface="Century Gothic"/>
                <a:cs typeface="Century Gothic"/>
              </a:rPr>
              <a:t>m</a:t>
            </a:r>
            <a:r>
              <a:rPr sz="800" spc="35" dirty="0">
                <a:latin typeface="Century Gothic"/>
                <a:cs typeface="Century Gothic"/>
              </a:rPr>
              <a:t>e</a:t>
            </a:r>
            <a:r>
              <a:rPr sz="800" spc="5" dirty="0">
                <a:latin typeface="Century Gothic"/>
                <a:cs typeface="Century Gothic"/>
              </a:rPr>
              <a:t>s</a:t>
            </a:r>
            <a:r>
              <a:rPr sz="800" spc="-30" dirty="0">
                <a:latin typeface="Century Gothic"/>
                <a:cs typeface="Century Gothic"/>
              </a:rPr>
              <a:t>/</a:t>
            </a:r>
            <a:r>
              <a:rPr sz="800" spc="-5" dirty="0">
                <a:latin typeface="Century Gothic"/>
                <a:cs typeface="Century Gothic"/>
              </a:rPr>
              <a:t>l</a:t>
            </a:r>
            <a:r>
              <a:rPr sz="800" spc="35" dirty="0">
                <a:latin typeface="Century Gothic"/>
                <a:cs typeface="Century Gothic"/>
              </a:rPr>
              <a:t>e</a:t>
            </a:r>
            <a:r>
              <a:rPr sz="800" spc="-10" dirty="0">
                <a:latin typeface="Century Gothic"/>
                <a:cs typeface="Century Gothic"/>
              </a:rPr>
              <a:t>n</a:t>
            </a:r>
            <a:r>
              <a:rPr sz="800" spc="5" dirty="0">
                <a:latin typeface="Century Gothic"/>
                <a:cs typeface="Century Gothic"/>
              </a:rPr>
              <a:t>s</a:t>
            </a:r>
            <a:r>
              <a:rPr sz="800" spc="35" dirty="0">
                <a:latin typeface="Century Gothic"/>
                <a:cs typeface="Century Gothic"/>
              </a:rPr>
              <a:t>e</a:t>
            </a:r>
            <a:r>
              <a:rPr sz="800" dirty="0">
                <a:latin typeface="Century Gothic"/>
                <a:cs typeface="Century Gothic"/>
              </a:rPr>
              <a:t>s</a:t>
            </a:r>
            <a:endParaRPr sz="800">
              <a:latin typeface="Century Gothic"/>
              <a:cs typeface="Century Gothic"/>
            </a:endParaRPr>
          </a:p>
        </p:txBody>
      </p:sp>
      <p:graphicFrame>
        <p:nvGraphicFramePr>
          <p:cNvPr id="6" name="object 6"/>
          <p:cNvGraphicFramePr>
            <a:graphicFrameLocks noGrp="1"/>
          </p:cNvGraphicFramePr>
          <p:nvPr/>
        </p:nvGraphicFramePr>
        <p:xfrm>
          <a:off x="869950" y="2097277"/>
          <a:ext cx="10440668" cy="3750310"/>
        </p:xfrm>
        <a:graphic>
          <a:graphicData uri="http://schemas.openxmlformats.org/drawingml/2006/table">
            <a:tbl>
              <a:tblPr firstRow="1" bandRow="1">
                <a:tableStyleId>{2D5ABB26-0587-4C30-8999-92F81FD0307C}</a:tableStyleId>
              </a:tblPr>
              <a:tblGrid>
                <a:gridCol w="2976880">
                  <a:extLst>
                    <a:ext uri="{9D8B030D-6E8A-4147-A177-3AD203B41FA5}">
                      <a16:colId xmlns:a16="http://schemas.microsoft.com/office/drawing/2014/main" val="20000"/>
                    </a:ext>
                  </a:extLst>
                </a:gridCol>
                <a:gridCol w="3957954">
                  <a:extLst>
                    <a:ext uri="{9D8B030D-6E8A-4147-A177-3AD203B41FA5}">
                      <a16:colId xmlns:a16="http://schemas.microsoft.com/office/drawing/2014/main" val="20001"/>
                    </a:ext>
                  </a:extLst>
                </a:gridCol>
                <a:gridCol w="3505834">
                  <a:extLst>
                    <a:ext uri="{9D8B030D-6E8A-4147-A177-3AD203B41FA5}">
                      <a16:colId xmlns:a16="http://schemas.microsoft.com/office/drawing/2014/main" val="20002"/>
                    </a:ext>
                  </a:extLst>
                </a:gridCol>
              </a:tblGrid>
              <a:tr h="598170">
                <a:tc>
                  <a:txBody>
                    <a:bodyPr/>
                    <a:lstStyle/>
                    <a:p>
                      <a:pPr marL="906144">
                        <a:lnSpc>
                          <a:spcPct val="100000"/>
                        </a:lnSpc>
                        <a:spcBef>
                          <a:spcPts val="1450"/>
                        </a:spcBef>
                      </a:pPr>
                      <a:r>
                        <a:rPr sz="1450" b="1" spc="-10" dirty="0">
                          <a:solidFill>
                            <a:srgbClr val="FFFFFF"/>
                          </a:solidFill>
                          <a:latin typeface="Century Gothic"/>
                          <a:cs typeface="Century Gothic"/>
                        </a:rPr>
                        <a:t>C</a:t>
                      </a:r>
                      <a:r>
                        <a:rPr sz="1450" b="1" spc="35" dirty="0">
                          <a:solidFill>
                            <a:srgbClr val="FFFFFF"/>
                          </a:solidFill>
                          <a:latin typeface="Century Gothic"/>
                          <a:cs typeface="Century Gothic"/>
                        </a:rPr>
                        <a:t>o</a:t>
                      </a:r>
                      <a:r>
                        <a:rPr sz="1450" b="1" spc="15" dirty="0">
                          <a:solidFill>
                            <a:srgbClr val="FFFFFF"/>
                          </a:solidFill>
                          <a:latin typeface="Century Gothic"/>
                          <a:cs typeface="Century Gothic"/>
                        </a:rPr>
                        <a:t>r</a:t>
                      </a:r>
                      <a:r>
                        <a:rPr sz="1450" b="1" dirty="0">
                          <a:solidFill>
                            <a:srgbClr val="FFFFFF"/>
                          </a:solidFill>
                          <a:latin typeface="Century Gothic"/>
                          <a:cs typeface="Century Gothic"/>
                        </a:rPr>
                        <a:t>e</a:t>
                      </a:r>
                      <a:r>
                        <a:rPr sz="1450" b="1" spc="-135" dirty="0">
                          <a:solidFill>
                            <a:srgbClr val="FFFFFF"/>
                          </a:solidFill>
                          <a:latin typeface="Century Gothic"/>
                          <a:cs typeface="Century Gothic"/>
                        </a:rPr>
                        <a:t> </a:t>
                      </a:r>
                      <a:r>
                        <a:rPr sz="1450" b="1" spc="-40" dirty="0">
                          <a:solidFill>
                            <a:srgbClr val="FFFFFF"/>
                          </a:solidFill>
                          <a:latin typeface="Century Gothic"/>
                          <a:cs typeface="Century Gothic"/>
                        </a:rPr>
                        <a:t>B</a:t>
                      </a:r>
                      <a:r>
                        <a:rPr sz="1450" b="1" spc="35" dirty="0">
                          <a:solidFill>
                            <a:srgbClr val="FFFFFF"/>
                          </a:solidFill>
                          <a:latin typeface="Century Gothic"/>
                          <a:cs typeface="Century Gothic"/>
                        </a:rPr>
                        <a:t>e</a:t>
                      </a:r>
                      <a:r>
                        <a:rPr sz="1450" b="1" spc="10" dirty="0">
                          <a:solidFill>
                            <a:srgbClr val="FFFFFF"/>
                          </a:solidFill>
                          <a:latin typeface="Century Gothic"/>
                          <a:cs typeface="Century Gothic"/>
                        </a:rPr>
                        <a:t>n</a:t>
                      </a:r>
                      <a:r>
                        <a:rPr sz="1450" b="1" spc="35" dirty="0">
                          <a:solidFill>
                            <a:srgbClr val="FFFFFF"/>
                          </a:solidFill>
                          <a:latin typeface="Century Gothic"/>
                          <a:cs typeface="Century Gothic"/>
                        </a:rPr>
                        <a:t>e</a:t>
                      </a:r>
                      <a:r>
                        <a:rPr sz="1450" b="1" dirty="0">
                          <a:solidFill>
                            <a:srgbClr val="FFFFFF"/>
                          </a:solidFill>
                          <a:latin typeface="Century Gothic"/>
                          <a:cs typeface="Century Gothic"/>
                        </a:rPr>
                        <a:t>f</a:t>
                      </a:r>
                      <a:r>
                        <a:rPr sz="1450" b="1" spc="-30" dirty="0">
                          <a:solidFill>
                            <a:srgbClr val="FFFFFF"/>
                          </a:solidFill>
                          <a:latin typeface="Century Gothic"/>
                          <a:cs typeface="Century Gothic"/>
                        </a:rPr>
                        <a:t>i</a:t>
                      </a:r>
                      <a:r>
                        <a:rPr sz="1450" b="1" spc="-35" dirty="0">
                          <a:solidFill>
                            <a:srgbClr val="FFFFFF"/>
                          </a:solidFill>
                          <a:latin typeface="Century Gothic"/>
                          <a:cs typeface="Century Gothic"/>
                        </a:rPr>
                        <a:t>t</a:t>
                      </a:r>
                      <a:r>
                        <a:rPr sz="1450" b="1" dirty="0">
                          <a:solidFill>
                            <a:srgbClr val="FFFFFF"/>
                          </a:solidFill>
                          <a:latin typeface="Century Gothic"/>
                          <a:cs typeface="Century Gothic"/>
                        </a:rPr>
                        <a:t>s</a:t>
                      </a:r>
                      <a:endParaRPr sz="1450">
                        <a:latin typeface="Century Gothic"/>
                        <a:cs typeface="Century Gothic"/>
                      </a:endParaRPr>
                    </a:p>
                  </a:txBody>
                  <a:tcPr marL="0" marR="0" marT="18415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algn="ctr">
                        <a:lnSpc>
                          <a:spcPts val="1710"/>
                        </a:lnSpc>
                        <a:spcBef>
                          <a:spcPts val="610"/>
                        </a:spcBef>
                      </a:pPr>
                      <a:r>
                        <a:rPr sz="1450" b="1" spc="-5" dirty="0">
                          <a:solidFill>
                            <a:srgbClr val="FFFFFF"/>
                          </a:solidFill>
                          <a:latin typeface="Century Gothic"/>
                          <a:cs typeface="Century Gothic"/>
                        </a:rPr>
                        <a:t>In-Network</a:t>
                      </a:r>
                      <a:endParaRPr sz="1450">
                        <a:latin typeface="Century Gothic"/>
                        <a:cs typeface="Century Gothic"/>
                      </a:endParaRPr>
                    </a:p>
                    <a:p>
                      <a:pPr algn="ctr">
                        <a:lnSpc>
                          <a:spcPts val="1710"/>
                        </a:lnSpc>
                      </a:pPr>
                      <a:r>
                        <a:rPr sz="1450" b="1" i="1" spc="-10" dirty="0">
                          <a:solidFill>
                            <a:srgbClr val="FFFFFF"/>
                          </a:solidFill>
                          <a:latin typeface="Century Gothic"/>
                          <a:cs typeface="Century Gothic"/>
                        </a:rPr>
                        <a:t>P</a:t>
                      </a:r>
                      <a:r>
                        <a:rPr sz="1450" b="1" i="1" spc="35" dirty="0">
                          <a:solidFill>
                            <a:srgbClr val="FFFFFF"/>
                          </a:solidFill>
                          <a:latin typeface="Century Gothic"/>
                          <a:cs typeface="Century Gothic"/>
                        </a:rPr>
                        <a:t>o</a:t>
                      </a:r>
                      <a:r>
                        <a:rPr sz="1450" b="1" i="1" dirty="0">
                          <a:solidFill>
                            <a:srgbClr val="FFFFFF"/>
                          </a:solidFill>
                          <a:latin typeface="Century Gothic"/>
                          <a:cs typeface="Century Gothic"/>
                        </a:rPr>
                        <a:t>s</a:t>
                      </a:r>
                      <a:r>
                        <a:rPr sz="1450" b="1" i="1" spc="-35" dirty="0">
                          <a:solidFill>
                            <a:srgbClr val="FFFFFF"/>
                          </a:solidFill>
                          <a:latin typeface="Century Gothic"/>
                          <a:cs typeface="Century Gothic"/>
                        </a:rPr>
                        <a:t>t</a:t>
                      </a:r>
                      <a:r>
                        <a:rPr sz="1450" b="1" i="1" spc="5" dirty="0">
                          <a:solidFill>
                            <a:srgbClr val="FFFFFF"/>
                          </a:solidFill>
                          <a:latin typeface="Century Gothic"/>
                          <a:cs typeface="Century Gothic"/>
                        </a:rPr>
                        <a:t>d</a:t>
                      </a:r>
                      <a:r>
                        <a:rPr sz="1450" b="1" i="1" spc="35" dirty="0">
                          <a:solidFill>
                            <a:srgbClr val="FFFFFF"/>
                          </a:solidFill>
                          <a:latin typeface="Century Gothic"/>
                          <a:cs typeface="Century Gothic"/>
                        </a:rPr>
                        <a:t>o</a:t>
                      </a:r>
                      <a:r>
                        <a:rPr sz="1450" b="1" i="1" dirty="0">
                          <a:solidFill>
                            <a:srgbClr val="FFFFFF"/>
                          </a:solidFill>
                          <a:latin typeface="Century Gothic"/>
                          <a:cs typeface="Century Gothic"/>
                        </a:rPr>
                        <a:t>c</a:t>
                      </a:r>
                      <a:r>
                        <a:rPr sz="1450" b="1" i="1" spc="-130" dirty="0">
                          <a:solidFill>
                            <a:srgbClr val="FFFFFF"/>
                          </a:solidFill>
                          <a:latin typeface="Century Gothic"/>
                          <a:cs typeface="Century Gothic"/>
                        </a:rPr>
                        <a:t> </a:t>
                      </a:r>
                      <a:r>
                        <a:rPr sz="1450" b="1" i="1" spc="-10" dirty="0">
                          <a:solidFill>
                            <a:srgbClr val="FFFFFF"/>
                          </a:solidFill>
                          <a:latin typeface="Century Gothic"/>
                          <a:cs typeface="Century Gothic"/>
                        </a:rPr>
                        <a:t>P</a:t>
                      </a:r>
                      <a:r>
                        <a:rPr sz="1450" b="1" i="1" spc="5" dirty="0">
                          <a:solidFill>
                            <a:srgbClr val="FFFFFF"/>
                          </a:solidFill>
                          <a:latin typeface="Century Gothic"/>
                          <a:cs typeface="Century Gothic"/>
                        </a:rPr>
                        <a:t>a</a:t>
                      </a:r>
                      <a:r>
                        <a:rPr sz="1450" b="1" i="1" spc="-35" dirty="0">
                          <a:solidFill>
                            <a:srgbClr val="FFFFFF"/>
                          </a:solidFill>
                          <a:latin typeface="Century Gothic"/>
                          <a:cs typeface="Century Gothic"/>
                        </a:rPr>
                        <a:t>y</a:t>
                      </a:r>
                      <a:r>
                        <a:rPr sz="1450" b="1" i="1" dirty="0">
                          <a:solidFill>
                            <a:srgbClr val="FFFFFF"/>
                          </a:solidFill>
                          <a:latin typeface="Century Gothic"/>
                          <a:cs typeface="Century Gothic"/>
                        </a:rPr>
                        <a:t>s</a:t>
                      </a:r>
                      <a:endParaRPr sz="1450">
                        <a:latin typeface="Century Gothic"/>
                        <a:cs typeface="Century Gothic"/>
                      </a:endParaRPr>
                    </a:p>
                  </a:txBody>
                  <a:tcPr marL="0" marR="0" marT="7747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92D050"/>
                    </a:solidFill>
                  </a:tcPr>
                </a:tc>
                <a:tc>
                  <a:txBody>
                    <a:bodyPr/>
                    <a:lstStyle/>
                    <a:p>
                      <a:pPr marL="20955" algn="ctr">
                        <a:lnSpc>
                          <a:spcPts val="1710"/>
                        </a:lnSpc>
                        <a:spcBef>
                          <a:spcPts val="610"/>
                        </a:spcBef>
                      </a:pPr>
                      <a:r>
                        <a:rPr sz="1450" b="1" spc="-10" dirty="0">
                          <a:solidFill>
                            <a:srgbClr val="FFFFFF"/>
                          </a:solidFill>
                          <a:latin typeface="Century Gothic"/>
                          <a:cs typeface="Century Gothic"/>
                        </a:rPr>
                        <a:t>Out-of-Network</a:t>
                      </a:r>
                      <a:endParaRPr sz="1450">
                        <a:latin typeface="Century Gothic"/>
                        <a:cs typeface="Century Gothic"/>
                      </a:endParaRPr>
                    </a:p>
                    <a:p>
                      <a:pPr marL="4445" algn="ctr">
                        <a:lnSpc>
                          <a:spcPts val="1710"/>
                        </a:lnSpc>
                      </a:pPr>
                      <a:r>
                        <a:rPr sz="1450" b="1" i="1" spc="-10" dirty="0">
                          <a:solidFill>
                            <a:srgbClr val="FFFFFF"/>
                          </a:solidFill>
                          <a:latin typeface="Century Gothic"/>
                          <a:cs typeface="Century Gothic"/>
                        </a:rPr>
                        <a:t>P</a:t>
                      </a:r>
                      <a:r>
                        <a:rPr sz="1450" b="1" i="1" spc="35" dirty="0">
                          <a:solidFill>
                            <a:srgbClr val="FFFFFF"/>
                          </a:solidFill>
                          <a:latin typeface="Century Gothic"/>
                          <a:cs typeface="Century Gothic"/>
                        </a:rPr>
                        <a:t>o</a:t>
                      </a:r>
                      <a:r>
                        <a:rPr sz="1450" b="1" i="1" dirty="0">
                          <a:solidFill>
                            <a:srgbClr val="FFFFFF"/>
                          </a:solidFill>
                          <a:latin typeface="Century Gothic"/>
                          <a:cs typeface="Century Gothic"/>
                        </a:rPr>
                        <a:t>s</a:t>
                      </a:r>
                      <a:r>
                        <a:rPr sz="1450" b="1" i="1" spc="-35" dirty="0">
                          <a:solidFill>
                            <a:srgbClr val="FFFFFF"/>
                          </a:solidFill>
                          <a:latin typeface="Century Gothic"/>
                          <a:cs typeface="Century Gothic"/>
                        </a:rPr>
                        <a:t>t</a:t>
                      </a:r>
                      <a:r>
                        <a:rPr sz="1450" b="1" i="1" spc="5" dirty="0">
                          <a:solidFill>
                            <a:srgbClr val="FFFFFF"/>
                          </a:solidFill>
                          <a:latin typeface="Century Gothic"/>
                          <a:cs typeface="Century Gothic"/>
                        </a:rPr>
                        <a:t>d</a:t>
                      </a:r>
                      <a:r>
                        <a:rPr sz="1450" b="1" i="1" spc="35" dirty="0">
                          <a:solidFill>
                            <a:srgbClr val="FFFFFF"/>
                          </a:solidFill>
                          <a:latin typeface="Century Gothic"/>
                          <a:cs typeface="Century Gothic"/>
                        </a:rPr>
                        <a:t>o</a:t>
                      </a:r>
                      <a:r>
                        <a:rPr sz="1450" b="1" i="1" dirty="0">
                          <a:solidFill>
                            <a:srgbClr val="FFFFFF"/>
                          </a:solidFill>
                          <a:latin typeface="Century Gothic"/>
                          <a:cs typeface="Century Gothic"/>
                        </a:rPr>
                        <a:t>c</a:t>
                      </a:r>
                      <a:r>
                        <a:rPr sz="1450" b="1" i="1" spc="-130" dirty="0">
                          <a:solidFill>
                            <a:srgbClr val="FFFFFF"/>
                          </a:solidFill>
                          <a:latin typeface="Century Gothic"/>
                          <a:cs typeface="Century Gothic"/>
                        </a:rPr>
                        <a:t> </a:t>
                      </a:r>
                      <a:r>
                        <a:rPr sz="1450" b="1" i="1" spc="-10" dirty="0">
                          <a:solidFill>
                            <a:srgbClr val="FFFFFF"/>
                          </a:solidFill>
                          <a:latin typeface="Century Gothic"/>
                          <a:cs typeface="Century Gothic"/>
                        </a:rPr>
                        <a:t>P</a:t>
                      </a:r>
                      <a:r>
                        <a:rPr sz="1450" b="1" i="1" spc="5" dirty="0">
                          <a:solidFill>
                            <a:srgbClr val="FFFFFF"/>
                          </a:solidFill>
                          <a:latin typeface="Century Gothic"/>
                          <a:cs typeface="Century Gothic"/>
                        </a:rPr>
                        <a:t>a</a:t>
                      </a:r>
                      <a:r>
                        <a:rPr sz="1450" b="1" i="1" spc="-35" dirty="0">
                          <a:solidFill>
                            <a:srgbClr val="FFFFFF"/>
                          </a:solidFill>
                          <a:latin typeface="Century Gothic"/>
                          <a:cs typeface="Century Gothic"/>
                        </a:rPr>
                        <a:t>y</a:t>
                      </a:r>
                      <a:r>
                        <a:rPr sz="1450" b="1" i="1" dirty="0">
                          <a:solidFill>
                            <a:srgbClr val="FFFFFF"/>
                          </a:solidFill>
                          <a:latin typeface="Century Gothic"/>
                          <a:cs typeface="Century Gothic"/>
                        </a:rPr>
                        <a:t>s</a:t>
                      </a:r>
                      <a:endParaRPr sz="1450">
                        <a:latin typeface="Century Gothic"/>
                        <a:cs typeface="Century Gothic"/>
                      </a:endParaRPr>
                    </a:p>
                  </a:txBody>
                  <a:tcPr marL="0" marR="0" marT="7747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C00000"/>
                    </a:solidFill>
                  </a:tcPr>
                </a:tc>
                <a:extLst>
                  <a:ext uri="{0D108BD9-81ED-4DB2-BD59-A6C34878D82A}">
                    <a16:rowId xmlns:a16="http://schemas.microsoft.com/office/drawing/2014/main" val="10000"/>
                  </a:ext>
                </a:extLst>
              </a:tr>
              <a:tr h="396240">
                <a:tc>
                  <a:txBody>
                    <a:bodyPr/>
                    <a:lstStyle/>
                    <a:p>
                      <a:pPr marL="92075">
                        <a:lnSpc>
                          <a:spcPct val="100000"/>
                        </a:lnSpc>
                        <a:spcBef>
                          <a:spcPts val="765"/>
                        </a:spcBef>
                      </a:pPr>
                      <a:r>
                        <a:rPr sz="1250" b="0" spc="65" dirty="0">
                          <a:latin typeface="Calibri Light"/>
                          <a:cs typeface="Calibri Light"/>
                        </a:rPr>
                        <a:t>Eye</a:t>
                      </a:r>
                      <a:r>
                        <a:rPr sz="1250" b="0" spc="-50" dirty="0">
                          <a:latin typeface="Calibri Light"/>
                          <a:cs typeface="Calibri Light"/>
                        </a:rPr>
                        <a:t> </a:t>
                      </a:r>
                      <a:r>
                        <a:rPr sz="1250" b="0" spc="10" dirty="0">
                          <a:latin typeface="Calibri Light"/>
                          <a:cs typeface="Calibri Light"/>
                        </a:rPr>
                        <a:t>Exam</a:t>
                      </a:r>
                      <a:r>
                        <a:rPr sz="1250" b="0" spc="-30" dirty="0">
                          <a:latin typeface="Calibri Light"/>
                          <a:cs typeface="Calibri Light"/>
                        </a:rPr>
                        <a:t> </a:t>
                      </a:r>
                      <a:r>
                        <a:rPr sz="1250" b="0" spc="5" dirty="0">
                          <a:latin typeface="Calibri Light"/>
                          <a:cs typeface="Calibri Light"/>
                        </a:rPr>
                        <a:t>(every</a:t>
                      </a:r>
                      <a:r>
                        <a:rPr sz="1250" b="0" spc="-60" dirty="0">
                          <a:latin typeface="Calibri Light"/>
                          <a:cs typeface="Calibri Light"/>
                        </a:rPr>
                        <a:t> </a:t>
                      </a:r>
                      <a:r>
                        <a:rPr sz="1250" b="0" spc="45" dirty="0">
                          <a:latin typeface="Calibri Light"/>
                          <a:cs typeface="Calibri Light"/>
                        </a:rPr>
                        <a:t>12</a:t>
                      </a:r>
                      <a:r>
                        <a:rPr sz="1250" b="0" spc="-40" dirty="0">
                          <a:latin typeface="Calibri Light"/>
                          <a:cs typeface="Calibri Light"/>
                        </a:rPr>
                        <a:t> </a:t>
                      </a:r>
                      <a:r>
                        <a:rPr sz="1250" b="0" spc="20" dirty="0">
                          <a:latin typeface="Calibri Light"/>
                          <a:cs typeface="Calibri Light"/>
                        </a:rPr>
                        <a:t>months*)</a:t>
                      </a:r>
                      <a:endParaRPr sz="1250">
                        <a:latin typeface="Calibri Light"/>
                        <a:cs typeface="Calibri Light"/>
                      </a:endParaRPr>
                    </a:p>
                  </a:txBody>
                  <a:tcPr marL="0" marR="0" marT="9715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1F1F1"/>
                    </a:solidFill>
                  </a:tcPr>
                </a:tc>
                <a:tc>
                  <a:txBody>
                    <a:bodyPr/>
                    <a:lstStyle/>
                    <a:p>
                      <a:pPr marL="5080" algn="ctr">
                        <a:lnSpc>
                          <a:spcPct val="100000"/>
                        </a:lnSpc>
                        <a:spcBef>
                          <a:spcPts val="765"/>
                        </a:spcBef>
                      </a:pPr>
                      <a:r>
                        <a:rPr sz="1250" b="0" spc="5" dirty="0">
                          <a:latin typeface="Calibri Light"/>
                          <a:cs typeface="Calibri Light"/>
                        </a:rPr>
                        <a:t>$10</a:t>
                      </a:r>
                      <a:r>
                        <a:rPr sz="1250" b="0" spc="65" dirty="0">
                          <a:latin typeface="Calibri Light"/>
                          <a:cs typeface="Calibri Light"/>
                        </a:rPr>
                        <a:t> </a:t>
                      </a:r>
                      <a:r>
                        <a:rPr sz="1250" b="0" spc="15" dirty="0">
                          <a:latin typeface="Calibri Light"/>
                          <a:cs typeface="Calibri Light"/>
                        </a:rPr>
                        <a:t>Copay</a:t>
                      </a:r>
                      <a:endParaRPr sz="1250">
                        <a:latin typeface="Calibri Light"/>
                        <a:cs typeface="Calibri Light"/>
                      </a:endParaRPr>
                    </a:p>
                  </a:txBody>
                  <a:tcPr marL="0" marR="0" marT="9715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1F1F1"/>
                    </a:solidFill>
                  </a:tcPr>
                </a:tc>
                <a:tc>
                  <a:txBody>
                    <a:bodyPr/>
                    <a:lstStyle/>
                    <a:p>
                      <a:pPr marL="4445" algn="ctr">
                        <a:lnSpc>
                          <a:spcPct val="100000"/>
                        </a:lnSpc>
                        <a:spcBef>
                          <a:spcPts val="765"/>
                        </a:spcBef>
                      </a:pPr>
                      <a:r>
                        <a:rPr sz="1250" b="0" spc="5" dirty="0">
                          <a:latin typeface="Calibri Light"/>
                          <a:cs typeface="Calibri Light"/>
                        </a:rPr>
                        <a:t>Up</a:t>
                      </a:r>
                      <a:r>
                        <a:rPr sz="1250" b="0" spc="-5" dirty="0">
                          <a:latin typeface="Calibri Light"/>
                          <a:cs typeface="Calibri Light"/>
                        </a:rPr>
                        <a:t> </a:t>
                      </a:r>
                      <a:r>
                        <a:rPr sz="1250" b="0" dirty="0">
                          <a:latin typeface="Calibri Light"/>
                          <a:cs typeface="Calibri Light"/>
                        </a:rPr>
                        <a:t>to</a:t>
                      </a:r>
                      <a:r>
                        <a:rPr sz="1250" b="0" spc="70" dirty="0">
                          <a:latin typeface="Calibri Light"/>
                          <a:cs typeface="Calibri Light"/>
                        </a:rPr>
                        <a:t> </a:t>
                      </a:r>
                      <a:r>
                        <a:rPr sz="1250" b="0" spc="5" dirty="0">
                          <a:latin typeface="Calibri Light"/>
                          <a:cs typeface="Calibri Light"/>
                        </a:rPr>
                        <a:t>$35</a:t>
                      </a:r>
                      <a:r>
                        <a:rPr sz="1250" b="0" spc="15" dirty="0">
                          <a:latin typeface="Calibri Light"/>
                          <a:cs typeface="Calibri Light"/>
                        </a:rPr>
                        <a:t> </a:t>
                      </a:r>
                      <a:r>
                        <a:rPr sz="1250" b="0" spc="20" dirty="0">
                          <a:latin typeface="Calibri Light"/>
                          <a:cs typeface="Calibri Light"/>
                        </a:rPr>
                        <a:t>allowance</a:t>
                      </a:r>
                      <a:endParaRPr sz="1250">
                        <a:latin typeface="Calibri Light"/>
                        <a:cs typeface="Calibri Light"/>
                      </a:endParaRPr>
                    </a:p>
                  </a:txBody>
                  <a:tcPr marL="0" marR="0" marT="9715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1F1F1"/>
                    </a:solidFill>
                  </a:tcPr>
                </a:tc>
                <a:extLst>
                  <a:ext uri="{0D108BD9-81ED-4DB2-BD59-A6C34878D82A}">
                    <a16:rowId xmlns:a16="http://schemas.microsoft.com/office/drawing/2014/main" val="10001"/>
                  </a:ext>
                </a:extLst>
              </a:tr>
              <a:tr h="396240">
                <a:tc>
                  <a:txBody>
                    <a:bodyPr/>
                    <a:lstStyle/>
                    <a:p>
                      <a:pPr marL="92075">
                        <a:lnSpc>
                          <a:spcPct val="100000"/>
                        </a:lnSpc>
                        <a:spcBef>
                          <a:spcPts val="770"/>
                        </a:spcBef>
                      </a:pPr>
                      <a:r>
                        <a:rPr sz="1250" b="0" spc="35" dirty="0">
                          <a:latin typeface="Calibri Light"/>
                          <a:cs typeface="Calibri Light"/>
                        </a:rPr>
                        <a:t>Frames</a:t>
                      </a:r>
                      <a:r>
                        <a:rPr sz="1250" b="0" spc="5" dirty="0">
                          <a:latin typeface="Calibri Light"/>
                          <a:cs typeface="Calibri Light"/>
                        </a:rPr>
                        <a:t> (every</a:t>
                      </a:r>
                      <a:r>
                        <a:rPr sz="1250" b="0" spc="-40" dirty="0">
                          <a:latin typeface="Calibri Light"/>
                          <a:cs typeface="Calibri Light"/>
                        </a:rPr>
                        <a:t> </a:t>
                      </a:r>
                      <a:r>
                        <a:rPr sz="1250" b="0" spc="45" dirty="0">
                          <a:latin typeface="Calibri Light"/>
                          <a:cs typeface="Calibri Light"/>
                        </a:rPr>
                        <a:t>12</a:t>
                      </a:r>
                      <a:r>
                        <a:rPr sz="1250" b="0" spc="170" dirty="0">
                          <a:latin typeface="Calibri Light"/>
                          <a:cs typeface="Calibri Light"/>
                        </a:rPr>
                        <a:t> </a:t>
                      </a:r>
                      <a:r>
                        <a:rPr sz="1250" b="0" spc="20" dirty="0">
                          <a:latin typeface="Calibri Light"/>
                          <a:cs typeface="Calibri Light"/>
                        </a:rPr>
                        <a:t>months*)</a:t>
                      </a:r>
                      <a:endParaRPr sz="1250">
                        <a:latin typeface="Calibri Light"/>
                        <a:cs typeface="Calibri Light"/>
                      </a:endParaRPr>
                    </a:p>
                  </a:txBody>
                  <a:tcPr marL="0" marR="0" marT="9779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9D9D9"/>
                    </a:solidFill>
                  </a:tcPr>
                </a:tc>
                <a:tc>
                  <a:txBody>
                    <a:bodyPr/>
                    <a:lstStyle/>
                    <a:p>
                      <a:pPr marR="4445" algn="ctr">
                        <a:lnSpc>
                          <a:spcPct val="100000"/>
                        </a:lnSpc>
                        <a:spcBef>
                          <a:spcPts val="770"/>
                        </a:spcBef>
                      </a:pPr>
                      <a:r>
                        <a:rPr sz="1250" b="0" spc="5" dirty="0">
                          <a:latin typeface="Calibri Light"/>
                          <a:cs typeface="Calibri Light"/>
                        </a:rPr>
                        <a:t>$120</a:t>
                      </a:r>
                      <a:r>
                        <a:rPr sz="1250" b="0" spc="95" dirty="0">
                          <a:latin typeface="Calibri Light"/>
                          <a:cs typeface="Calibri Light"/>
                        </a:rPr>
                        <a:t> </a:t>
                      </a:r>
                      <a:r>
                        <a:rPr sz="1250" b="0" spc="20" dirty="0">
                          <a:latin typeface="Calibri Light"/>
                          <a:cs typeface="Calibri Light"/>
                        </a:rPr>
                        <a:t>allowance</a:t>
                      </a:r>
                      <a:r>
                        <a:rPr sz="1250" b="0" spc="-45" dirty="0">
                          <a:latin typeface="Calibri Light"/>
                          <a:cs typeface="Calibri Light"/>
                        </a:rPr>
                        <a:t> </a:t>
                      </a:r>
                      <a:r>
                        <a:rPr sz="1250" b="0" spc="15" dirty="0">
                          <a:latin typeface="Calibri Light"/>
                          <a:cs typeface="Calibri Light"/>
                        </a:rPr>
                        <a:t>(20%</a:t>
                      </a:r>
                      <a:r>
                        <a:rPr sz="1250" b="0" spc="75" dirty="0">
                          <a:latin typeface="Calibri Light"/>
                          <a:cs typeface="Calibri Light"/>
                        </a:rPr>
                        <a:t> </a:t>
                      </a:r>
                      <a:r>
                        <a:rPr sz="1250" b="0" spc="5" dirty="0">
                          <a:latin typeface="Calibri Light"/>
                          <a:cs typeface="Calibri Light"/>
                        </a:rPr>
                        <a:t>off</a:t>
                      </a:r>
                      <a:r>
                        <a:rPr sz="1250" b="0" spc="-35" dirty="0">
                          <a:latin typeface="Calibri Light"/>
                          <a:cs typeface="Calibri Light"/>
                        </a:rPr>
                        <a:t> </a:t>
                      </a:r>
                      <a:r>
                        <a:rPr sz="1250" b="0" spc="25" dirty="0">
                          <a:latin typeface="Calibri Light"/>
                          <a:cs typeface="Calibri Light"/>
                        </a:rPr>
                        <a:t>remaining</a:t>
                      </a:r>
                      <a:r>
                        <a:rPr sz="1250" b="0" spc="-15" dirty="0">
                          <a:latin typeface="Calibri Light"/>
                          <a:cs typeface="Calibri Light"/>
                        </a:rPr>
                        <a:t> </a:t>
                      </a:r>
                      <a:r>
                        <a:rPr sz="1250" b="0" spc="20" dirty="0">
                          <a:latin typeface="Calibri Light"/>
                          <a:cs typeface="Calibri Light"/>
                        </a:rPr>
                        <a:t>balance)</a:t>
                      </a:r>
                      <a:endParaRPr sz="1250">
                        <a:latin typeface="Calibri Light"/>
                        <a:cs typeface="Calibri Light"/>
                      </a:endParaRPr>
                    </a:p>
                  </a:txBody>
                  <a:tcPr marL="0" marR="0" marT="9779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9D9D9"/>
                    </a:solidFill>
                  </a:tcPr>
                </a:tc>
                <a:tc>
                  <a:txBody>
                    <a:bodyPr/>
                    <a:lstStyle/>
                    <a:p>
                      <a:pPr marL="6985" algn="ctr">
                        <a:lnSpc>
                          <a:spcPct val="100000"/>
                        </a:lnSpc>
                        <a:spcBef>
                          <a:spcPts val="770"/>
                        </a:spcBef>
                      </a:pPr>
                      <a:r>
                        <a:rPr sz="1250" b="0" spc="5" dirty="0">
                          <a:latin typeface="Calibri Light"/>
                          <a:cs typeface="Calibri Light"/>
                        </a:rPr>
                        <a:t>Up</a:t>
                      </a:r>
                      <a:r>
                        <a:rPr sz="1250" b="0" dirty="0">
                          <a:latin typeface="Calibri Light"/>
                          <a:cs typeface="Calibri Light"/>
                        </a:rPr>
                        <a:t> to</a:t>
                      </a:r>
                      <a:r>
                        <a:rPr sz="1250" b="0" spc="75" dirty="0">
                          <a:latin typeface="Calibri Light"/>
                          <a:cs typeface="Calibri Light"/>
                        </a:rPr>
                        <a:t> </a:t>
                      </a:r>
                      <a:r>
                        <a:rPr sz="1250" b="0" spc="5" dirty="0">
                          <a:latin typeface="Calibri Light"/>
                          <a:cs typeface="Calibri Light"/>
                        </a:rPr>
                        <a:t>$48</a:t>
                      </a:r>
                      <a:r>
                        <a:rPr sz="1250" b="0" spc="20" dirty="0">
                          <a:latin typeface="Calibri Light"/>
                          <a:cs typeface="Calibri Light"/>
                        </a:rPr>
                        <a:t> allowance</a:t>
                      </a:r>
                      <a:endParaRPr sz="1250">
                        <a:latin typeface="Calibri Light"/>
                        <a:cs typeface="Calibri Light"/>
                      </a:endParaRPr>
                    </a:p>
                  </a:txBody>
                  <a:tcPr marL="0" marR="0" marT="9779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9D9D9"/>
                    </a:solidFill>
                  </a:tcPr>
                </a:tc>
                <a:extLst>
                  <a:ext uri="{0D108BD9-81ED-4DB2-BD59-A6C34878D82A}">
                    <a16:rowId xmlns:a16="http://schemas.microsoft.com/office/drawing/2014/main" val="10002"/>
                  </a:ext>
                </a:extLst>
              </a:tr>
              <a:tr h="883285">
                <a:tc>
                  <a:txBody>
                    <a:bodyPr/>
                    <a:lstStyle/>
                    <a:p>
                      <a:pPr marL="92075">
                        <a:lnSpc>
                          <a:spcPct val="100000"/>
                        </a:lnSpc>
                        <a:spcBef>
                          <a:spcPts val="350"/>
                        </a:spcBef>
                      </a:pPr>
                      <a:r>
                        <a:rPr sz="1250" b="0" spc="100" dirty="0">
                          <a:latin typeface="Calibri Light"/>
                          <a:cs typeface="Calibri Light"/>
                        </a:rPr>
                        <a:t>L</a:t>
                      </a:r>
                      <a:r>
                        <a:rPr sz="1250" b="0" spc="85" dirty="0">
                          <a:latin typeface="Calibri Light"/>
                          <a:cs typeface="Calibri Light"/>
                        </a:rPr>
                        <a:t>e</a:t>
                      </a:r>
                      <a:r>
                        <a:rPr sz="1250" b="0" spc="50" dirty="0">
                          <a:latin typeface="Calibri Light"/>
                          <a:cs typeface="Calibri Light"/>
                        </a:rPr>
                        <a:t>n</a:t>
                      </a:r>
                      <a:r>
                        <a:rPr sz="1250" b="0" spc="-15" dirty="0">
                          <a:latin typeface="Calibri Light"/>
                          <a:cs typeface="Calibri Light"/>
                        </a:rPr>
                        <a:t>s</a:t>
                      </a:r>
                      <a:r>
                        <a:rPr sz="1250" b="0" spc="5" dirty="0">
                          <a:latin typeface="Calibri Light"/>
                          <a:cs typeface="Calibri Light"/>
                        </a:rPr>
                        <a:t>e</a:t>
                      </a:r>
                      <a:r>
                        <a:rPr sz="1250" b="0" dirty="0">
                          <a:latin typeface="Calibri Light"/>
                          <a:cs typeface="Calibri Light"/>
                        </a:rPr>
                        <a:t>s</a:t>
                      </a:r>
                      <a:r>
                        <a:rPr sz="1250" b="0" spc="-60" dirty="0">
                          <a:latin typeface="Calibri Light"/>
                          <a:cs typeface="Calibri Light"/>
                        </a:rPr>
                        <a:t> </a:t>
                      </a:r>
                      <a:r>
                        <a:rPr sz="1250" b="0" spc="15" dirty="0">
                          <a:latin typeface="Calibri Light"/>
                          <a:cs typeface="Calibri Light"/>
                        </a:rPr>
                        <a:t>(</a:t>
                      </a:r>
                      <a:r>
                        <a:rPr sz="1250" b="0" spc="5" dirty="0">
                          <a:latin typeface="Calibri Light"/>
                          <a:cs typeface="Calibri Light"/>
                        </a:rPr>
                        <a:t>e</a:t>
                      </a:r>
                      <a:r>
                        <a:rPr sz="1250" b="0" dirty="0">
                          <a:latin typeface="Calibri Light"/>
                          <a:cs typeface="Calibri Light"/>
                        </a:rPr>
                        <a:t>ve</a:t>
                      </a:r>
                      <a:r>
                        <a:rPr sz="1250" b="0" spc="35" dirty="0">
                          <a:latin typeface="Calibri Light"/>
                          <a:cs typeface="Calibri Light"/>
                        </a:rPr>
                        <a:t>r</a:t>
                      </a:r>
                      <a:r>
                        <a:rPr sz="1250" b="0" dirty="0">
                          <a:latin typeface="Calibri Light"/>
                          <a:cs typeface="Calibri Light"/>
                        </a:rPr>
                        <a:t>y</a:t>
                      </a:r>
                      <a:r>
                        <a:rPr sz="1250" b="0" spc="-50" dirty="0">
                          <a:latin typeface="Calibri Light"/>
                          <a:cs typeface="Calibri Light"/>
                        </a:rPr>
                        <a:t> </a:t>
                      </a:r>
                      <a:r>
                        <a:rPr sz="1250" b="0" spc="-10" dirty="0">
                          <a:latin typeface="Calibri Light"/>
                          <a:cs typeface="Calibri Light"/>
                        </a:rPr>
                        <a:t>1</a:t>
                      </a:r>
                      <a:r>
                        <a:rPr sz="1250" b="0" dirty="0">
                          <a:latin typeface="Calibri Light"/>
                          <a:cs typeface="Calibri Light"/>
                        </a:rPr>
                        <a:t>2</a:t>
                      </a:r>
                      <a:r>
                        <a:rPr sz="1250" b="0" spc="-40" dirty="0">
                          <a:latin typeface="Calibri Light"/>
                          <a:cs typeface="Calibri Light"/>
                        </a:rPr>
                        <a:t> </a:t>
                      </a:r>
                      <a:r>
                        <a:rPr sz="1250" b="0" spc="105" dirty="0">
                          <a:latin typeface="Calibri Light"/>
                          <a:cs typeface="Calibri Light"/>
                        </a:rPr>
                        <a:t>m</a:t>
                      </a:r>
                      <a:r>
                        <a:rPr sz="1250" b="0" spc="-30" dirty="0">
                          <a:latin typeface="Calibri Light"/>
                          <a:cs typeface="Calibri Light"/>
                        </a:rPr>
                        <a:t>o</a:t>
                      </a:r>
                      <a:r>
                        <a:rPr sz="1250" b="0" spc="-25" dirty="0">
                          <a:latin typeface="Calibri Light"/>
                          <a:cs typeface="Calibri Light"/>
                        </a:rPr>
                        <a:t>n</a:t>
                      </a:r>
                      <a:r>
                        <a:rPr sz="1250" b="0" spc="-20" dirty="0">
                          <a:latin typeface="Calibri Light"/>
                          <a:cs typeface="Calibri Light"/>
                        </a:rPr>
                        <a:t>t</a:t>
                      </a:r>
                      <a:r>
                        <a:rPr sz="1250" b="0" spc="50" dirty="0">
                          <a:latin typeface="Calibri Light"/>
                          <a:cs typeface="Calibri Light"/>
                        </a:rPr>
                        <a:t>h</a:t>
                      </a:r>
                      <a:r>
                        <a:rPr sz="1250" b="0" spc="-15" dirty="0">
                          <a:latin typeface="Calibri Light"/>
                          <a:cs typeface="Calibri Light"/>
                        </a:rPr>
                        <a:t>s</a:t>
                      </a:r>
                      <a:r>
                        <a:rPr sz="1250" b="0" spc="-5" dirty="0">
                          <a:latin typeface="Calibri Light"/>
                          <a:cs typeface="Calibri Light"/>
                        </a:rPr>
                        <a:t>*)</a:t>
                      </a:r>
                      <a:endParaRPr sz="1250">
                        <a:latin typeface="Calibri Light"/>
                        <a:cs typeface="Calibri Light"/>
                      </a:endParaRPr>
                    </a:p>
                    <a:p>
                      <a:pPr marL="376555" indent="-285115">
                        <a:lnSpc>
                          <a:spcPct val="100000"/>
                        </a:lnSpc>
                        <a:spcBef>
                          <a:spcPts val="105"/>
                        </a:spcBef>
                        <a:buFont typeface="Arial"/>
                        <a:buChar char="•"/>
                        <a:tabLst>
                          <a:tab pos="376555" algn="l"/>
                          <a:tab pos="377190" algn="l"/>
                        </a:tabLst>
                      </a:pPr>
                      <a:r>
                        <a:rPr sz="1250" b="0" spc="20" dirty="0">
                          <a:latin typeface="Calibri Light"/>
                          <a:cs typeface="Calibri Light"/>
                        </a:rPr>
                        <a:t>Single</a:t>
                      </a:r>
                      <a:endParaRPr sz="1250">
                        <a:latin typeface="Calibri Light"/>
                        <a:cs typeface="Calibri Light"/>
                      </a:endParaRPr>
                    </a:p>
                    <a:p>
                      <a:pPr marL="376555" indent="-285115">
                        <a:lnSpc>
                          <a:spcPct val="100000"/>
                        </a:lnSpc>
                        <a:spcBef>
                          <a:spcPts val="20"/>
                        </a:spcBef>
                        <a:buFont typeface="Arial"/>
                        <a:buChar char="•"/>
                        <a:tabLst>
                          <a:tab pos="376555" algn="l"/>
                          <a:tab pos="377190" algn="l"/>
                        </a:tabLst>
                      </a:pPr>
                      <a:r>
                        <a:rPr sz="1250" b="0" spc="25" dirty="0">
                          <a:latin typeface="Calibri Light"/>
                          <a:cs typeface="Calibri Light"/>
                        </a:rPr>
                        <a:t>Bifocal</a:t>
                      </a:r>
                      <a:endParaRPr sz="1250">
                        <a:latin typeface="Calibri Light"/>
                        <a:cs typeface="Calibri Light"/>
                      </a:endParaRPr>
                    </a:p>
                    <a:p>
                      <a:pPr marL="376555" indent="-285115">
                        <a:lnSpc>
                          <a:spcPct val="100000"/>
                        </a:lnSpc>
                        <a:spcBef>
                          <a:spcPts val="100"/>
                        </a:spcBef>
                        <a:buFont typeface="Arial"/>
                        <a:buChar char="•"/>
                        <a:tabLst>
                          <a:tab pos="376555" algn="l"/>
                          <a:tab pos="377190" algn="l"/>
                        </a:tabLst>
                      </a:pPr>
                      <a:r>
                        <a:rPr sz="1250" b="0" spc="15" dirty="0">
                          <a:latin typeface="Calibri Light"/>
                          <a:cs typeface="Calibri Light"/>
                        </a:rPr>
                        <a:t>Trifocal</a:t>
                      </a:r>
                      <a:endParaRPr sz="1250">
                        <a:latin typeface="Calibri Light"/>
                        <a:cs typeface="Calibri Light"/>
                      </a:endParaRPr>
                    </a:p>
                  </a:txBody>
                  <a:tcPr marL="0" marR="0" marT="444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1F1F1"/>
                    </a:solidFill>
                  </a:tcPr>
                </a:tc>
                <a:tc>
                  <a:txBody>
                    <a:bodyPr/>
                    <a:lstStyle/>
                    <a:p>
                      <a:pPr>
                        <a:lnSpc>
                          <a:spcPct val="100000"/>
                        </a:lnSpc>
                      </a:pPr>
                      <a:endParaRPr sz="1700">
                        <a:latin typeface="Times New Roman"/>
                        <a:cs typeface="Times New Roman"/>
                      </a:endParaRPr>
                    </a:p>
                    <a:p>
                      <a:pPr marL="6350" algn="ctr">
                        <a:lnSpc>
                          <a:spcPct val="100000"/>
                        </a:lnSpc>
                      </a:pPr>
                      <a:r>
                        <a:rPr sz="1250" b="0" spc="5" dirty="0">
                          <a:latin typeface="Calibri Light"/>
                          <a:cs typeface="Calibri Light"/>
                        </a:rPr>
                        <a:t>$25</a:t>
                      </a:r>
                      <a:r>
                        <a:rPr sz="1250" b="0" spc="35" dirty="0">
                          <a:latin typeface="Calibri Light"/>
                          <a:cs typeface="Calibri Light"/>
                        </a:rPr>
                        <a:t> </a:t>
                      </a:r>
                      <a:r>
                        <a:rPr sz="1250" b="0" spc="15" dirty="0">
                          <a:latin typeface="Calibri Light"/>
                          <a:cs typeface="Calibri Light"/>
                        </a:rPr>
                        <a:t>Copay</a:t>
                      </a:r>
                      <a:endParaRPr sz="1250">
                        <a:latin typeface="Calibri Light"/>
                        <a:cs typeface="Calibri Light"/>
                      </a:endParaRPr>
                    </a:p>
                    <a:p>
                      <a:pPr marL="5080" algn="ctr">
                        <a:lnSpc>
                          <a:spcPct val="100000"/>
                        </a:lnSpc>
                        <a:spcBef>
                          <a:spcPts val="20"/>
                        </a:spcBef>
                      </a:pPr>
                      <a:r>
                        <a:rPr sz="1250" b="0" spc="5" dirty="0">
                          <a:latin typeface="Calibri Light"/>
                          <a:cs typeface="Calibri Light"/>
                        </a:rPr>
                        <a:t>$25</a:t>
                      </a:r>
                      <a:r>
                        <a:rPr sz="1250" b="0" spc="25" dirty="0">
                          <a:latin typeface="Calibri Light"/>
                          <a:cs typeface="Calibri Light"/>
                        </a:rPr>
                        <a:t> </a:t>
                      </a:r>
                      <a:r>
                        <a:rPr sz="1250" b="0" spc="15" dirty="0">
                          <a:latin typeface="Calibri Light"/>
                          <a:cs typeface="Calibri Light"/>
                        </a:rPr>
                        <a:t>Copay</a:t>
                      </a:r>
                      <a:endParaRPr sz="1250">
                        <a:latin typeface="Calibri Light"/>
                        <a:cs typeface="Calibri Light"/>
                      </a:endParaRPr>
                    </a:p>
                    <a:p>
                      <a:pPr marL="5080" algn="ctr">
                        <a:lnSpc>
                          <a:spcPct val="100000"/>
                        </a:lnSpc>
                        <a:spcBef>
                          <a:spcPts val="100"/>
                        </a:spcBef>
                      </a:pPr>
                      <a:r>
                        <a:rPr sz="1250" b="0" spc="5" dirty="0">
                          <a:latin typeface="Calibri Light"/>
                          <a:cs typeface="Calibri Light"/>
                        </a:rPr>
                        <a:t>$25</a:t>
                      </a:r>
                      <a:r>
                        <a:rPr sz="1250" b="0" spc="30" dirty="0">
                          <a:latin typeface="Calibri Light"/>
                          <a:cs typeface="Calibri Light"/>
                        </a:rPr>
                        <a:t> </a:t>
                      </a:r>
                      <a:r>
                        <a:rPr sz="1250" b="0" spc="15" dirty="0">
                          <a:latin typeface="Calibri Light"/>
                          <a:cs typeface="Calibri Light"/>
                        </a:rPr>
                        <a:t>Copay</a:t>
                      </a:r>
                      <a:endParaRPr sz="1250">
                        <a:latin typeface="Calibri Light"/>
                        <a:cs typeface="Calibri Light"/>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1F1F1"/>
                    </a:solidFill>
                  </a:tcPr>
                </a:tc>
                <a:tc>
                  <a:txBody>
                    <a:bodyPr/>
                    <a:lstStyle/>
                    <a:p>
                      <a:pPr>
                        <a:lnSpc>
                          <a:spcPct val="100000"/>
                        </a:lnSpc>
                        <a:spcBef>
                          <a:spcPts val="50"/>
                        </a:spcBef>
                      </a:pPr>
                      <a:endParaRPr sz="1600">
                        <a:latin typeface="Times New Roman"/>
                        <a:cs typeface="Times New Roman"/>
                      </a:endParaRPr>
                    </a:p>
                    <a:p>
                      <a:pPr marL="1074420" marR="1062355" algn="just">
                        <a:lnSpc>
                          <a:spcPct val="104099"/>
                        </a:lnSpc>
                      </a:pPr>
                      <a:r>
                        <a:rPr sz="1250" b="0" spc="5" dirty="0">
                          <a:latin typeface="Calibri Light"/>
                          <a:cs typeface="Calibri Light"/>
                        </a:rPr>
                        <a:t>Up </a:t>
                      </a:r>
                      <a:r>
                        <a:rPr sz="1250" b="0" dirty="0">
                          <a:latin typeface="Calibri Light"/>
                          <a:cs typeface="Calibri Light"/>
                        </a:rPr>
                        <a:t>to </a:t>
                      </a:r>
                      <a:r>
                        <a:rPr sz="1250" b="0" spc="5" dirty="0">
                          <a:latin typeface="Calibri Light"/>
                          <a:cs typeface="Calibri Light"/>
                        </a:rPr>
                        <a:t>$25 </a:t>
                      </a:r>
                      <a:r>
                        <a:rPr sz="1250" b="0" spc="20" dirty="0">
                          <a:latin typeface="Calibri Light"/>
                          <a:cs typeface="Calibri Light"/>
                        </a:rPr>
                        <a:t>allowance </a:t>
                      </a:r>
                      <a:r>
                        <a:rPr sz="1250" b="0" spc="-270" dirty="0">
                          <a:latin typeface="Calibri Light"/>
                          <a:cs typeface="Calibri Light"/>
                        </a:rPr>
                        <a:t> </a:t>
                      </a:r>
                      <a:r>
                        <a:rPr sz="1250" b="0" spc="5" dirty="0">
                          <a:latin typeface="Calibri Light"/>
                          <a:cs typeface="Calibri Light"/>
                        </a:rPr>
                        <a:t>Up </a:t>
                      </a:r>
                      <a:r>
                        <a:rPr sz="1250" b="0" dirty="0">
                          <a:latin typeface="Calibri Light"/>
                          <a:cs typeface="Calibri Light"/>
                        </a:rPr>
                        <a:t>to </a:t>
                      </a:r>
                      <a:r>
                        <a:rPr sz="1250" b="0" spc="5" dirty="0">
                          <a:latin typeface="Calibri Light"/>
                          <a:cs typeface="Calibri Light"/>
                        </a:rPr>
                        <a:t>$40 </a:t>
                      </a:r>
                      <a:r>
                        <a:rPr sz="1250" b="0" spc="20" dirty="0">
                          <a:latin typeface="Calibri Light"/>
                          <a:cs typeface="Calibri Light"/>
                        </a:rPr>
                        <a:t>allowance </a:t>
                      </a:r>
                      <a:r>
                        <a:rPr sz="1250" b="0" spc="-270" dirty="0">
                          <a:latin typeface="Calibri Light"/>
                          <a:cs typeface="Calibri Light"/>
                        </a:rPr>
                        <a:t> </a:t>
                      </a:r>
                      <a:r>
                        <a:rPr sz="1250" b="0" spc="5" dirty="0">
                          <a:latin typeface="Calibri Light"/>
                          <a:cs typeface="Calibri Light"/>
                        </a:rPr>
                        <a:t>Up</a:t>
                      </a:r>
                      <a:r>
                        <a:rPr sz="1250" b="0" spc="-10" dirty="0">
                          <a:latin typeface="Calibri Light"/>
                          <a:cs typeface="Calibri Light"/>
                        </a:rPr>
                        <a:t> </a:t>
                      </a:r>
                      <a:r>
                        <a:rPr sz="1250" b="0" dirty="0">
                          <a:latin typeface="Calibri Light"/>
                          <a:cs typeface="Calibri Light"/>
                        </a:rPr>
                        <a:t>to</a:t>
                      </a:r>
                      <a:r>
                        <a:rPr sz="1250" b="0" spc="70" dirty="0">
                          <a:latin typeface="Calibri Light"/>
                          <a:cs typeface="Calibri Light"/>
                        </a:rPr>
                        <a:t> </a:t>
                      </a:r>
                      <a:r>
                        <a:rPr sz="1250" b="0" spc="5" dirty="0">
                          <a:latin typeface="Calibri Light"/>
                          <a:cs typeface="Calibri Light"/>
                        </a:rPr>
                        <a:t>$60 </a:t>
                      </a:r>
                      <a:r>
                        <a:rPr sz="1250" b="0" spc="20" dirty="0">
                          <a:latin typeface="Calibri Light"/>
                          <a:cs typeface="Calibri Light"/>
                        </a:rPr>
                        <a:t>allowance</a:t>
                      </a:r>
                      <a:endParaRPr sz="1250">
                        <a:latin typeface="Calibri Light"/>
                        <a:cs typeface="Calibri Light"/>
                      </a:endParaRPr>
                    </a:p>
                  </a:txBody>
                  <a:tcPr marL="0" marR="0" marT="635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1F1F1"/>
                    </a:solidFill>
                  </a:tcPr>
                </a:tc>
                <a:extLst>
                  <a:ext uri="{0D108BD9-81ED-4DB2-BD59-A6C34878D82A}">
                    <a16:rowId xmlns:a16="http://schemas.microsoft.com/office/drawing/2014/main" val="10003"/>
                  </a:ext>
                </a:extLst>
              </a:tr>
              <a:tr h="492125">
                <a:tc>
                  <a:txBody>
                    <a:bodyPr/>
                    <a:lstStyle/>
                    <a:p>
                      <a:pPr marL="92075">
                        <a:lnSpc>
                          <a:spcPct val="100000"/>
                        </a:lnSpc>
                        <a:spcBef>
                          <a:spcPts val="1160"/>
                        </a:spcBef>
                      </a:pPr>
                      <a:r>
                        <a:rPr sz="1250" b="0" spc="110" dirty="0">
                          <a:latin typeface="Calibri Light"/>
                          <a:cs typeface="Calibri Light"/>
                        </a:rPr>
                        <a:t>C</a:t>
                      </a:r>
                      <a:r>
                        <a:rPr sz="1250" b="0" spc="45" dirty="0">
                          <a:latin typeface="Calibri Light"/>
                          <a:cs typeface="Calibri Light"/>
                        </a:rPr>
                        <a:t>o</a:t>
                      </a:r>
                      <a:r>
                        <a:rPr sz="1250" b="0" spc="50" dirty="0">
                          <a:latin typeface="Calibri Light"/>
                          <a:cs typeface="Calibri Light"/>
                        </a:rPr>
                        <a:t>n</a:t>
                      </a:r>
                      <a:r>
                        <a:rPr sz="1250" b="0" spc="-5" dirty="0">
                          <a:latin typeface="Calibri Light"/>
                          <a:cs typeface="Calibri Light"/>
                        </a:rPr>
                        <a:t>v</a:t>
                      </a:r>
                      <a:r>
                        <a:rPr sz="1250" b="0" dirty="0">
                          <a:latin typeface="Calibri Light"/>
                          <a:cs typeface="Calibri Light"/>
                        </a:rPr>
                        <a:t>e</a:t>
                      </a:r>
                      <a:r>
                        <a:rPr sz="1250" b="0" spc="-30" dirty="0">
                          <a:latin typeface="Calibri Light"/>
                          <a:cs typeface="Calibri Light"/>
                        </a:rPr>
                        <a:t>n</a:t>
                      </a:r>
                      <a:r>
                        <a:rPr sz="1250" b="0" spc="-25" dirty="0">
                          <a:latin typeface="Calibri Light"/>
                          <a:cs typeface="Calibri Light"/>
                        </a:rPr>
                        <a:t>t</a:t>
                      </a:r>
                      <a:r>
                        <a:rPr sz="1250" b="0" spc="35" dirty="0">
                          <a:latin typeface="Calibri Light"/>
                          <a:cs typeface="Calibri Light"/>
                        </a:rPr>
                        <a:t>i</a:t>
                      </a:r>
                      <a:r>
                        <a:rPr sz="1250" b="0" spc="-30" dirty="0">
                          <a:latin typeface="Calibri Light"/>
                          <a:cs typeface="Calibri Light"/>
                        </a:rPr>
                        <a:t>on</a:t>
                      </a:r>
                      <a:r>
                        <a:rPr sz="1250" b="0" spc="35" dirty="0">
                          <a:latin typeface="Calibri Light"/>
                          <a:cs typeface="Calibri Light"/>
                        </a:rPr>
                        <a:t>a</a:t>
                      </a:r>
                      <a:r>
                        <a:rPr sz="1250" b="0" dirty="0">
                          <a:latin typeface="Calibri Light"/>
                          <a:cs typeface="Calibri Light"/>
                        </a:rPr>
                        <a:t>l</a:t>
                      </a:r>
                      <a:r>
                        <a:rPr sz="1250" b="0" spc="-90" dirty="0">
                          <a:latin typeface="Calibri Light"/>
                          <a:cs typeface="Calibri Light"/>
                        </a:rPr>
                        <a:t> </a:t>
                      </a:r>
                      <a:r>
                        <a:rPr sz="1250" b="0" spc="30" dirty="0">
                          <a:latin typeface="Calibri Light"/>
                          <a:cs typeface="Calibri Light"/>
                        </a:rPr>
                        <a:t>C</a:t>
                      </a:r>
                      <a:r>
                        <a:rPr sz="1250" b="0" spc="45" dirty="0">
                          <a:latin typeface="Calibri Light"/>
                          <a:cs typeface="Calibri Light"/>
                        </a:rPr>
                        <a:t>o</a:t>
                      </a:r>
                      <a:r>
                        <a:rPr sz="1250" b="0" spc="-30" dirty="0">
                          <a:latin typeface="Calibri Light"/>
                          <a:cs typeface="Calibri Light"/>
                        </a:rPr>
                        <a:t>n</a:t>
                      </a:r>
                      <a:r>
                        <a:rPr sz="1250" b="0" spc="-25" dirty="0">
                          <a:latin typeface="Calibri Light"/>
                          <a:cs typeface="Calibri Light"/>
                        </a:rPr>
                        <a:t>t</a:t>
                      </a:r>
                      <a:r>
                        <a:rPr sz="1250" b="0" spc="-45" dirty="0">
                          <a:latin typeface="Calibri Light"/>
                          <a:cs typeface="Calibri Light"/>
                        </a:rPr>
                        <a:t>a</a:t>
                      </a:r>
                      <a:r>
                        <a:rPr sz="1250" b="0" spc="10" dirty="0">
                          <a:latin typeface="Calibri Light"/>
                          <a:cs typeface="Calibri Light"/>
                        </a:rPr>
                        <a:t>c</a:t>
                      </a:r>
                      <a:r>
                        <a:rPr sz="1250" b="0" dirty="0">
                          <a:latin typeface="Calibri Light"/>
                          <a:cs typeface="Calibri Light"/>
                        </a:rPr>
                        <a:t>t</a:t>
                      </a:r>
                      <a:r>
                        <a:rPr sz="1250" b="0" spc="-65" dirty="0">
                          <a:latin typeface="Calibri Light"/>
                          <a:cs typeface="Calibri Light"/>
                        </a:rPr>
                        <a:t> </a:t>
                      </a:r>
                      <a:r>
                        <a:rPr sz="1250" b="0" spc="100" dirty="0">
                          <a:latin typeface="Calibri Light"/>
                          <a:cs typeface="Calibri Light"/>
                        </a:rPr>
                        <a:t>L</a:t>
                      </a:r>
                      <a:r>
                        <a:rPr sz="1250" b="0" dirty="0">
                          <a:latin typeface="Calibri Light"/>
                          <a:cs typeface="Calibri Light"/>
                        </a:rPr>
                        <a:t>e</a:t>
                      </a:r>
                      <a:r>
                        <a:rPr sz="1250" b="0" spc="-30" dirty="0">
                          <a:latin typeface="Calibri Light"/>
                          <a:cs typeface="Calibri Light"/>
                        </a:rPr>
                        <a:t>n</a:t>
                      </a:r>
                      <a:r>
                        <a:rPr sz="1250" b="0" spc="-20" dirty="0">
                          <a:latin typeface="Calibri Light"/>
                          <a:cs typeface="Calibri Light"/>
                        </a:rPr>
                        <a:t>s</a:t>
                      </a:r>
                      <a:r>
                        <a:rPr sz="1250" b="0" dirty="0">
                          <a:latin typeface="Calibri Light"/>
                          <a:cs typeface="Calibri Light"/>
                        </a:rPr>
                        <a:t>e</a:t>
                      </a:r>
                      <a:r>
                        <a:rPr sz="1250" b="0" spc="10" dirty="0">
                          <a:latin typeface="Calibri Light"/>
                          <a:cs typeface="Calibri Light"/>
                        </a:rPr>
                        <a:t>s</a:t>
                      </a:r>
                      <a:r>
                        <a:rPr sz="1250" b="0" dirty="0">
                          <a:latin typeface="Calibri Light"/>
                          <a:cs typeface="Calibri Light"/>
                        </a:rPr>
                        <a:t>**</a:t>
                      </a:r>
                      <a:endParaRPr sz="1250">
                        <a:latin typeface="Calibri Light"/>
                        <a:cs typeface="Calibri Light"/>
                      </a:endParaRPr>
                    </a:p>
                  </a:txBody>
                  <a:tcPr marL="0" marR="0" marT="14732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9D9D9"/>
                    </a:solidFill>
                  </a:tcPr>
                </a:tc>
                <a:tc>
                  <a:txBody>
                    <a:bodyPr/>
                    <a:lstStyle/>
                    <a:p>
                      <a:pPr marL="2540" algn="ctr">
                        <a:lnSpc>
                          <a:spcPct val="100000"/>
                        </a:lnSpc>
                        <a:spcBef>
                          <a:spcPts val="380"/>
                        </a:spcBef>
                      </a:pPr>
                      <a:r>
                        <a:rPr sz="1250" b="0" spc="5" dirty="0">
                          <a:latin typeface="Calibri Light"/>
                          <a:cs typeface="Calibri Light"/>
                        </a:rPr>
                        <a:t>$135</a:t>
                      </a:r>
                      <a:r>
                        <a:rPr sz="1250" b="0" spc="70" dirty="0">
                          <a:latin typeface="Calibri Light"/>
                          <a:cs typeface="Calibri Light"/>
                        </a:rPr>
                        <a:t> </a:t>
                      </a:r>
                      <a:r>
                        <a:rPr sz="1250" b="0" spc="20" dirty="0">
                          <a:latin typeface="Calibri Light"/>
                          <a:cs typeface="Calibri Light"/>
                        </a:rPr>
                        <a:t>allowance</a:t>
                      </a:r>
                      <a:endParaRPr sz="1250">
                        <a:latin typeface="Calibri Light"/>
                        <a:cs typeface="Calibri Light"/>
                      </a:endParaRPr>
                    </a:p>
                    <a:p>
                      <a:pPr algn="ctr">
                        <a:lnSpc>
                          <a:spcPct val="100000"/>
                        </a:lnSpc>
                        <a:spcBef>
                          <a:spcPts val="105"/>
                        </a:spcBef>
                      </a:pPr>
                      <a:r>
                        <a:rPr sz="1250" b="0" spc="10" dirty="0">
                          <a:latin typeface="Calibri Light"/>
                          <a:cs typeface="Calibri Light"/>
                        </a:rPr>
                        <a:t>(additional</a:t>
                      </a:r>
                      <a:r>
                        <a:rPr sz="1250" b="0" spc="70" dirty="0">
                          <a:latin typeface="Calibri Light"/>
                          <a:cs typeface="Calibri Light"/>
                        </a:rPr>
                        <a:t> </a:t>
                      </a:r>
                      <a:r>
                        <a:rPr sz="1250" b="0" spc="10" dirty="0">
                          <a:latin typeface="Calibri Light"/>
                          <a:cs typeface="Calibri Light"/>
                        </a:rPr>
                        <a:t>15%</a:t>
                      </a:r>
                      <a:r>
                        <a:rPr sz="1250" b="0" spc="90" dirty="0">
                          <a:latin typeface="Calibri Light"/>
                          <a:cs typeface="Calibri Light"/>
                        </a:rPr>
                        <a:t> </a:t>
                      </a:r>
                      <a:r>
                        <a:rPr sz="1250" b="0" spc="5" dirty="0">
                          <a:latin typeface="Calibri Light"/>
                          <a:cs typeface="Calibri Light"/>
                        </a:rPr>
                        <a:t>off</a:t>
                      </a:r>
                      <a:r>
                        <a:rPr sz="1250" b="0" spc="-30" dirty="0">
                          <a:latin typeface="Calibri Light"/>
                          <a:cs typeface="Calibri Light"/>
                        </a:rPr>
                        <a:t> </a:t>
                      </a:r>
                      <a:r>
                        <a:rPr sz="1250" b="0" spc="20" dirty="0">
                          <a:latin typeface="Calibri Light"/>
                          <a:cs typeface="Calibri Light"/>
                        </a:rPr>
                        <a:t>balance</a:t>
                      </a:r>
                      <a:r>
                        <a:rPr sz="1250" b="0" spc="40" dirty="0">
                          <a:latin typeface="Calibri Light"/>
                          <a:cs typeface="Calibri Light"/>
                        </a:rPr>
                        <a:t> </a:t>
                      </a:r>
                      <a:r>
                        <a:rPr sz="1250" b="0" spc="5" dirty="0">
                          <a:latin typeface="Calibri Light"/>
                          <a:cs typeface="Calibri Light"/>
                        </a:rPr>
                        <a:t>over</a:t>
                      </a:r>
                      <a:r>
                        <a:rPr sz="1250" b="0" spc="-5" dirty="0">
                          <a:latin typeface="Calibri Light"/>
                          <a:cs typeface="Calibri Light"/>
                        </a:rPr>
                        <a:t> </a:t>
                      </a:r>
                      <a:r>
                        <a:rPr sz="1250" b="0" spc="20" dirty="0">
                          <a:latin typeface="Calibri Light"/>
                          <a:cs typeface="Calibri Light"/>
                        </a:rPr>
                        <a:t>allowance)</a:t>
                      </a:r>
                      <a:endParaRPr sz="1250">
                        <a:latin typeface="Calibri Light"/>
                        <a:cs typeface="Calibri Light"/>
                      </a:endParaRPr>
                    </a:p>
                  </a:txBody>
                  <a:tcPr marL="0" marR="0" marT="482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9D9D9"/>
                    </a:solidFill>
                  </a:tcPr>
                </a:tc>
                <a:tc>
                  <a:txBody>
                    <a:bodyPr/>
                    <a:lstStyle/>
                    <a:p>
                      <a:pPr marL="4445" algn="ctr">
                        <a:lnSpc>
                          <a:spcPct val="100000"/>
                        </a:lnSpc>
                        <a:spcBef>
                          <a:spcPts val="1160"/>
                        </a:spcBef>
                      </a:pPr>
                      <a:r>
                        <a:rPr sz="1250" b="0" spc="5" dirty="0">
                          <a:latin typeface="Calibri Light"/>
                          <a:cs typeface="Calibri Light"/>
                        </a:rPr>
                        <a:t>Up</a:t>
                      </a:r>
                      <a:r>
                        <a:rPr sz="1250" b="0" spc="-5" dirty="0">
                          <a:latin typeface="Calibri Light"/>
                          <a:cs typeface="Calibri Light"/>
                        </a:rPr>
                        <a:t> </a:t>
                      </a:r>
                      <a:r>
                        <a:rPr sz="1250" b="0" dirty="0">
                          <a:latin typeface="Calibri Light"/>
                          <a:cs typeface="Calibri Light"/>
                        </a:rPr>
                        <a:t>to</a:t>
                      </a:r>
                      <a:r>
                        <a:rPr sz="1250" b="0" spc="70" dirty="0">
                          <a:latin typeface="Calibri Light"/>
                          <a:cs typeface="Calibri Light"/>
                        </a:rPr>
                        <a:t> </a:t>
                      </a:r>
                      <a:r>
                        <a:rPr sz="1250" b="0" spc="5" dirty="0">
                          <a:latin typeface="Calibri Light"/>
                          <a:cs typeface="Calibri Light"/>
                        </a:rPr>
                        <a:t>$95</a:t>
                      </a:r>
                      <a:r>
                        <a:rPr sz="1250" b="0" spc="15" dirty="0">
                          <a:latin typeface="Calibri Light"/>
                          <a:cs typeface="Calibri Light"/>
                        </a:rPr>
                        <a:t> </a:t>
                      </a:r>
                      <a:r>
                        <a:rPr sz="1250" b="0" spc="20" dirty="0">
                          <a:latin typeface="Calibri Light"/>
                          <a:cs typeface="Calibri Light"/>
                        </a:rPr>
                        <a:t>allowance</a:t>
                      </a:r>
                      <a:endParaRPr sz="1250">
                        <a:latin typeface="Calibri Light"/>
                        <a:cs typeface="Calibri Light"/>
                      </a:endParaRPr>
                    </a:p>
                  </a:txBody>
                  <a:tcPr marL="0" marR="0" marT="14732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9D9D9"/>
                    </a:solidFill>
                  </a:tcPr>
                </a:tc>
                <a:extLst>
                  <a:ext uri="{0D108BD9-81ED-4DB2-BD59-A6C34878D82A}">
                    <a16:rowId xmlns:a16="http://schemas.microsoft.com/office/drawing/2014/main" val="10004"/>
                  </a:ext>
                </a:extLst>
              </a:tr>
              <a:tr h="492125">
                <a:tc>
                  <a:txBody>
                    <a:bodyPr/>
                    <a:lstStyle/>
                    <a:p>
                      <a:pPr marL="92075">
                        <a:lnSpc>
                          <a:spcPct val="100000"/>
                        </a:lnSpc>
                        <a:spcBef>
                          <a:spcPts val="1170"/>
                        </a:spcBef>
                      </a:pPr>
                      <a:r>
                        <a:rPr sz="1250" b="0" spc="35" dirty="0">
                          <a:latin typeface="Calibri Light"/>
                          <a:cs typeface="Calibri Light"/>
                        </a:rPr>
                        <a:t>Disposable</a:t>
                      </a:r>
                      <a:r>
                        <a:rPr sz="1250" b="0" spc="-50" dirty="0">
                          <a:latin typeface="Calibri Light"/>
                          <a:cs typeface="Calibri Light"/>
                        </a:rPr>
                        <a:t> </a:t>
                      </a:r>
                      <a:r>
                        <a:rPr sz="1250" b="0" dirty="0">
                          <a:latin typeface="Calibri Light"/>
                          <a:cs typeface="Calibri Light"/>
                        </a:rPr>
                        <a:t>Contact</a:t>
                      </a:r>
                      <a:r>
                        <a:rPr sz="1250" b="0" spc="5" dirty="0">
                          <a:latin typeface="Calibri Light"/>
                          <a:cs typeface="Calibri Light"/>
                        </a:rPr>
                        <a:t> Lenses</a:t>
                      </a:r>
                      <a:r>
                        <a:rPr sz="1250" b="0" spc="-45" dirty="0">
                          <a:latin typeface="Calibri Light"/>
                          <a:cs typeface="Calibri Light"/>
                        </a:rPr>
                        <a:t> </a:t>
                      </a:r>
                      <a:r>
                        <a:rPr sz="1250" b="0" spc="95" dirty="0">
                          <a:latin typeface="Calibri Light"/>
                          <a:cs typeface="Calibri Light"/>
                        </a:rPr>
                        <a:t>**</a:t>
                      </a:r>
                      <a:endParaRPr sz="1250">
                        <a:latin typeface="Calibri Light"/>
                        <a:cs typeface="Calibri Light"/>
                      </a:endParaRPr>
                    </a:p>
                  </a:txBody>
                  <a:tcPr marL="0" marR="0" marT="14859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1F1F1"/>
                    </a:solidFill>
                  </a:tcPr>
                </a:tc>
                <a:tc>
                  <a:txBody>
                    <a:bodyPr/>
                    <a:lstStyle/>
                    <a:p>
                      <a:pPr marL="2540" algn="ctr">
                        <a:lnSpc>
                          <a:spcPct val="100000"/>
                        </a:lnSpc>
                        <a:spcBef>
                          <a:spcPts val="385"/>
                        </a:spcBef>
                      </a:pPr>
                      <a:r>
                        <a:rPr sz="1250" b="0" spc="5" dirty="0">
                          <a:latin typeface="Calibri Light"/>
                          <a:cs typeface="Calibri Light"/>
                        </a:rPr>
                        <a:t>$135</a:t>
                      </a:r>
                      <a:r>
                        <a:rPr sz="1250" b="0" spc="70" dirty="0">
                          <a:latin typeface="Calibri Light"/>
                          <a:cs typeface="Calibri Light"/>
                        </a:rPr>
                        <a:t> </a:t>
                      </a:r>
                      <a:r>
                        <a:rPr sz="1250" b="0" spc="20" dirty="0">
                          <a:latin typeface="Calibri Light"/>
                          <a:cs typeface="Calibri Light"/>
                        </a:rPr>
                        <a:t>allowance</a:t>
                      </a:r>
                      <a:endParaRPr sz="1250">
                        <a:latin typeface="Calibri Light"/>
                        <a:cs typeface="Calibri Light"/>
                      </a:endParaRPr>
                    </a:p>
                    <a:p>
                      <a:pPr marL="8255" algn="ctr">
                        <a:lnSpc>
                          <a:spcPct val="100000"/>
                        </a:lnSpc>
                        <a:spcBef>
                          <a:spcPts val="105"/>
                        </a:spcBef>
                      </a:pPr>
                      <a:r>
                        <a:rPr sz="1250" b="0" spc="10" dirty="0">
                          <a:latin typeface="Calibri Light"/>
                          <a:cs typeface="Calibri Light"/>
                        </a:rPr>
                        <a:t>(no</a:t>
                      </a:r>
                      <a:r>
                        <a:rPr sz="1250" b="0" spc="5" dirty="0">
                          <a:latin typeface="Calibri Light"/>
                          <a:cs typeface="Calibri Light"/>
                        </a:rPr>
                        <a:t> </a:t>
                      </a:r>
                      <a:r>
                        <a:rPr sz="1250" b="0" dirty="0">
                          <a:latin typeface="Calibri Light"/>
                          <a:cs typeface="Calibri Light"/>
                        </a:rPr>
                        <a:t>discount</a:t>
                      </a:r>
                      <a:r>
                        <a:rPr sz="1250" b="0" spc="175" dirty="0">
                          <a:latin typeface="Calibri Light"/>
                          <a:cs typeface="Calibri Light"/>
                        </a:rPr>
                        <a:t> </a:t>
                      </a:r>
                      <a:r>
                        <a:rPr sz="1250" b="0" dirty="0">
                          <a:latin typeface="Calibri Light"/>
                          <a:cs typeface="Calibri Light"/>
                        </a:rPr>
                        <a:t>on</a:t>
                      </a:r>
                      <a:r>
                        <a:rPr sz="1250" b="0" spc="10" dirty="0">
                          <a:latin typeface="Calibri Light"/>
                          <a:cs typeface="Calibri Light"/>
                        </a:rPr>
                        <a:t> </a:t>
                      </a:r>
                      <a:r>
                        <a:rPr sz="1250" b="0" spc="25" dirty="0">
                          <a:latin typeface="Calibri Light"/>
                          <a:cs typeface="Calibri Light"/>
                        </a:rPr>
                        <a:t>remaining</a:t>
                      </a:r>
                      <a:r>
                        <a:rPr sz="1250" b="0" dirty="0">
                          <a:latin typeface="Calibri Light"/>
                          <a:cs typeface="Calibri Light"/>
                        </a:rPr>
                        <a:t> </a:t>
                      </a:r>
                      <a:r>
                        <a:rPr sz="1250" b="0" spc="20" dirty="0">
                          <a:latin typeface="Calibri Light"/>
                          <a:cs typeface="Calibri Light"/>
                        </a:rPr>
                        <a:t>balance)</a:t>
                      </a:r>
                      <a:endParaRPr sz="1250">
                        <a:latin typeface="Calibri Light"/>
                        <a:cs typeface="Calibri Light"/>
                      </a:endParaRPr>
                    </a:p>
                  </a:txBody>
                  <a:tcPr marL="0" marR="0" marT="4889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1F1F1"/>
                    </a:solidFill>
                  </a:tcPr>
                </a:tc>
                <a:tc>
                  <a:txBody>
                    <a:bodyPr/>
                    <a:lstStyle/>
                    <a:p>
                      <a:pPr marL="6985" algn="ctr">
                        <a:lnSpc>
                          <a:spcPct val="100000"/>
                        </a:lnSpc>
                        <a:spcBef>
                          <a:spcPts val="1170"/>
                        </a:spcBef>
                      </a:pPr>
                      <a:r>
                        <a:rPr sz="1250" b="0" spc="5" dirty="0">
                          <a:latin typeface="Calibri Light"/>
                          <a:cs typeface="Calibri Light"/>
                        </a:rPr>
                        <a:t>Up</a:t>
                      </a:r>
                      <a:r>
                        <a:rPr sz="1250" b="0" dirty="0">
                          <a:latin typeface="Calibri Light"/>
                          <a:cs typeface="Calibri Light"/>
                        </a:rPr>
                        <a:t> to</a:t>
                      </a:r>
                      <a:r>
                        <a:rPr sz="1250" b="0" spc="75" dirty="0">
                          <a:latin typeface="Calibri Light"/>
                          <a:cs typeface="Calibri Light"/>
                        </a:rPr>
                        <a:t> </a:t>
                      </a:r>
                      <a:r>
                        <a:rPr sz="1250" b="0" spc="5" dirty="0">
                          <a:latin typeface="Calibri Light"/>
                          <a:cs typeface="Calibri Light"/>
                        </a:rPr>
                        <a:t>$95</a:t>
                      </a:r>
                      <a:r>
                        <a:rPr sz="1250" b="0" spc="20" dirty="0">
                          <a:latin typeface="Calibri Light"/>
                          <a:cs typeface="Calibri Light"/>
                        </a:rPr>
                        <a:t> allowance</a:t>
                      </a:r>
                      <a:endParaRPr sz="1250">
                        <a:latin typeface="Calibri Light"/>
                        <a:cs typeface="Calibri Light"/>
                      </a:endParaRPr>
                    </a:p>
                  </a:txBody>
                  <a:tcPr marL="0" marR="0" marT="14859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1F1F1"/>
                    </a:solidFill>
                  </a:tcPr>
                </a:tc>
                <a:extLst>
                  <a:ext uri="{0D108BD9-81ED-4DB2-BD59-A6C34878D82A}">
                    <a16:rowId xmlns:a16="http://schemas.microsoft.com/office/drawing/2014/main" val="10005"/>
                  </a:ext>
                </a:extLst>
              </a:tr>
              <a:tr h="492125">
                <a:tc>
                  <a:txBody>
                    <a:bodyPr/>
                    <a:lstStyle/>
                    <a:p>
                      <a:pPr>
                        <a:lnSpc>
                          <a:spcPct val="100000"/>
                        </a:lnSpc>
                        <a:spcBef>
                          <a:spcPts val="25"/>
                        </a:spcBef>
                      </a:pPr>
                      <a:endParaRPr sz="1000">
                        <a:latin typeface="Times New Roman"/>
                        <a:cs typeface="Times New Roman"/>
                      </a:endParaRPr>
                    </a:p>
                    <a:p>
                      <a:pPr marL="92075">
                        <a:lnSpc>
                          <a:spcPct val="100000"/>
                        </a:lnSpc>
                      </a:pPr>
                      <a:r>
                        <a:rPr sz="1250" b="0" spc="30" dirty="0">
                          <a:latin typeface="Calibri Light"/>
                          <a:cs typeface="Calibri Light"/>
                        </a:rPr>
                        <a:t>Medically</a:t>
                      </a:r>
                      <a:r>
                        <a:rPr sz="1250" b="0" spc="-60" dirty="0">
                          <a:latin typeface="Calibri Light"/>
                          <a:cs typeface="Calibri Light"/>
                        </a:rPr>
                        <a:t> </a:t>
                      </a:r>
                      <a:r>
                        <a:rPr sz="1250" b="0" spc="15" dirty="0">
                          <a:latin typeface="Calibri Light"/>
                          <a:cs typeface="Calibri Light"/>
                        </a:rPr>
                        <a:t>Necessary</a:t>
                      </a:r>
                      <a:r>
                        <a:rPr sz="1250" b="0" spc="-55" dirty="0">
                          <a:latin typeface="Calibri Light"/>
                          <a:cs typeface="Calibri Light"/>
                        </a:rPr>
                        <a:t> </a:t>
                      </a:r>
                      <a:r>
                        <a:rPr sz="1250" b="0" spc="10" dirty="0">
                          <a:latin typeface="Calibri Light"/>
                          <a:cs typeface="Calibri Light"/>
                        </a:rPr>
                        <a:t>Contact</a:t>
                      </a:r>
                      <a:r>
                        <a:rPr sz="1250" b="0" spc="-70" dirty="0">
                          <a:latin typeface="Calibri Light"/>
                          <a:cs typeface="Calibri Light"/>
                        </a:rPr>
                        <a:t> </a:t>
                      </a:r>
                      <a:r>
                        <a:rPr sz="1250" b="0" spc="20" dirty="0">
                          <a:latin typeface="Calibri Light"/>
                          <a:cs typeface="Calibri Light"/>
                        </a:rPr>
                        <a:t>Lenses**</a:t>
                      </a:r>
                      <a:endParaRPr sz="1250">
                        <a:latin typeface="Calibri Light"/>
                        <a:cs typeface="Calibri Light"/>
                      </a:endParaRPr>
                    </a:p>
                  </a:txBody>
                  <a:tcPr marL="0" marR="0" marT="31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9D9D9"/>
                    </a:solidFill>
                  </a:tcPr>
                </a:tc>
                <a:tc>
                  <a:txBody>
                    <a:bodyPr/>
                    <a:lstStyle/>
                    <a:p>
                      <a:pPr>
                        <a:lnSpc>
                          <a:spcPct val="100000"/>
                        </a:lnSpc>
                        <a:spcBef>
                          <a:spcPts val="25"/>
                        </a:spcBef>
                      </a:pPr>
                      <a:endParaRPr sz="1000">
                        <a:latin typeface="Times New Roman"/>
                        <a:cs typeface="Times New Roman"/>
                      </a:endParaRPr>
                    </a:p>
                    <a:p>
                      <a:pPr algn="ctr">
                        <a:lnSpc>
                          <a:spcPct val="100000"/>
                        </a:lnSpc>
                      </a:pPr>
                      <a:r>
                        <a:rPr sz="1250" b="0" spc="10" dirty="0">
                          <a:latin typeface="Calibri Light"/>
                          <a:cs typeface="Calibri Light"/>
                        </a:rPr>
                        <a:t>$0</a:t>
                      </a:r>
                      <a:r>
                        <a:rPr sz="1250" b="0" spc="-15" dirty="0">
                          <a:latin typeface="Calibri Light"/>
                          <a:cs typeface="Calibri Light"/>
                        </a:rPr>
                        <a:t> </a:t>
                      </a:r>
                      <a:r>
                        <a:rPr sz="1250" b="0" spc="15" dirty="0">
                          <a:latin typeface="Calibri Light"/>
                          <a:cs typeface="Calibri Light"/>
                        </a:rPr>
                        <a:t>Copay</a:t>
                      </a:r>
                      <a:endParaRPr sz="1250">
                        <a:latin typeface="Calibri Light"/>
                        <a:cs typeface="Calibri Light"/>
                      </a:endParaRPr>
                    </a:p>
                  </a:txBody>
                  <a:tcPr marL="0" marR="0" marT="31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9D9D9"/>
                    </a:solidFill>
                  </a:tcPr>
                </a:tc>
                <a:tc>
                  <a:txBody>
                    <a:bodyPr/>
                    <a:lstStyle/>
                    <a:p>
                      <a:pPr>
                        <a:lnSpc>
                          <a:spcPct val="100000"/>
                        </a:lnSpc>
                        <a:spcBef>
                          <a:spcPts val="25"/>
                        </a:spcBef>
                      </a:pPr>
                      <a:endParaRPr sz="1000">
                        <a:latin typeface="Times New Roman"/>
                        <a:cs typeface="Times New Roman"/>
                      </a:endParaRPr>
                    </a:p>
                    <a:p>
                      <a:pPr marL="17780" algn="ctr">
                        <a:lnSpc>
                          <a:spcPct val="100000"/>
                        </a:lnSpc>
                      </a:pPr>
                      <a:r>
                        <a:rPr sz="1250" b="0" spc="10" dirty="0">
                          <a:latin typeface="Calibri Light"/>
                          <a:cs typeface="Calibri Light"/>
                        </a:rPr>
                        <a:t>Up</a:t>
                      </a:r>
                      <a:r>
                        <a:rPr sz="1250" b="0" dirty="0">
                          <a:latin typeface="Calibri Light"/>
                          <a:cs typeface="Calibri Light"/>
                        </a:rPr>
                        <a:t> to</a:t>
                      </a:r>
                      <a:r>
                        <a:rPr sz="1250" b="0" spc="80" dirty="0">
                          <a:latin typeface="Calibri Light"/>
                          <a:cs typeface="Calibri Light"/>
                        </a:rPr>
                        <a:t> </a:t>
                      </a:r>
                      <a:r>
                        <a:rPr sz="1250" b="0" spc="5" dirty="0">
                          <a:latin typeface="Calibri Light"/>
                          <a:cs typeface="Calibri Light"/>
                        </a:rPr>
                        <a:t>$200</a:t>
                      </a:r>
                      <a:r>
                        <a:rPr sz="1250" b="0" spc="90" dirty="0">
                          <a:latin typeface="Calibri Light"/>
                          <a:cs typeface="Calibri Light"/>
                        </a:rPr>
                        <a:t> </a:t>
                      </a:r>
                      <a:r>
                        <a:rPr sz="1250" b="0" spc="20" dirty="0">
                          <a:latin typeface="Calibri Light"/>
                          <a:cs typeface="Calibri Light"/>
                        </a:rPr>
                        <a:t>allowance</a:t>
                      </a:r>
                      <a:endParaRPr sz="1250">
                        <a:latin typeface="Calibri Light"/>
                        <a:cs typeface="Calibri Light"/>
                      </a:endParaRPr>
                    </a:p>
                  </a:txBody>
                  <a:tcPr marL="0" marR="0" marT="31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9D9D9"/>
                    </a:solidFill>
                  </a:tcPr>
                </a:tc>
                <a:extLst>
                  <a:ext uri="{0D108BD9-81ED-4DB2-BD59-A6C34878D82A}">
                    <a16:rowId xmlns:a16="http://schemas.microsoft.com/office/drawing/2014/main" val="10006"/>
                  </a:ext>
                </a:extLst>
              </a:tr>
            </a:tbl>
          </a:graphicData>
        </a:graphic>
      </p:graphicFrame>
      <p:grpSp>
        <p:nvGrpSpPr>
          <p:cNvPr id="7" name="object 7"/>
          <p:cNvGrpSpPr/>
          <p:nvPr/>
        </p:nvGrpSpPr>
        <p:grpSpPr>
          <a:xfrm>
            <a:off x="528319" y="436880"/>
            <a:ext cx="7802880" cy="1107440"/>
            <a:chOff x="528319" y="436880"/>
            <a:chExt cx="7802880" cy="1107440"/>
          </a:xfrm>
        </p:grpSpPr>
        <p:sp>
          <p:nvSpPr>
            <p:cNvPr id="8" name="object 8"/>
            <p:cNvSpPr/>
            <p:nvPr/>
          </p:nvSpPr>
          <p:spPr>
            <a:xfrm>
              <a:off x="3876040" y="1478280"/>
              <a:ext cx="4455160" cy="60960"/>
            </a:xfrm>
            <a:custGeom>
              <a:avLst/>
              <a:gdLst/>
              <a:ahLst/>
              <a:cxnLst/>
              <a:rect l="l" t="t" r="r" b="b"/>
              <a:pathLst>
                <a:path w="4455159" h="60959">
                  <a:moveTo>
                    <a:pt x="0" y="0"/>
                  </a:moveTo>
                  <a:lnTo>
                    <a:pt x="4455160" y="0"/>
                  </a:lnTo>
                </a:path>
                <a:path w="4455159" h="60959">
                  <a:moveTo>
                    <a:pt x="0" y="60960"/>
                  </a:moveTo>
                  <a:lnTo>
                    <a:pt x="4455160" y="60960"/>
                  </a:lnTo>
                </a:path>
              </a:pathLst>
            </a:custGeom>
            <a:ln w="10160">
              <a:solidFill>
                <a:srgbClr val="FFFFFF"/>
              </a:solidFill>
            </a:ln>
          </p:spPr>
          <p:txBody>
            <a:bodyPr wrap="square" lIns="0" tIns="0" rIns="0" bIns="0" rtlCol="0"/>
            <a:lstStyle/>
            <a:p>
              <a:endParaRPr/>
            </a:p>
          </p:txBody>
        </p:sp>
        <p:pic>
          <p:nvPicPr>
            <p:cNvPr id="9" name="object 9"/>
            <p:cNvPicPr/>
            <p:nvPr/>
          </p:nvPicPr>
          <p:blipFill>
            <a:blip r:embed="rId2" cstate="print"/>
            <a:stretch>
              <a:fillRect/>
            </a:stretch>
          </p:blipFill>
          <p:spPr>
            <a:xfrm>
              <a:off x="528319" y="436880"/>
              <a:ext cx="2235200" cy="1066800"/>
            </a:xfrm>
            <a:prstGeom prst="rect">
              <a:avLst/>
            </a:prstGeom>
          </p:spPr>
        </p:pic>
      </p:grpSp>
      <p:sp>
        <p:nvSpPr>
          <p:cNvPr id="10" name="object 10"/>
          <p:cNvSpPr txBox="1"/>
          <p:nvPr/>
        </p:nvSpPr>
        <p:spPr>
          <a:xfrm>
            <a:off x="11116691" y="6433820"/>
            <a:ext cx="168275" cy="208915"/>
          </a:xfrm>
          <a:prstGeom prst="rect">
            <a:avLst/>
          </a:prstGeom>
        </p:spPr>
        <p:txBody>
          <a:bodyPr vert="horz" wrap="square" lIns="0" tIns="12700" rIns="0" bIns="0" rtlCol="0">
            <a:spAutoFit/>
          </a:bodyPr>
          <a:lstStyle/>
          <a:p>
            <a:pPr marL="12700">
              <a:lnSpc>
                <a:spcPct val="100000"/>
              </a:lnSpc>
              <a:spcBef>
                <a:spcPts val="100"/>
              </a:spcBef>
            </a:pPr>
            <a:r>
              <a:rPr sz="1200" spc="-50" dirty="0">
                <a:latin typeface="Calibri"/>
                <a:cs typeface="Calibri"/>
              </a:rPr>
              <a:t>30</a:t>
            </a:r>
            <a:endParaRPr sz="1200">
              <a:latin typeface="Calibri"/>
              <a:cs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4897120"/>
          </a:xfrm>
          <a:prstGeom prst="rect">
            <a:avLst/>
          </a:prstGeom>
        </p:spPr>
      </p:pic>
      <p:sp>
        <p:nvSpPr>
          <p:cNvPr id="3" name="object 3"/>
          <p:cNvSpPr txBox="1"/>
          <p:nvPr/>
        </p:nvSpPr>
        <p:spPr>
          <a:xfrm>
            <a:off x="2743200" y="1215869"/>
            <a:ext cx="6367780" cy="1674176"/>
          </a:xfrm>
          <a:prstGeom prst="rect">
            <a:avLst/>
          </a:prstGeom>
        </p:spPr>
        <p:txBody>
          <a:bodyPr vert="horz" wrap="square" lIns="0" tIns="12065" rIns="0" bIns="0" rtlCol="0">
            <a:spAutoFit/>
          </a:bodyPr>
          <a:lstStyle/>
          <a:p>
            <a:pPr marL="12700" algn="ctr">
              <a:lnSpc>
                <a:spcPct val="100000"/>
              </a:lnSpc>
              <a:spcBef>
                <a:spcPts val="95"/>
              </a:spcBef>
            </a:pPr>
            <a:r>
              <a:rPr sz="3600" b="1" spc="-5" dirty="0">
                <a:solidFill>
                  <a:srgbClr val="FFFFFF"/>
                </a:solidFill>
                <a:latin typeface="Century Gothic"/>
                <a:cs typeface="Century Gothic"/>
              </a:rPr>
              <a:t>Life</a:t>
            </a:r>
            <a:r>
              <a:rPr lang="en-US" sz="3600" b="1" spc="-5" dirty="0">
                <a:solidFill>
                  <a:srgbClr val="FFFFFF"/>
                </a:solidFill>
                <a:latin typeface="Century Gothic"/>
                <a:cs typeface="Century Gothic"/>
              </a:rPr>
              <a:t> &amp; Accidental Death &amp; Dismemberment (</a:t>
            </a:r>
            <a:r>
              <a:rPr sz="3600" b="1" spc="-5" dirty="0">
                <a:solidFill>
                  <a:srgbClr val="FFFFFF"/>
                </a:solidFill>
                <a:latin typeface="Century Gothic"/>
                <a:cs typeface="Century Gothic"/>
              </a:rPr>
              <a:t>AD&amp;D</a:t>
            </a:r>
            <a:r>
              <a:rPr lang="en-US" sz="3600" b="1" spc="-5" dirty="0">
                <a:solidFill>
                  <a:srgbClr val="FFFFFF"/>
                </a:solidFill>
                <a:latin typeface="Century Gothic"/>
                <a:cs typeface="Century Gothic"/>
              </a:rPr>
              <a:t>)</a:t>
            </a:r>
            <a:r>
              <a:rPr sz="3600" b="1" spc="-345" dirty="0">
                <a:solidFill>
                  <a:srgbClr val="FFFFFF"/>
                </a:solidFill>
                <a:latin typeface="Century Gothic"/>
                <a:cs typeface="Century Gothic"/>
              </a:rPr>
              <a:t> </a:t>
            </a:r>
            <a:r>
              <a:rPr sz="3600" b="1" dirty="0">
                <a:solidFill>
                  <a:srgbClr val="FFFFFF"/>
                </a:solidFill>
                <a:latin typeface="Century Gothic"/>
                <a:cs typeface="Century Gothic"/>
              </a:rPr>
              <a:t>Insurance</a:t>
            </a:r>
            <a:endParaRPr sz="3600" dirty="0">
              <a:latin typeface="Century Gothic"/>
              <a:cs typeface="Century Gothic"/>
            </a:endParaRPr>
          </a:p>
        </p:txBody>
      </p:sp>
      <p:sp>
        <p:nvSpPr>
          <p:cNvPr id="4" name="object 4"/>
          <p:cNvSpPr txBox="1"/>
          <p:nvPr/>
        </p:nvSpPr>
        <p:spPr>
          <a:xfrm>
            <a:off x="5575046" y="3481387"/>
            <a:ext cx="1068070" cy="245745"/>
          </a:xfrm>
          <a:prstGeom prst="rect">
            <a:avLst/>
          </a:prstGeom>
        </p:spPr>
        <p:txBody>
          <a:bodyPr vert="horz" wrap="square" lIns="0" tIns="11430" rIns="0" bIns="0" rtlCol="0">
            <a:spAutoFit/>
          </a:bodyPr>
          <a:lstStyle/>
          <a:p>
            <a:pPr marL="12700">
              <a:lnSpc>
                <a:spcPct val="100000"/>
              </a:lnSpc>
              <a:spcBef>
                <a:spcPts val="90"/>
              </a:spcBef>
            </a:pPr>
            <a:r>
              <a:rPr sz="1450" spc="15" dirty="0">
                <a:solidFill>
                  <a:srgbClr val="75A2C9"/>
                </a:solidFill>
                <a:latin typeface="Century Gothic"/>
                <a:cs typeface="Century Gothic"/>
              </a:rPr>
              <a:t>P</a:t>
            </a:r>
            <a:r>
              <a:rPr sz="1450" spc="-40" dirty="0">
                <a:solidFill>
                  <a:srgbClr val="75A2C9"/>
                </a:solidFill>
                <a:latin typeface="Century Gothic"/>
                <a:cs typeface="Century Gothic"/>
              </a:rPr>
              <a:t>r</a:t>
            </a:r>
            <a:r>
              <a:rPr sz="1450" spc="5" dirty="0">
                <a:solidFill>
                  <a:srgbClr val="75A2C9"/>
                </a:solidFill>
                <a:latin typeface="Century Gothic"/>
                <a:cs typeface="Century Gothic"/>
              </a:rPr>
              <a:t>o</a:t>
            </a:r>
            <a:r>
              <a:rPr sz="1450" spc="70" dirty="0">
                <a:solidFill>
                  <a:srgbClr val="75A2C9"/>
                </a:solidFill>
                <a:latin typeface="Century Gothic"/>
                <a:cs typeface="Century Gothic"/>
              </a:rPr>
              <a:t>v</a:t>
            </a:r>
            <a:r>
              <a:rPr sz="1450" spc="-55" dirty="0">
                <a:solidFill>
                  <a:srgbClr val="75A2C9"/>
                </a:solidFill>
                <a:latin typeface="Century Gothic"/>
                <a:cs typeface="Century Gothic"/>
              </a:rPr>
              <a:t>i</a:t>
            </a:r>
            <a:r>
              <a:rPr sz="1450" spc="-40" dirty="0">
                <a:solidFill>
                  <a:srgbClr val="75A2C9"/>
                </a:solidFill>
                <a:latin typeface="Century Gothic"/>
                <a:cs typeface="Century Gothic"/>
              </a:rPr>
              <a:t>d</a:t>
            </a:r>
            <a:r>
              <a:rPr sz="1450" spc="15" dirty="0">
                <a:solidFill>
                  <a:srgbClr val="75A2C9"/>
                </a:solidFill>
                <a:latin typeface="Century Gothic"/>
                <a:cs typeface="Century Gothic"/>
              </a:rPr>
              <a:t>e</a:t>
            </a:r>
            <a:r>
              <a:rPr sz="1450" spc="-10" dirty="0">
                <a:solidFill>
                  <a:srgbClr val="75A2C9"/>
                </a:solidFill>
                <a:latin typeface="Century Gothic"/>
                <a:cs typeface="Century Gothic"/>
              </a:rPr>
              <a:t>d</a:t>
            </a:r>
            <a:r>
              <a:rPr sz="1450" spc="-190" dirty="0">
                <a:solidFill>
                  <a:srgbClr val="75A2C9"/>
                </a:solidFill>
                <a:latin typeface="Century Gothic"/>
                <a:cs typeface="Century Gothic"/>
              </a:rPr>
              <a:t> </a:t>
            </a:r>
            <a:r>
              <a:rPr sz="1450" spc="-35" dirty="0">
                <a:solidFill>
                  <a:srgbClr val="75A2C9"/>
                </a:solidFill>
                <a:latin typeface="Century Gothic"/>
                <a:cs typeface="Century Gothic"/>
              </a:rPr>
              <a:t>b</a:t>
            </a:r>
            <a:r>
              <a:rPr sz="1450" spc="-5" dirty="0">
                <a:solidFill>
                  <a:srgbClr val="75A2C9"/>
                </a:solidFill>
                <a:latin typeface="Century Gothic"/>
                <a:cs typeface="Century Gothic"/>
              </a:rPr>
              <a:t>y</a:t>
            </a:r>
            <a:endParaRPr sz="1450">
              <a:latin typeface="Century Gothic"/>
              <a:cs typeface="Century Gothic"/>
            </a:endParaRPr>
          </a:p>
        </p:txBody>
      </p:sp>
      <p:grpSp>
        <p:nvGrpSpPr>
          <p:cNvPr id="5" name="object 5"/>
          <p:cNvGrpSpPr/>
          <p:nvPr/>
        </p:nvGrpSpPr>
        <p:grpSpPr>
          <a:xfrm>
            <a:off x="0" y="4897119"/>
            <a:ext cx="12192000" cy="1960880"/>
            <a:chOff x="0" y="4897119"/>
            <a:chExt cx="12192000" cy="1960880"/>
          </a:xfrm>
        </p:grpSpPr>
        <p:sp>
          <p:nvSpPr>
            <p:cNvPr id="6" name="object 6"/>
            <p:cNvSpPr/>
            <p:nvPr/>
          </p:nvSpPr>
          <p:spPr>
            <a:xfrm>
              <a:off x="0" y="4897119"/>
              <a:ext cx="12192000" cy="1960880"/>
            </a:xfrm>
            <a:custGeom>
              <a:avLst/>
              <a:gdLst/>
              <a:ahLst/>
              <a:cxnLst/>
              <a:rect l="l" t="t" r="r" b="b"/>
              <a:pathLst>
                <a:path w="12192000" h="1960879">
                  <a:moveTo>
                    <a:pt x="12191999" y="0"/>
                  </a:moveTo>
                  <a:lnTo>
                    <a:pt x="0" y="0"/>
                  </a:lnTo>
                  <a:lnTo>
                    <a:pt x="0" y="1960878"/>
                  </a:lnTo>
                  <a:lnTo>
                    <a:pt x="12191999" y="1960878"/>
                  </a:lnTo>
                  <a:lnTo>
                    <a:pt x="12191999" y="0"/>
                  </a:lnTo>
                  <a:close/>
                </a:path>
              </a:pathLst>
            </a:custGeom>
            <a:solidFill>
              <a:srgbClr val="FFFFFF"/>
            </a:solidFill>
          </p:spPr>
          <p:txBody>
            <a:bodyPr wrap="square" lIns="0" tIns="0" rIns="0" bIns="0" rtlCol="0"/>
            <a:lstStyle/>
            <a:p>
              <a:endParaRPr/>
            </a:p>
          </p:txBody>
        </p:sp>
        <p:pic>
          <p:nvPicPr>
            <p:cNvPr id="7" name="object 7"/>
            <p:cNvPicPr/>
            <p:nvPr/>
          </p:nvPicPr>
          <p:blipFill>
            <a:blip r:embed="rId3" cstate="print"/>
            <a:stretch>
              <a:fillRect/>
            </a:stretch>
          </p:blipFill>
          <p:spPr>
            <a:xfrm>
              <a:off x="5171440" y="5222239"/>
              <a:ext cx="1849119" cy="1209040"/>
            </a:xfrm>
            <a:prstGeom prst="rect">
              <a:avLst/>
            </a:prstGeom>
          </p:spPr>
        </p:pic>
        <p:sp>
          <p:nvSpPr>
            <p:cNvPr id="8" name="object 8"/>
            <p:cNvSpPr/>
            <p:nvPr/>
          </p:nvSpPr>
          <p:spPr>
            <a:xfrm>
              <a:off x="604519" y="5654039"/>
              <a:ext cx="11013440" cy="71120"/>
            </a:xfrm>
            <a:custGeom>
              <a:avLst/>
              <a:gdLst/>
              <a:ahLst/>
              <a:cxnLst/>
              <a:rect l="l" t="t" r="r" b="b"/>
              <a:pathLst>
                <a:path w="11013440" h="71120">
                  <a:moveTo>
                    <a:pt x="0" y="0"/>
                  </a:moveTo>
                  <a:lnTo>
                    <a:pt x="3220593" y="0"/>
                  </a:lnTo>
                </a:path>
                <a:path w="11013440" h="71120">
                  <a:moveTo>
                    <a:pt x="0" y="71120"/>
                  </a:moveTo>
                  <a:lnTo>
                    <a:pt x="3220593" y="71120"/>
                  </a:lnTo>
                </a:path>
                <a:path w="11013440" h="71120">
                  <a:moveTo>
                    <a:pt x="7792720" y="0"/>
                  </a:moveTo>
                  <a:lnTo>
                    <a:pt x="11013313" y="0"/>
                  </a:lnTo>
                </a:path>
                <a:path w="11013440" h="71120">
                  <a:moveTo>
                    <a:pt x="7792720" y="71120"/>
                  </a:moveTo>
                  <a:lnTo>
                    <a:pt x="11013313" y="71120"/>
                  </a:lnTo>
                </a:path>
              </a:pathLst>
            </a:custGeom>
            <a:ln w="10160">
              <a:solidFill>
                <a:srgbClr val="002162"/>
              </a:solidFill>
            </a:ln>
          </p:spPr>
          <p:txBody>
            <a:bodyPr wrap="square" lIns="0" tIns="0" rIns="0" bIns="0" rtlCol="0"/>
            <a:lstStyle/>
            <a:p>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1920239"/>
            <a:chOff x="0" y="0"/>
            <a:chExt cx="12192000" cy="1920239"/>
          </a:xfrm>
        </p:grpSpPr>
        <p:sp>
          <p:nvSpPr>
            <p:cNvPr id="3" name="object 3"/>
            <p:cNvSpPr/>
            <p:nvPr/>
          </p:nvSpPr>
          <p:spPr>
            <a:xfrm>
              <a:off x="0" y="0"/>
              <a:ext cx="12192000" cy="1574800"/>
            </a:xfrm>
            <a:custGeom>
              <a:avLst/>
              <a:gdLst/>
              <a:ahLst/>
              <a:cxnLst/>
              <a:rect l="l" t="t" r="r" b="b"/>
              <a:pathLst>
                <a:path w="12192000" h="1574800">
                  <a:moveTo>
                    <a:pt x="0" y="1574800"/>
                  </a:moveTo>
                  <a:lnTo>
                    <a:pt x="12192000" y="1574800"/>
                  </a:lnTo>
                  <a:lnTo>
                    <a:pt x="12192000" y="0"/>
                  </a:lnTo>
                  <a:lnTo>
                    <a:pt x="0" y="0"/>
                  </a:lnTo>
                  <a:lnTo>
                    <a:pt x="0" y="1574800"/>
                  </a:lnTo>
                  <a:close/>
                </a:path>
              </a:pathLst>
            </a:custGeom>
            <a:solidFill>
              <a:srgbClr val="001133"/>
            </a:solidFill>
          </p:spPr>
          <p:txBody>
            <a:bodyPr wrap="square" lIns="0" tIns="0" rIns="0" bIns="0" rtlCol="0"/>
            <a:lstStyle/>
            <a:p>
              <a:endParaRPr/>
            </a:p>
          </p:txBody>
        </p:sp>
        <p:sp>
          <p:nvSpPr>
            <p:cNvPr id="4" name="object 4"/>
            <p:cNvSpPr/>
            <p:nvPr/>
          </p:nvSpPr>
          <p:spPr>
            <a:xfrm>
              <a:off x="0" y="1574800"/>
              <a:ext cx="12192000" cy="345440"/>
            </a:xfrm>
            <a:custGeom>
              <a:avLst/>
              <a:gdLst/>
              <a:ahLst/>
              <a:cxnLst/>
              <a:rect l="l" t="t" r="r" b="b"/>
              <a:pathLst>
                <a:path w="12192000" h="345439">
                  <a:moveTo>
                    <a:pt x="12192000" y="0"/>
                  </a:moveTo>
                  <a:lnTo>
                    <a:pt x="0" y="0"/>
                  </a:lnTo>
                  <a:lnTo>
                    <a:pt x="0" y="345439"/>
                  </a:lnTo>
                  <a:lnTo>
                    <a:pt x="12192000" y="345439"/>
                  </a:lnTo>
                  <a:lnTo>
                    <a:pt x="12192000" y="0"/>
                  </a:lnTo>
                  <a:close/>
                </a:path>
              </a:pathLst>
            </a:custGeom>
            <a:solidFill>
              <a:srgbClr val="F1F1F1"/>
            </a:solidFill>
          </p:spPr>
          <p:txBody>
            <a:bodyPr wrap="square" lIns="0" tIns="0" rIns="0" bIns="0" rtlCol="0"/>
            <a:lstStyle/>
            <a:p>
              <a:endParaRPr/>
            </a:p>
          </p:txBody>
        </p:sp>
      </p:grpSp>
      <p:sp>
        <p:nvSpPr>
          <p:cNvPr id="5" name="object 5"/>
          <p:cNvSpPr txBox="1">
            <a:spLocks noGrp="1"/>
          </p:cNvSpPr>
          <p:nvPr>
            <p:ph type="title"/>
          </p:nvPr>
        </p:nvSpPr>
        <p:spPr>
          <a:prstGeom prst="rect">
            <a:avLst/>
          </a:prstGeom>
        </p:spPr>
        <p:txBody>
          <a:bodyPr vert="horz" wrap="square" lIns="0" tIns="5080" rIns="0" bIns="0" rtlCol="0">
            <a:spAutoFit/>
          </a:bodyPr>
          <a:lstStyle/>
          <a:p>
            <a:pPr>
              <a:lnSpc>
                <a:spcPct val="100000"/>
              </a:lnSpc>
              <a:spcBef>
                <a:spcPts val="40"/>
              </a:spcBef>
            </a:pPr>
            <a:endParaRPr sz="4800" dirty="0">
              <a:latin typeface="Times New Roman"/>
              <a:cs typeface="Times New Roman"/>
            </a:endParaRPr>
          </a:p>
          <a:p>
            <a:pPr marL="1905" algn="ctr">
              <a:lnSpc>
                <a:spcPct val="100000"/>
              </a:lnSpc>
            </a:pPr>
            <a:r>
              <a:rPr spc="-10" dirty="0"/>
              <a:t>Who</a:t>
            </a:r>
            <a:r>
              <a:rPr spc="-95" dirty="0"/>
              <a:t> </a:t>
            </a:r>
            <a:r>
              <a:rPr spc="-10" dirty="0"/>
              <a:t>is</a:t>
            </a:r>
            <a:r>
              <a:rPr spc="-30" dirty="0"/>
              <a:t> Gallagher</a:t>
            </a:r>
            <a:r>
              <a:rPr dirty="0"/>
              <a:t> </a:t>
            </a:r>
            <a:r>
              <a:rPr spc="-10" dirty="0"/>
              <a:t>Benefit</a:t>
            </a:r>
            <a:r>
              <a:rPr spc="-175" dirty="0"/>
              <a:t> </a:t>
            </a:r>
            <a:r>
              <a:rPr spc="-20" dirty="0"/>
              <a:t>Services?</a:t>
            </a:r>
          </a:p>
        </p:txBody>
      </p:sp>
      <p:sp>
        <p:nvSpPr>
          <p:cNvPr id="6" name="object 6"/>
          <p:cNvSpPr txBox="1"/>
          <p:nvPr/>
        </p:nvSpPr>
        <p:spPr>
          <a:xfrm>
            <a:off x="1146492" y="2410460"/>
            <a:ext cx="10060940" cy="3522345"/>
          </a:xfrm>
          <a:prstGeom prst="rect">
            <a:avLst/>
          </a:prstGeom>
        </p:spPr>
        <p:txBody>
          <a:bodyPr vert="horz" wrap="square" lIns="0" tIns="26670" rIns="0" bIns="0" rtlCol="0">
            <a:spAutoFit/>
          </a:bodyPr>
          <a:lstStyle/>
          <a:p>
            <a:pPr marL="12700" marR="220345">
              <a:lnSpc>
                <a:spcPts val="1760"/>
              </a:lnSpc>
              <a:spcBef>
                <a:spcPts val="210"/>
              </a:spcBef>
            </a:pPr>
            <a:r>
              <a:rPr sz="1500" b="0" spc="20" dirty="0">
                <a:latin typeface="Calibri Light"/>
                <a:cs typeface="Calibri Light"/>
              </a:rPr>
              <a:t>We</a:t>
            </a:r>
            <a:r>
              <a:rPr sz="1500" b="0" spc="-45" dirty="0">
                <a:latin typeface="Calibri Light"/>
                <a:cs typeface="Calibri Light"/>
              </a:rPr>
              <a:t> </a:t>
            </a:r>
            <a:r>
              <a:rPr sz="1500" b="0" spc="10" dirty="0">
                <a:latin typeface="Calibri Light"/>
                <a:cs typeface="Calibri Light"/>
              </a:rPr>
              <a:t>design,</a:t>
            </a:r>
            <a:r>
              <a:rPr sz="1500" b="0" spc="-145" dirty="0">
                <a:latin typeface="Calibri Light"/>
                <a:cs typeface="Calibri Light"/>
              </a:rPr>
              <a:t> </a:t>
            </a:r>
            <a:r>
              <a:rPr sz="1500" b="0" spc="-5" dirty="0">
                <a:latin typeface="Calibri Light"/>
                <a:cs typeface="Calibri Light"/>
              </a:rPr>
              <a:t>implement,</a:t>
            </a:r>
            <a:r>
              <a:rPr sz="1500" b="0" spc="-150" dirty="0">
                <a:latin typeface="Calibri Light"/>
                <a:cs typeface="Calibri Light"/>
              </a:rPr>
              <a:t> </a:t>
            </a:r>
            <a:r>
              <a:rPr sz="1500" b="0" spc="-15" dirty="0">
                <a:latin typeface="Calibri Light"/>
                <a:cs typeface="Calibri Light"/>
              </a:rPr>
              <a:t>administer,</a:t>
            </a:r>
            <a:r>
              <a:rPr sz="1500" b="0" spc="-145" dirty="0">
                <a:latin typeface="Calibri Light"/>
                <a:cs typeface="Calibri Light"/>
              </a:rPr>
              <a:t> </a:t>
            </a:r>
            <a:r>
              <a:rPr sz="1500" b="0" spc="10" dirty="0">
                <a:latin typeface="Calibri Light"/>
                <a:cs typeface="Calibri Light"/>
              </a:rPr>
              <a:t>and</a:t>
            </a:r>
            <a:r>
              <a:rPr sz="1500" b="0" spc="-85" dirty="0">
                <a:latin typeface="Calibri Light"/>
                <a:cs typeface="Calibri Light"/>
              </a:rPr>
              <a:t> </a:t>
            </a:r>
            <a:r>
              <a:rPr sz="1500" b="0" spc="-5" dirty="0">
                <a:latin typeface="Calibri Light"/>
                <a:cs typeface="Calibri Light"/>
              </a:rPr>
              <a:t>provide</a:t>
            </a:r>
            <a:r>
              <a:rPr sz="1500" b="0" spc="-120" dirty="0">
                <a:latin typeface="Calibri Light"/>
                <a:cs typeface="Calibri Light"/>
              </a:rPr>
              <a:t> </a:t>
            </a:r>
            <a:r>
              <a:rPr sz="1500" b="0" spc="-15" dirty="0">
                <a:latin typeface="Calibri Light"/>
                <a:cs typeface="Calibri Light"/>
              </a:rPr>
              <a:t>customer</a:t>
            </a:r>
            <a:r>
              <a:rPr sz="1500" b="0" spc="-60" dirty="0">
                <a:latin typeface="Calibri Light"/>
                <a:cs typeface="Calibri Light"/>
              </a:rPr>
              <a:t> </a:t>
            </a:r>
            <a:r>
              <a:rPr sz="1500" b="0" dirty="0">
                <a:latin typeface="Calibri Light"/>
                <a:cs typeface="Calibri Light"/>
              </a:rPr>
              <a:t>service,</a:t>
            </a:r>
            <a:r>
              <a:rPr sz="1500" b="0" spc="-60" dirty="0">
                <a:latin typeface="Calibri Light"/>
                <a:cs typeface="Calibri Light"/>
              </a:rPr>
              <a:t> </a:t>
            </a:r>
            <a:r>
              <a:rPr sz="1500" b="0" spc="-5" dirty="0">
                <a:latin typeface="Calibri Light"/>
                <a:cs typeface="Calibri Light"/>
              </a:rPr>
              <a:t>to</a:t>
            </a:r>
            <a:r>
              <a:rPr sz="1500" b="0" spc="-85" dirty="0">
                <a:latin typeface="Calibri Light"/>
                <a:cs typeface="Calibri Light"/>
              </a:rPr>
              <a:t> </a:t>
            </a:r>
            <a:r>
              <a:rPr sz="1500" b="0" spc="-10" dirty="0">
                <a:latin typeface="Calibri Light"/>
                <a:cs typeface="Calibri Light"/>
              </a:rPr>
              <a:t>postdoc</a:t>
            </a:r>
            <a:r>
              <a:rPr sz="1500" b="0" spc="-100" dirty="0">
                <a:latin typeface="Calibri Light"/>
                <a:cs typeface="Calibri Light"/>
              </a:rPr>
              <a:t> </a:t>
            </a:r>
            <a:r>
              <a:rPr sz="1500" b="0" dirty="0">
                <a:latin typeface="Calibri Light"/>
                <a:cs typeface="Calibri Light"/>
              </a:rPr>
              <a:t>benefit</a:t>
            </a:r>
            <a:r>
              <a:rPr sz="1500" b="0" spc="-110" dirty="0">
                <a:latin typeface="Calibri Light"/>
                <a:cs typeface="Calibri Light"/>
              </a:rPr>
              <a:t> </a:t>
            </a:r>
            <a:r>
              <a:rPr sz="1500" b="0" spc="-15" dirty="0">
                <a:latin typeface="Calibri Light"/>
                <a:cs typeface="Calibri Light"/>
              </a:rPr>
              <a:t>programs</a:t>
            </a:r>
            <a:r>
              <a:rPr sz="1500" b="0" spc="-120" dirty="0">
                <a:latin typeface="Calibri Light"/>
                <a:cs typeface="Calibri Light"/>
              </a:rPr>
              <a:t> </a:t>
            </a:r>
            <a:r>
              <a:rPr sz="1500" b="0" spc="-10" dirty="0">
                <a:latin typeface="Calibri Light"/>
                <a:cs typeface="Calibri Light"/>
              </a:rPr>
              <a:t>nationwide,</a:t>
            </a:r>
            <a:r>
              <a:rPr sz="1500" b="0" spc="-65" dirty="0">
                <a:latin typeface="Calibri Light"/>
                <a:cs typeface="Calibri Light"/>
              </a:rPr>
              <a:t> </a:t>
            </a:r>
            <a:r>
              <a:rPr sz="1500" b="0" spc="-20" dirty="0">
                <a:latin typeface="Calibri Light"/>
                <a:cs typeface="Calibri Light"/>
              </a:rPr>
              <a:t>offering</a:t>
            </a:r>
            <a:r>
              <a:rPr sz="1500" b="0" spc="-85" dirty="0">
                <a:latin typeface="Calibri Light"/>
                <a:cs typeface="Calibri Light"/>
              </a:rPr>
              <a:t> </a:t>
            </a:r>
            <a:r>
              <a:rPr sz="1500" b="0" spc="10" dirty="0">
                <a:latin typeface="Calibri Light"/>
                <a:cs typeface="Calibri Light"/>
              </a:rPr>
              <a:t>our</a:t>
            </a:r>
            <a:r>
              <a:rPr sz="1500" b="0" spc="-55" dirty="0">
                <a:latin typeface="Calibri Light"/>
                <a:cs typeface="Calibri Light"/>
              </a:rPr>
              <a:t> </a:t>
            </a:r>
            <a:r>
              <a:rPr sz="1500" b="0" dirty="0">
                <a:latin typeface="Calibri Light"/>
                <a:cs typeface="Calibri Light"/>
              </a:rPr>
              <a:t>services</a:t>
            </a:r>
            <a:r>
              <a:rPr sz="1500" b="0" spc="10" dirty="0">
                <a:latin typeface="Calibri Light"/>
                <a:cs typeface="Calibri Light"/>
              </a:rPr>
              <a:t> </a:t>
            </a:r>
            <a:r>
              <a:rPr sz="1500" b="0" spc="65" dirty="0">
                <a:latin typeface="Calibri Light"/>
                <a:cs typeface="Calibri Light"/>
              </a:rPr>
              <a:t>to </a:t>
            </a:r>
            <a:r>
              <a:rPr sz="1500" b="0" spc="-325" dirty="0">
                <a:latin typeface="Calibri Light"/>
                <a:cs typeface="Calibri Light"/>
              </a:rPr>
              <a:t> </a:t>
            </a:r>
            <a:r>
              <a:rPr sz="1500" b="0" spc="10" dirty="0">
                <a:latin typeface="Calibri Light"/>
                <a:cs typeface="Calibri Light"/>
              </a:rPr>
              <a:t>campuses</a:t>
            </a:r>
            <a:r>
              <a:rPr sz="1500" b="0" spc="-135" dirty="0">
                <a:latin typeface="Calibri Light"/>
                <a:cs typeface="Calibri Light"/>
              </a:rPr>
              <a:t> </a:t>
            </a:r>
            <a:r>
              <a:rPr sz="1500" b="0" spc="35" dirty="0">
                <a:latin typeface="Calibri Light"/>
                <a:cs typeface="Calibri Light"/>
              </a:rPr>
              <a:t>and</a:t>
            </a:r>
            <a:r>
              <a:rPr sz="1500" b="0" spc="-170" dirty="0">
                <a:latin typeface="Calibri Light"/>
                <a:cs typeface="Calibri Light"/>
              </a:rPr>
              <a:t> </a:t>
            </a:r>
            <a:r>
              <a:rPr sz="1500" b="0" spc="5" dirty="0">
                <a:latin typeface="Calibri Light"/>
                <a:cs typeface="Calibri Light"/>
              </a:rPr>
              <a:t>labs</a:t>
            </a:r>
            <a:r>
              <a:rPr sz="1500" b="0" spc="-50" dirty="0">
                <a:latin typeface="Calibri Light"/>
                <a:cs typeface="Calibri Light"/>
              </a:rPr>
              <a:t> </a:t>
            </a:r>
            <a:r>
              <a:rPr sz="1500" b="0" spc="-5" dirty="0">
                <a:latin typeface="Calibri Light"/>
                <a:cs typeface="Calibri Light"/>
              </a:rPr>
              <a:t>across</a:t>
            </a:r>
            <a:r>
              <a:rPr sz="1500" b="0" spc="-130" dirty="0">
                <a:latin typeface="Calibri Light"/>
                <a:cs typeface="Calibri Light"/>
              </a:rPr>
              <a:t> </a:t>
            </a:r>
            <a:r>
              <a:rPr sz="1500" b="0" spc="25" dirty="0">
                <a:latin typeface="Calibri Light"/>
                <a:cs typeface="Calibri Light"/>
              </a:rPr>
              <a:t>the</a:t>
            </a:r>
            <a:r>
              <a:rPr sz="1500" b="0" spc="-130" dirty="0">
                <a:latin typeface="Calibri Light"/>
                <a:cs typeface="Calibri Light"/>
              </a:rPr>
              <a:t> </a:t>
            </a:r>
            <a:r>
              <a:rPr sz="1500" b="0" spc="-15" dirty="0">
                <a:latin typeface="Calibri Light"/>
                <a:cs typeface="Calibri Light"/>
              </a:rPr>
              <a:t>country.</a:t>
            </a:r>
            <a:endParaRPr sz="1500">
              <a:latin typeface="Calibri Light"/>
              <a:cs typeface="Calibri Light"/>
            </a:endParaRPr>
          </a:p>
          <a:p>
            <a:pPr>
              <a:lnSpc>
                <a:spcPct val="100000"/>
              </a:lnSpc>
              <a:spcBef>
                <a:spcPts val="45"/>
              </a:spcBef>
            </a:pPr>
            <a:endParaRPr sz="1400">
              <a:latin typeface="Calibri Light"/>
              <a:cs typeface="Calibri Light"/>
            </a:endParaRPr>
          </a:p>
          <a:p>
            <a:pPr marL="12700">
              <a:lnSpc>
                <a:spcPct val="100000"/>
              </a:lnSpc>
            </a:pPr>
            <a:r>
              <a:rPr sz="1500" b="0" spc="110" dirty="0">
                <a:latin typeface="Calibri Light"/>
                <a:cs typeface="Calibri Light"/>
              </a:rPr>
              <a:t>A</a:t>
            </a:r>
            <a:r>
              <a:rPr sz="1500" b="0" spc="5" dirty="0">
                <a:latin typeface="Calibri Light"/>
                <a:cs typeface="Calibri Light"/>
              </a:rPr>
              <a:t>t</a:t>
            </a:r>
            <a:r>
              <a:rPr sz="1500" b="0" spc="-40" dirty="0">
                <a:latin typeface="Calibri Light"/>
                <a:cs typeface="Calibri Light"/>
              </a:rPr>
              <a:t> </a:t>
            </a:r>
            <a:r>
              <a:rPr sz="1500" b="0" spc="90" dirty="0">
                <a:latin typeface="Calibri Light"/>
                <a:cs typeface="Calibri Light"/>
              </a:rPr>
              <a:t>G</a:t>
            </a:r>
            <a:r>
              <a:rPr sz="1500" b="0" spc="-10" dirty="0">
                <a:latin typeface="Calibri Light"/>
                <a:cs typeface="Calibri Light"/>
              </a:rPr>
              <a:t>B</a:t>
            </a:r>
            <a:r>
              <a:rPr sz="1500" b="0" spc="-40" dirty="0">
                <a:latin typeface="Calibri Light"/>
                <a:cs typeface="Calibri Light"/>
              </a:rPr>
              <a:t>S</a:t>
            </a:r>
            <a:r>
              <a:rPr sz="1500" b="0" spc="5" dirty="0">
                <a:latin typeface="Calibri Light"/>
                <a:cs typeface="Calibri Light"/>
              </a:rPr>
              <a:t>,</a:t>
            </a:r>
            <a:r>
              <a:rPr sz="1500" b="0" spc="-150" dirty="0">
                <a:latin typeface="Calibri Light"/>
                <a:cs typeface="Calibri Light"/>
              </a:rPr>
              <a:t> </a:t>
            </a:r>
            <a:r>
              <a:rPr sz="1500" b="0" spc="90" dirty="0">
                <a:latin typeface="Calibri Light"/>
                <a:cs typeface="Calibri Light"/>
              </a:rPr>
              <a:t>o</a:t>
            </a:r>
            <a:r>
              <a:rPr sz="1500" b="0" spc="15" dirty="0">
                <a:latin typeface="Calibri Light"/>
                <a:cs typeface="Calibri Light"/>
              </a:rPr>
              <a:t>u</a:t>
            </a:r>
            <a:r>
              <a:rPr sz="1500" b="0" spc="5" dirty="0">
                <a:latin typeface="Calibri Light"/>
                <a:cs typeface="Calibri Light"/>
              </a:rPr>
              <a:t>r</a:t>
            </a:r>
            <a:r>
              <a:rPr sz="1500" b="0" spc="-145" dirty="0">
                <a:latin typeface="Calibri Light"/>
                <a:cs typeface="Calibri Light"/>
              </a:rPr>
              <a:t> </a:t>
            </a:r>
            <a:r>
              <a:rPr sz="1500" b="0" spc="30" dirty="0">
                <a:latin typeface="Calibri Light"/>
                <a:cs typeface="Calibri Light"/>
              </a:rPr>
              <a:t>A</a:t>
            </a:r>
            <a:r>
              <a:rPr sz="1500" b="0" spc="-5" dirty="0">
                <a:latin typeface="Calibri Light"/>
                <a:cs typeface="Calibri Light"/>
              </a:rPr>
              <a:t>cc</a:t>
            </a:r>
            <a:r>
              <a:rPr sz="1500" b="0" spc="10" dirty="0">
                <a:latin typeface="Calibri Light"/>
                <a:cs typeface="Calibri Light"/>
              </a:rPr>
              <a:t>o</a:t>
            </a:r>
            <a:r>
              <a:rPr sz="1500" b="0" spc="-65" dirty="0">
                <a:latin typeface="Calibri Light"/>
                <a:cs typeface="Calibri Light"/>
              </a:rPr>
              <a:t>u</a:t>
            </a:r>
            <a:r>
              <a:rPr sz="1500" b="0" spc="15" dirty="0">
                <a:latin typeface="Calibri Light"/>
                <a:cs typeface="Calibri Light"/>
              </a:rPr>
              <a:t>n</a:t>
            </a:r>
            <a:r>
              <a:rPr sz="1500" b="0" spc="5" dirty="0">
                <a:latin typeface="Calibri Light"/>
                <a:cs typeface="Calibri Light"/>
              </a:rPr>
              <a:t>t</a:t>
            </a:r>
            <a:r>
              <a:rPr sz="1500" b="0" spc="-120" dirty="0">
                <a:latin typeface="Calibri Light"/>
                <a:cs typeface="Calibri Light"/>
              </a:rPr>
              <a:t> </a:t>
            </a:r>
            <a:r>
              <a:rPr sz="1500" b="0" spc="5" dirty="0">
                <a:latin typeface="Calibri Light"/>
                <a:cs typeface="Calibri Light"/>
              </a:rPr>
              <a:t>M</a:t>
            </a:r>
            <a:r>
              <a:rPr sz="1500" b="0" spc="10" dirty="0">
                <a:latin typeface="Calibri Light"/>
                <a:cs typeface="Calibri Light"/>
              </a:rPr>
              <a:t>a</a:t>
            </a:r>
            <a:r>
              <a:rPr sz="1500" b="0" spc="-60" dirty="0">
                <a:latin typeface="Calibri Light"/>
                <a:cs typeface="Calibri Light"/>
              </a:rPr>
              <a:t>n</a:t>
            </a:r>
            <a:r>
              <a:rPr sz="1500" b="0" spc="10" dirty="0">
                <a:latin typeface="Calibri Light"/>
                <a:cs typeface="Calibri Light"/>
              </a:rPr>
              <a:t>a</a:t>
            </a:r>
            <a:r>
              <a:rPr sz="1500" b="0" spc="-65" dirty="0">
                <a:latin typeface="Calibri Light"/>
                <a:cs typeface="Calibri Light"/>
              </a:rPr>
              <a:t>g</a:t>
            </a:r>
            <a:r>
              <a:rPr sz="1500" b="0" spc="-25" dirty="0">
                <a:latin typeface="Calibri Light"/>
                <a:cs typeface="Calibri Light"/>
              </a:rPr>
              <a:t>e</a:t>
            </a:r>
            <a:r>
              <a:rPr sz="1500" b="0" spc="35" dirty="0">
                <a:latin typeface="Calibri Light"/>
                <a:cs typeface="Calibri Light"/>
              </a:rPr>
              <a:t>r</a:t>
            </a:r>
            <a:r>
              <a:rPr sz="1500" b="0" spc="5" dirty="0">
                <a:latin typeface="Calibri Light"/>
                <a:cs typeface="Calibri Light"/>
              </a:rPr>
              <a:t>s</a:t>
            </a:r>
            <a:r>
              <a:rPr sz="1500" b="0" spc="-130" dirty="0">
                <a:latin typeface="Calibri Light"/>
                <a:cs typeface="Calibri Light"/>
              </a:rPr>
              <a:t> </a:t>
            </a:r>
            <a:r>
              <a:rPr sz="1500" b="0" spc="15" dirty="0">
                <a:latin typeface="Calibri Light"/>
                <a:cs typeface="Calibri Light"/>
              </a:rPr>
              <a:t>und</a:t>
            </a:r>
            <a:r>
              <a:rPr sz="1500" b="0" spc="-25" dirty="0">
                <a:latin typeface="Calibri Light"/>
                <a:cs typeface="Calibri Light"/>
              </a:rPr>
              <a:t>e</a:t>
            </a:r>
            <a:r>
              <a:rPr sz="1500" b="0" spc="-45" dirty="0">
                <a:latin typeface="Calibri Light"/>
                <a:cs typeface="Calibri Light"/>
              </a:rPr>
              <a:t>r</a:t>
            </a:r>
            <a:r>
              <a:rPr sz="1500" b="0" spc="-25" dirty="0">
                <a:latin typeface="Calibri Light"/>
                <a:cs typeface="Calibri Light"/>
              </a:rPr>
              <a:t>s</a:t>
            </a:r>
            <a:r>
              <a:rPr sz="1500" b="0" spc="-95" dirty="0">
                <a:latin typeface="Calibri Light"/>
                <a:cs typeface="Calibri Light"/>
              </a:rPr>
              <a:t>t</a:t>
            </a:r>
            <a:r>
              <a:rPr sz="1500" b="0" spc="10" dirty="0">
                <a:latin typeface="Calibri Light"/>
                <a:cs typeface="Calibri Light"/>
              </a:rPr>
              <a:t>a</a:t>
            </a:r>
            <a:r>
              <a:rPr sz="1500" b="0" spc="15" dirty="0">
                <a:latin typeface="Calibri Light"/>
                <a:cs typeface="Calibri Light"/>
              </a:rPr>
              <a:t>n</a:t>
            </a:r>
            <a:r>
              <a:rPr sz="1500" b="0" spc="10" dirty="0">
                <a:latin typeface="Calibri Light"/>
                <a:cs typeface="Calibri Light"/>
              </a:rPr>
              <a:t>d</a:t>
            </a:r>
            <a:r>
              <a:rPr sz="1500" b="0" spc="-170" dirty="0">
                <a:latin typeface="Calibri Light"/>
                <a:cs typeface="Calibri Light"/>
              </a:rPr>
              <a:t> </a:t>
            </a:r>
            <a:r>
              <a:rPr sz="1500" b="0" spc="60" dirty="0">
                <a:latin typeface="Calibri Light"/>
                <a:cs typeface="Calibri Light"/>
              </a:rPr>
              <a:t>t</a:t>
            </a:r>
            <a:r>
              <a:rPr sz="1500" b="0" spc="15" dirty="0">
                <a:latin typeface="Calibri Light"/>
                <a:cs typeface="Calibri Light"/>
              </a:rPr>
              <a:t>h</a:t>
            </a:r>
            <a:r>
              <a:rPr sz="1500" b="0" spc="10" dirty="0">
                <a:latin typeface="Calibri Light"/>
                <a:cs typeface="Calibri Light"/>
              </a:rPr>
              <a:t>e</a:t>
            </a:r>
            <a:r>
              <a:rPr sz="1500" b="0" spc="-135" dirty="0">
                <a:latin typeface="Calibri Light"/>
                <a:cs typeface="Calibri Light"/>
              </a:rPr>
              <a:t> </a:t>
            </a:r>
            <a:r>
              <a:rPr sz="1500" b="0" spc="15" dirty="0">
                <a:latin typeface="Calibri Light"/>
                <a:cs typeface="Calibri Light"/>
              </a:rPr>
              <a:t>un</a:t>
            </a:r>
            <a:r>
              <a:rPr sz="1500" b="0" spc="-15" dirty="0">
                <a:latin typeface="Calibri Light"/>
                <a:cs typeface="Calibri Light"/>
              </a:rPr>
              <a:t>i</a:t>
            </a:r>
            <a:r>
              <a:rPr sz="1500" b="0" spc="15" dirty="0">
                <a:latin typeface="Calibri Light"/>
                <a:cs typeface="Calibri Light"/>
              </a:rPr>
              <a:t>q</a:t>
            </a:r>
            <a:r>
              <a:rPr sz="1500" b="0" spc="-65" dirty="0">
                <a:latin typeface="Calibri Light"/>
                <a:cs typeface="Calibri Light"/>
              </a:rPr>
              <a:t>u</a:t>
            </a:r>
            <a:r>
              <a:rPr sz="1500" b="0" spc="10" dirty="0">
                <a:latin typeface="Calibri Light"/>
                <a:cs typeface="Calibri Light"/>
              </a:rPr>
              <a:t>e</a:t>
            </a:r>
            <a:r>
              <a:rPr sz="1500" b="0" spc="-135" dirty="0">
                <a:latin typeface="Calibri Light"/>
                <a:cs typeface="Calibri Light"/>
              </a:rPr>
              <a:t> </a:t>
            </a:r>
            <a:r>
              <a:rPr sz="1500" b="0" spc="114" dirty="0">
                <a:latin typeface="Calibri Light"/>
                <a:cs typeface="Calibri Light"/>
              </a:rPr>
              <a:t>r</a:t>
            </a:r>
            <a:r>
              <a:rPr sz="1500" b="0" spc="-25" dirty="0">
                <a:latin typeface="Calibri Light"/>
                <a:cs typeface="Calibri Light"/>
              </a:rPr>
              <a:t>e</a:t>
            </a:r>
            <a:r>
              <a:rPr sz="1500" b="0" spc="-65" dirty="0">
                <a:latin typeface="Calibri Light"/>
                <a:cs typeface="Calibri Light"/>
              </a:rPr>
              <a:t>q</a:t>
            </a:r>
            <a:r>
              <a:rPr sz="1500" b="0" spc="15" dirty="0">
                <a:latin typeface="Calibri Light"/>
                <a:cs typeface="Calibri Light"/>
              </a:rPr>
              <a:t>u</a:t>
            </a:r>
            <a:r>
              <a:rPr sz="1500" b="0" spc="-15" dirty="0">
                <a:latin typeface="Calibri Light"/>
                <a:cs typeface="Calibri Light"/>
              </a:rPr>
              <a:t>i</a:t>
            </a:r>
            <a:r>
              <a:rPr sz="1500" b="0" spc="-45" dirty="0">
                <a:latin typeface="Calibri Light"/>
                <a:cs typeface="Calibri Light"/>
              </a:rPr>
              <a:t>r</a:t>
            </a:r>
            <a:r>
              <a:rPr sz="1500" b="0" spc="-25" dirty="0">
                <a:latin typeface="Calibri Light"/>
                <a:cs typeface="Calibri Light"/>
              </a:rPr>
              <a:t>e</a:t>
            </a:r>
            <a:r>
              <a:rPr sz="1500" b="0" spc="15" dirty="0">
                <a:latin typeface="Calibri Light"/>
                <a:cs typeface="Calibri Light"/>
              </a:rPr>
              <a:t>m</a:t>
            </a:r>
            <a:r>
              <a:rPr sz="1500" b="0" spc="-30" dirty="0">
                <a:latin typeface="Calibri Light"/>
                <a:cs typeface="Calibri Light"/>
              </a:rPr>
              <a:t>e</a:t>
            </a:r>
            <a:r>
              <a:rPr sz="1500" b="0" spc="-65" dirty="0">
                <a:latin typeface="Calibri Light"/>
                <a:cs typeface="Calibri Light"/>
              </a:rPr>
              <a:t>n</a:t>
            </a:r>
            <a:r>
              <a:rPr sz="1500" b="0" spc="-20" dirty="0">
                <a:latin typeface="Calibri Light"/>
                <a:cs typeface="Calibri Light"/>
              </a:rPr>
              <a:t>t</a:t>
            </a:r>
            <a:r>
              <a:rPr sz="1500" b="0" spc="5" dirty="0">
                <a:latin typeface="Calibri Light"/>
                <a:cs typeface="Calibri Light"/>
              </a:rPr>
              <a:t>s</a:t>
            </a:r>
            <a:r>
              <a:rPr sz="1500" b="0" spc="-130" dirty="0">
                <a:latin typeface="Calibri Light"/>
                <a:cs typeface="Calibri Light"/>
              </a:rPr>
              <a:t> </a:t>
            </a:r>
            <a:r>
              <a:rPr sz="1500" b="0" spc="90" dirty="0">
                <a:latin typeface="Calibri Light"/>
                <a:cs typeface="Calibri Light"/>
              </a:rPr>
              <a:t>o</a:t>
            </a:r>
            <a:r>
              <a:rPr sz="1500" b="0" spc="5" dirty="0">
                <a:latin typeface="Calibri Light"/>
                <a:cs typeface="Calibri Light"/>
              </a:rPr>
              <a:t>f</a:t>
            </a:r>
            <a:r>
              <a:rPr sz="1500" b="0" spc="-80" dirty="0">
                <a:latin typeface="Calibri Light"/>
                <a:cs typeface="Calibri Light"/>
              </a:rPr>
              <a:t> </a:t>
            </a:r>
            <a:r>
              <a:rPr sz="1500" b="0" spc="30" dirty="0">
                <a:latin typeface="Calibri Light"/>
                <a:cs typeface="Calibri Light"/>
              </a:rPr>
              <a:t>P</a:t>
            </a:r>
            <a:r>
              <a:rPr sz="1500" b="0" spc="-65" dirty="0">
                <a:latin typeface="Calibri Light"/>
                <a:cs typeface="Calibri Light"/>
              </a:rPr>
              <a:t>o</a:t>
            </a:r>
            <a:r>
              <a:rPr sz="1500" b="0" spc="-25" dirty="0">
                <a:latin typeface="Calibri Light"/>
                <a:cs typeface="Calibri Light"/>
              </a:rPr>
              <a:t>s</a:t>
            </a:r>
            <a:r>
              <a:rPr sz="1500" b="0" spc="-20" dirty="0">
                <a:latin typeface="Calibri Light"/>
                <a:cs typeface="Calibri Light"/>
              </a:rPr>
              <a:t>t</a:t>
            </a:r>
            <a:r>
              <a:rPr sz="1500" b="0" spc="15" dirty="0">
                <a:latin typeface="Calibri Light"/>
                <a:cs typeface="Calibri Light"/>
              </a:rPr>
              <a:t>d</a:t>
            </a:r>
            <a:r>
              <a:rPr sz="1500" b="0" spc="-65" dirty="0">
                <a:latin typeface="Calibri Light"/>
                <a:cs typeface="Calibri Light"/>
              </a:rPr>
              <a:t>o</a:t>
            </a:r>
            <a:r>
              <a:rPr sz="1500" b="0" spc="-5" dirty="0">
                <a:latin typeface="Calibri Light"/>
                <a:cs typeface="Calibri Light"/>
              </a:rPr>
              <a:t>c</a:t>
            </a:r>
            <a:r>
              <a:rPr sz="1500" b="0" spc="5" dirty="0">
                <a:latin typeface="Calibri Light"/>
                <a:cs typeface="Calibri Light"/>
              </a:rPr>
              <a:t>s</a:t>
            </a:r>
            <a:r>
              <a:rPr sz="1500" b="0" spc="-130" dirty="0">
                <a:latin typeface="Calibri Light"/>
                <a:cs typeface="Calibri Light"/>
              </a:rPr>
              <a:t> </a:t>
            </a:r>
            <a:r>
              <a:rPr sz="1500" b="0" spc="114" dirty="0">
                <a:latin typeface="Calibri Light"/>
                <a:cs typeface="Calibri Light"/>
              </a:rPr>
              <a:t>r</a:t>
            </a:r>
            <a:r>
              <a:rPr sz="1500" b="0" spc="-25" dirty="0">
                <a:latin typeface="Calibri Light"/>
                <a:cs typeface="Calibri Light"/>
              </a:rPr>
              <a:t>e</a:t>
            </a:r>
            <a:r>
              <a:rPr sz="1500" b="0" spc="-15" dirty="0">
                <a:latin typeface="Calibri Light"/>
                <a:cs typeface="Calibri Light"/>
              </a:rPr>
              <a:t>l</a:t>
            </a:r>
            <a:r>
              <a:rPr sz="1500" b="0" spc="-70" dirty="0">
                <a:latin typeface="Calibri Light"/>
                <a:cs typeface="Calibri Light"/>
              </a:rPr>
              <a:t>a</a:t>
            </a:r>
            <a:r>
              <a:rPr sz="1500" b="0" spc="-20" dirty="0">
                <a:latin typeface="Calibri Light"/>
                <a:cs typeface="Calibri Light"/>
              </a:rPr>
              <a:t>t</a:t>
            </a:r>
            <a:r>
              <a:rPr sz="1500" b="0" spc="-15" dirty="0">
                <a:latin typeface="Calibri Light"/>
                <a:cs typeface="Calibri Light"/>
              </a:rPr>
              <a:t>i</a:t>
            </a:r>
            <a:r>
              <a:rPr sz="1500" b="0" spc="15" dirty="0">
                <a:latin typeface="Calibri Light"/>
                <a:cs typeface="Calibri Light"/>
              </a:rPr>
              <a:t>n</a:t>
            </a:r>
            <a:r>
              <a:rPr sz="1500" b="0" spc="10" dirty="0">
                <a:latin typeface="Calibri Light"/>
                <a:cs typeface="Calibri Light"/>
              </a:rPr>
              <a:t>g</a:t>
            </a:r>
            <a:r>
              <a:rPr sz="1500" b="0" spc="-175" dirty="0">
                <a:latin typeface="Calibri Light"/>
                <a:cs typeface="Calibri Light"/>
              </a:rPr>
              <a:t> </a:t>
            </a:r>
            <a:r>
              <a:rPr sz="1500" b="0" spc="60" dirty="0">
                <a:latin typeface="Calibri Light"/>
                <a:cs typeface="Calibri Light"/>
              </a:rPr>
              <a:t>t</a:t>
            </a:r>
            <a:r>
              <a:rPr sz="1500" b="0" spc="10" dirty="0">
                <a:latin typeface="Calibri Light"/>
                <a:cs typeface="Calibri Light"/>
              </a:rPr>
              <a:t>o</a:t>
            </a:r>
            <a:r>
              <a:rPr sz="1500" b="0" spc="-95" dirty="0">
                <a:latin typeface="Calibri Light"/>
                <a:cs typeface="Calibri Light"/>
              </a:rPr>
              <a:t> </a:t>
            </a:r>
            <a:r>
              <a:rPr sz="1500" b="0" spc="95" dirty="0">
                <a:latin typeface="Calibri Light"/>
                <a:cs typeface="Calibri Light"/>
              </a:rPr>
              <a:t>b</a:t>
            </a:r>
            <a:r>
              <a:rPr sz="1500" b="0" spc="-25" dirty="0">
                <a:latin typeface="Calibri Light"/>
                <a:cs typeface="Calibri Light"/>
              </a:rPr>
              <a:t>e</a:t>
            </a:r>
            <a:r>
              <a:rPr sz="1500" b="0" spc="-65" dirty="0">
                <a:latin typeface="Calibri Light"/>
                <a:cs typeface="Calibri Light"/>
              </a:rPr>
              <a:t>n</a:t>
            </a:r>
            <a:r>
              <a:rPr sz="1500" b="0" spc="-25" dirty="0">
                <a:latin typeface="Calibri Light"/>
                <a:cs typeface="Calibri Light"/>
              </a:rPr>
              <a:t>e</a:t>
            </a:r>
            <a:r>
              <a:rPr sz="1500" b="0" spc="25" dirty="0">
                <a:latin typeface="Calibri Light"/>
                <a:cs typeface="Calibri Light"/>
              </a:rPr>
              <a:t>f</a:t>
            </a:r>
            <a:r>
              <a:rPr sz="1500" b="0" spc="-15" dirty="0">
                <a:latin typeface="Calibri Light"/>
                <a:cs typeface="Calibri Light"/>
              </a:rPr>
              <a:t>i</a:t>
            </a:r>
            <a:r>
              <a:rPr sz="1500" b="0" spc="-20" dirty="0">
                <a:latin typeface="Calibri Light"/>
                <a:cs typeface="Calibri Light"/>
              </a:rPr>
              <a:t>t</a:t>
            </a:r>
            <a:r>
              <a:rPr sz="1500" b="0" spc="-25" dirty="0">
                <a:latin typeface="Calibri Light"/>
                <a:cs typeface="Calibri Light"/>
              </a:rPr>
              <a:t>s</a:t>
            </a:r>
            <a:r>
              <a:rPr sz="1500" b="0" spc="5" dirty="0">
                <a:latin typeface="Calibri Light"/>
                <a:cs typeface="Calibri Light"/>
              </a:rPr>
              <a:t>:</a:t>
            </a:r>
            <a:endParaRPr sz="1500">
              <a:latin typeface="Calibri Light"/>
              <a:cs typeface="Calibri Light"/>
            </a:endParaRPr>
          </a:p>
          <a:p>
            <a:pPr>
              <a:lnSpc>
                <a:spcPct val="100000"/>
              </a:lnSpc>
              <a:spcBef>
                <a:spcPts val="35"/>
              </a:spcBef>
            </a:pPr>
            <a:endParaRPr sz="1450">
              <a:latin typeface="Calibri Light"/>
              <a:cs typeface="Calibri Light"/>
            </a:endParaRPr>
          </a:p>
          <a:p>
            <a:pPr marL="2127885" indent="-285750">
              <a:lnSpc>
                <a:spcPct val="100000"/>
              </a:lnSpc>
              <a:buFont typeface="Arial"/>
              <a:buChar char="•"/>
              <a:tabLst>
                <a:tab pos="2127885" algn="l"/>
                <a:tab pos="2128520" algn="l"/>
              </a:tabLst>
            </a:pPr>
            <a:r>
              <a:rPr sz="1500" b="0" dirty="0">
                <a:latin typeface="Calibri Light"/>
                <a:cs typeface="Calibri Light"/>
              </a:rPr>
              <a:t>Assistance</a:t>
            </a:r>
            <a:r>
              <a:rPr sz="1500" b="0" spc="-50" dirty="0">
                <a:latin typeface="Calibri Light"/>
                <a:cs typeface="Calibri Light"/>
              </a:rPr>
              <a:t> </a:t>
            </a:r>
            <a:r>
              <a:rPr sz="1500" b="0" spc="-5" dirty="0">
                <a:latin typeface="Calibri Light"/>
                <a:cs typeface="Calibri Light"/>
              </a:rPr>
              <a:t>when</a:t>
            </a:r>
            <a:r>
              <a:rPr sz="1500" b="0" spc="-90" dirty="0">
                <a:latin typeface="Calibri Light"/>
                <a:cs typeface="Calibri Light"/>
              </a:rPr>
              <a:t> </a:t>
            </a:r>
            <a:r>
              <a:rPr sz="1500" b="0" dirty="0">
                <a:latin typeface="Calibri Light"/>
                <a:cs typeface="Calibri Light"/>
              </a:rPr>
              <a:t>there</a:t>
            </a:r>
            <a:r>
              <a:rPr sz="1500" b="0" spc="-125" dirty="0">
                <a:latin typeface="Calibri Light"/>
                <a:cs typeface="Calibri Light"/>
              </a:rPr>
              <a:t> </a:t>
            </a:r>
            <a:r>
              <a:rPr sz="1500" b="0" spc="20" dirty="0">
                <a:latin typeface="Calibri Light"/>
                <a:cs typeface="Calibri Light"/>
              </a:rPr>
              <a:t>are</a:t>
            </a:r>
            <a:r>
              <a:rPr sz="1500" b="0" spc="-130" dirty="0">
                <a:latin typeface="Calibri Light"/>
                <a:cs typeface="Calibri Light"/>
              </a:rPr>
              <a:t> </a:t>
            </a:r>
            <a:r>
              <a:rPr sz="1500" b="0" spc="-10" dirty="0">
                <a:latin typeface="Calibri Light"/>
                <a:cs typeface="Calibri Light"/>
              </a:rPr>
              <a:t>language</a:t>
            </a:r>
            <a:r>
              <a:rPr sz="1500" b="0" spc="-130" dirty="0">
                <a:latin typeface="Calibri Light"/>
                <a:cs typeface="Calibri Light"/>
              </a:rPr>
              <a:t> </a:t>
            </a:r>
            <a:r>
              <a:rPr sz="1500" b="0" spc="-5" dirty="0">
                <a:latin typeface="Calibri Light"/>
                <a:cs typeface="Calibri Light"/>
              </a:rPr>
              <a:t>challenges</a:t>
            </a:r>
            <a:r>
              <a:rPr sz="1500" b="0" spc="-125" dirty="0">
                <a:latin typeface="Calibri Light"/>
                <a:cs typeface="Calibri Light"/>
              </a:rPr>
              <a:t> </a:t>
            </a:r>
            <a:r>
              <a:rPr sz="1500" b="0" spc="15" dirty="0">
                <a:latin typeface="Calibri Light"/>
                <a:cs typeface="Calibri Light"/>
              </a:rPr>
              <a:t>for</a:t>
            </a:r>
            <a:r>
              <a:rPr sz="1500" b="0" spc="-140" dirty="0">
                <a:latin typeface="Calibri Light"/>
                <a:cs typeface="Calibri Light"/>
              </a:rPr>
              <a:t> </a:t>
            </a:r>
            <a:r>
              <a:rPr sz="1500" b="0" spc="-5" dirty="0">
                <a:latin typeface="Calibri Light"/>
                <a:cs typeface="Calibri Light"/>
              </a:rPr>
              <a:t>foreign</a:t>
            </a:r>
            <a:r>
              <a:rPr sz="1500" b="0" spc="-165" dirty="0">
                <a:latin typeface="Calibri Light"/>
                <a:cs typeface="Calibri Light"/>
              </a:rPr>
              <a:t> </a:t>
            </a:r>
            <a:r>
              <a:rPr sz="1500" b="0" spc="-5" dirty="0">
                <a:latin typeface="Calibri Light"/>
                <a:cs typeface="Calibri Light"/>
              </a:rPr>
              <a:t>nationals</a:t>
            </a:r>
            <a:endParaRPr sz="1500">
              <a:latin typeface="Calibri Light"/>
              <a:cs typeface="Calibri Light"/>
            </a:endParaRPr>
          </a:p>
          <a:p>
            <a:pPr>
              <a:lnSpc>
                <a:spcPct val="100000"/>
              </a:lnSpc>
              <a:spcBef>
                <a:spcPts val="35"/>
              </a:spcBef>
              <a:buFont typeface="Arial"/>
              <a:buChar char="•"/>
            </a:pPr>
            <a:endParaRPr sz="1450">
              <a:latin typeface="Calibri Light"/>
              <a:cs typeface="Calibri Light"/>
            </a:endParaRPr>
          </a:p>
          <a:p>
            <a:pPr marL="2127885" indent="-285750">
              <a:lnSpc>
                <a:spcPct val="100000"/>
              </a:lnSpc>
              <a:buFont typeface="Arial"/>
              <a:buChar char="•"/>
              <a:tabLst>
                <a:tab pos="2127885" algn="l"/>
                <a:tab pos="2128520" algn="l"/>
              </a:tabLst>
            </a:pPr>
            <a:r>
              <a:rPr sz="1500" b="0" spc="20" dirty="0">
                <a:latin typeface="Calibri Light"/>
                <a:cs typeface="Calibri Light"/>
              </a:rPr>
              <a:t>Support</a:t>
            </a:r>
            <a:r>
              <a:rPr sz="1500" b="0" spc="-120" dirty="0">
                <a:latin typeface="Calibri Light"/>
                <a:cs typeface="Calibri Light"/>
              </a:rPr>
              <a:t> </a:t>
            </a:r>
            <a:r>
              <a:rPr sz="1500" b="0" spc="-10" dirty="0">
                <a:latin typeface="Calibri Light"/>
                <a:cs typeface="Calibri Light"/>
              </a:rPr>
              <a:t>through</a:t>
            </a:r>
            <a:r>
              <a:rPr sz="1500" b="0" spc="-90" dirty="0">
                <a:latin typeface="Calibri Light"/>
                <a:cs typeface="Calibri Light"/>
              </a:rPr>
              <a:t> </a:t>
            </a:r>
            <a:r>
              <a:rPr sz="1500" b="0" spc="30" dirty="0">
                <a:latin typeface="Calibri Light"/>
                <a:cs typeface="Calibri Light"/>
              </a:rPr>
              <a:t>the</a:t>
            </a:r>
            <a:r>
              <a:rPr sz="1500" b="0" spc="-130" dirty="0">
                <a:latin typeface="Calibri Light"/>
                <a:cs typeface="Calibri Light"/>
              </a:rPr>
              <a:t> </a:t>
            </a:r>
            <a:r>
              <a:rPr sz="1500" b="0" spc="-20" dirty="0">
                <a:latin typeface="Calibri Light"/>
                <a:cs typeface="Calibri Light"/>
              </a:rPr>
              <a:t>complicated</a:t>
            </a:r>
            <a:r>
              <a:rPr sz="1500" b="0" spc="-90" dirty="0">
                <a:latin typeface="Calibri Light"/>
                <a:cs typeface="Calibri Light"/>
              </a:rPr>
              <a:t> </a:t>
            </a:r>
            <a:r>
              <a:rPr sz="1500" b="0" spc="5" dirty="0">
                <a:latin typeface="Calibri Light"/>
                <a:cs typeface="Calibri Light"/>
              </a:rPr>
              <a:t>world</a:t>
            </a:r>
            <a:r>
              <a:rPr sz="1500" b="0" spc="-170" dirty="0">
                <a:latin typeface="Calibri Light"/>
                <a:cs typeface="Calibri Light"/>
              </a:rPr>
              <a:t> </a:t>
            </a:r>
            <a:r>
              <a:rPr sz="1500" b="0" spc="45" dirty="0">
                <a:latin typeface="Calibri Light"/>
                <a:cs typeface="Calibri Light"/>
              </a:rPr>
              <a:t>of</a:t>
            </a:r>
            <a:r>
              <a:rPr sz="1500" b="0" spc="-75" dirty="0">
                <a:latin typeface="Calibri Light"/>
                <a:cs typeface="Calibri Light"/>
              </a:rPr>
              <a:t> </a:t>
            </a:r>
            <a:r>
              <a:rPr sz="1500" b="0" dirty="0">
                <a:latin typeface="Calibri Light"/>
                <a:cs typeface="Calibri Light"/>
              </a:rPr>
              <a:t>the</a:t>
            </a:r>
            <a:r>
              <a:rPr sz="1500" b="0" spc="-50" dirty="0">
                <a:latin typeface="Calibri Light"/>
                <a:cs typeface="Calibri Light"/>
              </a:rPr>
              <a:t> </a:t>
            </a:r>
            <a:r>
              <a:rPr sz="1500" b="0" spc="-5" dirty="0">
                <a:latin typeface="Calibri Light"/>
                <a:cs typeface="Calibri Light"/>
              </a:rPr>
              <a:t>United</a:t>
            </a:r>
            <a:r>
              <a:rPr sz="1500" b="0" spc="-90" dirty="0">
                <a:latin typeface="Calibri Light"/>
                <a:cs typeface="Calibri Light"/>
              </a:rPr>
              <a:t> </a:t>
            </a:r>
            <a:r>
              <a:rPr sz="1500" b="0" spc="-15" dirty="0">
                <a:latin typeface="Calibri Light"/>
                <a:cs typeface="Calibri Light"/>
              </a:rPr>
              <a:t>States</a:t>
            </a:r>
            <a:r>
              <a:rPr sz="1500" b="0" spc="-125" dirty="0">
                <a:latin typeface="Calibri Light"/>
                <a:cs typeface="Calibri Light"/>
              </a:rPr>
              <a:t> </a:t>
            </a:r>
            <a:r>
              <a:rPr sz="1500" b="0" spc="-5" dirty="0">
                <a:latin typeface="Calibri Light"/>
                <a:cs typeface="Calibri Light"/>
              </a:rPr>
              <a:t>healthcare</a:t>
            </a:r>
            <a:r>
              <a:rPr sz="1500" b="0" spc="-135" dirty="0">
                <a:latin typeface="Calibri Light"/>
                <a:cs typeface="Calibri Light"/>
              </a:rPr>
              <a:t> </a:t>
            </a:r>
            <a:r>
              <a:rPr sz="1500" b="0" spc="-5" dirty="0">
                <a:latin typeface="Calibri Light"/>
                <a:cs typeface="Calibri Light"/>
              </a:rPr>
              <a:t>system</a:t>
            </a:r>
            <a:endParaRPr sz="1500">
              <a:latin typeface="Calibri Light"/>
              <a:cs typeface="Calibri Light"/>
            </a:endParaRPr>
          </a:p>
          <a:p>
            <a:pPr>
              <a:lnSpc>
                <a:spcPct val="100000"/>
              </a:lnSpc>
              <a:spcBef>
                <a:spcPts val="35"/>
              </a:spcBef>
              <a:buFont typeface="Arial"/>
              <a:buChar char="•"/>
            </a:pPr>
            <a:endParaRPr sz="1450">
              <a:latin typeface="Calibri Light"/>
              <a:cs typeface="Calibri Light"/>
            </a:endParaRPr>
          </a:p>
          <a:p>
            <a:pPr marL="2127885" indent="-285750">
              <a:lnSpc>
                <a:spcPct val="100000"/>
              </a:lnSpc>
              <a:buFont typeface="Arial"/>
              <a:buChar char="•"/>
              <a:tabLst>
                <a:tab pos="2127885" algn="l"/>
                <a:tab pos="2128520" algn="l"/>
              </a:tabLst>
            </a:pPr>
            <a:r>
              <a:rPr sz="1500" b="0" dirty="0">
                <a:latin typeface="Calibri Light"/>
                <a:cs typeface="Calibri Light"/>
              </a:rPr>
              <a:t>Assistance</a:t>
            </a:r>
            <a:r>
              <a:rPr sz="1500" b="0" spc="-50" dirty="0">
                <a:latin typeface="Calibri Light"/>
                <a:cs typeface="Calibri Light"/>
              </a:rPr>
              <a:t> </a:t>
            </a:r>
            <a:r>
              <a:rPr sz="1500" b="0" spc="10" dirty="0">
                <a:latin typeface="Calibri Light"/>
                <a:cs typeface="Calibri Light"/>
              </a:rPr>
              <a:t>with</a:t>
            </a:r>
            <a:r>
              <a:rPr sz="1500" b="0" spc="-170" dirty="0">
                <a:latin typeface="Calibri Light"/>
                <a:cs typeface="Calibri Light"/>
              </a:rPr>
              <a:t> </a:t>
            </a:r>
            <a:r>
              <a:rPr sz="1500" b="0" dirty="0">
                <a:latin typeface="Calibri Light"/>
                <a:cs typeface="Calibri Light"/>
              </a:rPr>
              <a:t>choosing</a:t>
            </a:r>
            <a:r>
              <a:rPr sz="1500" b="0" spc="-170" dirty="0">
                <a:latin typeface="Calibri Light"/>
                <a:cs typeface="Calibri Light"/>
              </a:rPr>
              <a:t> </a:t>
            </a:r>
            <a:r>
              <a:rPr sz="1500" b="0" spc="10" dirty="0">
                <a:latin typeface="Calibri Light"/>
                <a:cs typeface="Calibri Light"/>
              </a:rPr>
              <a:t>a</a:t>
            </a:r>
            <a:r>
              <a:rPr sz="1500" b="0" spc="-15" dirty="0">
                <a:latin typeface="Calibri Light"/>
                <a:cs typeface="Calibri Light"/>
              </a:rPr>
              <a:t> </a:t>
            </a:r>
            <a:r>
              <a:rPr sz="1500" b="0" dirty="0">
                <a:latin typeface="Calibri Light"/>
                <a:cs typeface="Calibri Light"/>
              </a:rPr>
              <a:t>benefit</a:t>
            </a:r>
            <a:r>
              <a:rPr sz="1500" b="0" spc="-114" dirty="0">
                <a:latin typeface="Calibri Light"/>
                <a:cs typeface="Calibri Light"/>
              </a:rPr>
              <a:t> </a:t>
            </a:r>
            <a:r>
              <a:rPr sz="1500" b="0" spc="5" dirty="0">
                <a:latin typeface="Calibri Light"/>
                <a:cs typeface="Calibri Light"/>
              </a:rPr>
              <a:t>plan</a:t>
            </a:r>
            <a:r>
              <a:rPr sz="1500" b="0" spc="-90" dirty="0">
                <a:latin typeface="Calibri Light"/>
                <a:cs typeface="Calibri Light"/>
              </a:rPr>
              <a:t> </a:t>
            </a:r>
            <a:r>
              <a:rPr sz="1500" b="0" spc="35" dirty="0">
                <a:latin typeface="Calibri Light"/>
                <a:cs typeface="Calibri Light"/>
              </a:rPr>
              <a:t>to</a:t>
            </a:r>
            <a:r>
              <a:rPr sz="1500" b="0" spc="-90" dirty="0">
                <a:latin typeface="Calibri Light"/>
                <a:cs typeface="Calibri Light"/>
              </a:rPr>
              <a:t> </a:t>
            </a:r>
            <a:r>
              <a:rPr sz="1500" b="0" spc="-10" dirty="0">
                <a:latin typeface="Calibri Light"/>
                <a:cs typeface="Calibri Light"/>
              </a:rPr>
              <a:t>meet</a:t>
            </a:r>
            <a:r>
              <a:rPr sz="1500" b="0" spc="-114" dirty="0">
                <a:latin typeface="Calibri Light"/>
                <a:cs typeface="Calibri Light"/>
              </a:rPr>
              <a:t> </a:t>
            </a:r>
            <a:r>
              <a:rPr sz="1500" b="0" spc="30" dirty="0">
                <a:latin typeface="Calibri Light"/>
                <a:cs typeface="Calibri Light"/>
              </a:rPr>
              <a:t>the</a:t>
            </a:r>
            <a:r>
              <a:rPr sz="1500" b="0" spc="-130" dirty="0">
                <a:latin typeface="Calibri Light"/>
                <a:cs typeface="Calibri Light"/>
              </a:rPr>
              <a:t> </a:t>
            </a:r>
            <a:r>
              <a:rPr sz="1500" b="0" spc="10" dirty="0">
                <a:latin typeface="Calibri Light"/>
                <a:cs typeface="Calibri Light"/>
              </a:rPr>
              <a:t>needs</a:t>
            </a:r>
            <a:r>
              <a:rPr sz="1500" b="0" spc="-125" dirty="0">
                <a:latin typeface="Calibri Light"/>
                <a:cs typeface="Calibri Light"/>
              </a:rPr>
              <a:t> </a:t>
            </a:r>
            <a:r>
              <a:rPr sz="1500" b="0" spc="5" dirty="0">
                <a:latin typeface="Calibri Light"/>
                <a:cs typeface="Calibri Light"/>
              </a:rPr>
              <a:t>of</a:t>
            </a:r>
            <a:r>
              <a:rPr sz="1500" b="0" spc="-75" dirty="0">
                <a:latin typeface="Calibri Light"/>
                <a:cs typeface="Calibri Light"/>
              </a:rPr>
              <a:t> </a:t>
            </a:r>
            <a:r>
              <a:rPr sz="1500" b="0" dirty="0">
                <a:latin typeface="Calibri Light"/>
                <a:cs typeface="Calibri Light"/>
              </a:rPr>
              <a:t>your</a:t>
            </a:r>
            <a:r>
              <a:rPr sz="1500" b="0" spc="-60" dirty="0">
                <a:latin typeface="Calibri Light"/>
                <a:cs typeface="Calibri Light"/>
              </a:rPr>
              <a:t> </a:t>
            </a:r>
            <a:r>
              <a:rPr sz="1500" b="0" spc="-10" dirty="0">
                <a:latin typeface="Calibri Light"/>
                <a:cs typeface="Calibri Light"/>
              </a:rPr>
              <a:t>family</a:t>
            </a:r>
            <a:endParaRPr sz="1500">
              <a:latin typeface="Calibri Light"/>
              <a:cs typeface="Calibri Light"/>
            </a:endParaRPr>
          </a:p>
          <a:p>
            <a:pPr>
              <a:lnSpc>
                <a:spcPct val="100000"/>
              </a:lnSpc>
              <a:spcBef>
                <a:spcPts val="35"/>
              </a:spcBef>
              <a:buFont typeface="Arial"/>
              <a:buChar char="•"/>
            </a:pPr>
            <a:endParaRPr sz="1450">
              <a:latin typeface="Calibri Light"/>
              <a:cs typeface="Calibri Light"/>
            </a:endParaRPr>
          </a:p>
          <a:p>
            <a:pPr marL="2127885" indent="-285750">
              <a:lnSpc>
                <a:spcPct val="100000"/>
              </a:lnSpc>
              <a:buFont typeface="Arial"/>
              <a:buChar char="•"/>
              <a:tabLst>
                <a:tab pos="2127885" algn="l"/>
                <a:tab pos="2128520" algn="l"/>
              </a:tabLst>
            </a:pPr>
            <a:r>
              <a:rPr sz="1500" b="0" spc="10" dirty="0">
                <a:latin typeface="Calibri Light"/>
                <a:cs typeface="Calibri Light"/>
              </a:rPr>
              <a:t>Education</a:t>
            </a:r>
            <a:r>
              <a:rPr sz="1500" b="0" spc="-170" dirty="0">
                <a:latin typeface="Calibri Light"/>
                <a:cs typeface="Calibri Light"/>
              </a:rPr>
              <a:t> </a:t>
            </a:r>
            <a:r>
              <a:rPr sz="1500" b="0" spc="10" dirty="0">
                <a:latin typeface="Calibri Light"/>
                <a:cs typeface="Calibri Light"/>
              </a:rPr>
              <a:t>with</a:t>
            </a:r>
            <a:r>
              <a:rPr sz="1500" b="0" spc="-85" dirty="0">
                <a:latin typeface="Calibri Light"/>
                <a:cs typeface="Calibri Light"/>
              </a:rPr>
              <a:t> </a:t>
            </a:r>
            <a:r>
              <a:rPr sz="1500" b="0" spc="-5" dirty="0">
                <a:latin typeface="Calibri Light"/>
                <a:cs typeface="Calibri Light"/>
              </a:rPr>
              <a:t>learning</a:t>
            </a:r>
            <a:r>
              <a:rPr sz="1500" b="0" spc="-90" dirty="0">
                <a:latin typeface="Calibri Light"/>
                <a:cs typeface="Calibri Light"/>
              </a:rPr>
              <a:t> </a:t>
            </a:r>
            <a:r>
              <a:rPr sz="1500" b="0" spc="10" dirty="0">
                <a:latin typeface="Calibri Light"/>
                <a:cs typeface="Calibri Light"/>
              </a:rPr>
              <a:t>how</a:t>
            </a:r>
            <a:r>
              <a:rPr sz="1500" b="0" spc="-120" dirty="0">
                <a:latin typeface="Calibri Light"/>
                <a:cs typeface="Calibri Light"/>
              </a:rPr>
              <a:t> </a:t>
            </a:r>
            <a:r>
              <a:rPr sz="1500" b="0" spc="35" dirty="0">
                <a:latin typeface="Calibri Light"/>
                <a:cs typeface="Calibri Light"/>
              </a:rPr>
              <a:t>to</a:t>
            </a:r>
            <a:r>
              <a:rPr sz="1500" b="0" spc="-90" dirty="0">
                <a:latin typeface="Calibri Light"/>
                <a:cs typeface="Calibri Light"/>
              </a:rPr>
              <a:t> </a:t>
            </a:r>
            <a:r>
              <a:rPr sz="1500" b="0" spc="-5" dirty="0">
                <a:latin typeface="Calibri Light"/>
                <a:cs typeface="Calibri Light"/>
              </a:rPr>
              <a:t>access</a:t>
            </a:r>
            <a:r>
              <a:rPr sz="1500" b="0" spc="-125" dirty="0">
                <a:latin typeface="Calibri Light"/>
                <a:cs typeface="Calibri Light"/>
              </a:rPr>
              <a:t> </a:t>
            </a:r>
            <a:r>
              <a:rPr sz="1500" b="0" spc="50" dirty="0">
                <a:latin typeface="Calibri Light"/>
                <a:cs typeface="Calibri Light"/>
              </a:rPr>
              <a:t>an</a:t>
            </a:r>
            <a:r>
              <a:rPr sz="1500" b="0" spc="-85" dirty="0">
                <a:latin typeface="Calibri Light"/>
                <a:cs typeface="Calibri Light"/>
              </a:rPr>
              <a:t> </a:t>
            </a:r>
            <a:r>
              <a:rPr sz="1500" b="0" spc="-10" dirty="0">
                <a:latin typeface="Calibri Light"/>
                <a:cs typeface="Calibri Light"/>
              </a:rPr>
              <a:t>appropriate</a:t>
            </a:r>
            <a:r>
              <a:rPr sz="1500" b="0" spc="-130" dirty="0">
                <a:latin typeface="Calibri Light"/>
                <a:cs typeface="Calibri Light"/>
              </a:rPr>
              <a:t> </a:t>
            </a:r>
            <a:r>
              <a:rPr sz="1500" b="0" spc="-10" dirty="0">
                <a:latin typeface="Calibri Light"/>
                <a:cs typeface="Calibri Light"/>
              </a:rPr>
              <a:t>provider</a:t>
            </a:r>
            <a:r>
              <a:rPr sz="1500" b="0" spc="-140" dirty="0">
                <a:latin typeface="Calibri Light"/>
                <a:cs typeface="Calibri Light"/>
              </a:rPr>
              <a:t> </a:t>
            </a:r>
            <a:r>
              <a:rPr sz="1500" b="0" spc="35" dirty="0">
                <a:latin typeface="Calibri Light"/>
                <a:cs typeface="Calibri Light"/>
              </a:rPr>
              <a:t>to</a:t>
            </a:r>
            <a:r>
              <a:rPr sz="1500" b="0" spc="-90" dirty="0">
                <a:latin typeface="Calibri Light"/>
                <a:cs typeface="Calibri Light"/>
              </a:rPr>
              <a:t> </a:t>
            </a:r>
            <a:r>
              <a:rPr sz="1500" b="0" spc="-5" dirty="0">
                <a:latin typeface="Calibri Light"/>
                <a:cs typeface="Calibri Light"/>
              </a:rPr>
              <a:t>avoid</a:t>
            </a:r>
            <a:r>
              <a:rPr sz="1500" b="0" spc="-165" dirty="0">
                <a:latin typeface="Calibri Light"/>
                <a:cs typeface="Calibri Light"/>
              </a:rPr>
              <a:t> </a:t>
            </a:r>
            <a:r>
              <a:rPr sz="1500" b="0" spc="-10" dirty="0">
                <a:latin typeface="Calibri Light"/>
                <a:cs typeface="Calibri Light"/>
              </a:rPr>
              <a:t>unnecessary</a:t>
            </a:r>
            <a:r>
              <a:rPr sz="1500" b="0" spc="-50" dirty="0">
                <a:latin typeface="Calibri Light"/>
                <a:cs typeface="Calibri Light"/>
              </a:rPr>
              <a:t> </a:t>
            </a:r>
            <a:r>
              <a:rPr sz="1500" b="0" spc="-5" dirty="0">
                <a:latin typeface="Calibri Light"/>
                <a:cs typeface="Calibri Light"/>
              </a:rPr>
              <a:t>costs</a:t>
            </a:r>
            <a:endParaRPr sz="1500">
              <a:latin typeface="Calibri Light"/>
              <a:cs typeface="Calibri Light"/>
            </a:endParaRPr>
          </a:p>
          <a:p>
            <a:pPr>
              <a:lnSpc>
                <a:spcPct val="100000"/>
              </a:lnSpc>
              <a:spcBef>
                <a:spcPts val="10"/>
              </a:spcBef>
            </a:pPr>
            <a:endParaRPr sz="2000">
              <a:latin typeface="Calibri Light"/>
              <a:cs typeface="Calibri Light"/>
            </a:endParaRPr>
          </a:p>
          <a:p>
            <a:pPr marL="12700" marR="5080">
              <a:lnSpc>
                <a:spcPts val="1760"/>
              </a:lnSpc>
              <a:spcBef>
                <a:spcPts val="5"/>
              </a:spcBef>
            </a:pPr>
            <a:r>
              <a:rPr sz="1500" b="0" spc="55" dirty="0">
                <a:latin typeface="Calibri Light"/>
                <a:cs typeface="Calibri Light"/>
              </a:rPr>
              <a:t>It</a:t>
            </a:r>
            <a:r>
              <a:rPr sz="1500" b="0" spc="-35" dirty="0">
                <a:latin typeface="Calibri Light"/>
                <a:cs typeface="Calibri Light"/>
              </a:rPr>
              <a:t> </a:t>
            </a:r>
            <a:r>
              <a:rPr sz="1500" b="0" spc="35" dirty="0">
                <a:latin typeface="Calibri Light"/>
                <a:cs typeface="Calibri Light"/>
              </a:rPr>
              <a:t>is</a:t>
            </a:r>
            <a:r>
              <a:rPr sz="1500" b="0" spc="-40" dirty="0">
                <a:latin typeface="Calibri Light"/>
                <a:cs typeface="Calibri Light"/>
              </a:rPr>
              <a:t> </a:t>
            </a:r>
            <a:r>
              <a:rPr sz="1500" b="0" spc="10" dirty="0">
                <a:latin typeface="Calibri Light"/>
                <a:cs typeface="Calibri Light"/>
              </a:rPr>
              <a:t>our</a:t>
            </a:r>
            <a:r>
              <a:rPr sz="1500" b="0" spc="-60" dirty="0">
                <a:latin typeface="Calibri Light"/>
                <a:cs typeface="Calibri Light"/>
              </a:rPr>
              <a:t> </a:t>
            </a:r>
            <a:r>
              <a:rPr sz="1500" b="0" spc="10" dirty="0">
                <a:latin typeface="Calibri Light"/>
                <a:cs typeface="Calibri Light"/>
              </a:rPr>
              <a:t>goal</a:t>
            </a:r>
            <a:r>
              <a:rPr sz="1500" b="0" spc="-105" dirty="0">
                <a:latin typeface="Calibri Light"/>
                <a:cs typeface="Calibri Light"/>
              </a:rPr>
              <a:t> </a:t>
            </a:r>
            <a:r>
              <a:rPr sz="1500" b="0" spc="-5" dirty="0">
                <a:latin typeface="Calibri Light"/>
                <a:cs typeface="Calibri Light"/>
              </a:rPr>
              <a:t>to</a:t>
            </a:r>
            <a:r>
              <a:rPr sz="1500" b="0" spc="-85" dirty="0">
                <a:latin typeface="Calibri Light"/>
                <a:cs typeface="Calibri Light"/>
              </a:rPr>
              <a:t> </a:t>
            </a:r>
            <a:r>
              <a:rPr sz="1500" b="0" dirty="0">
                <a:latin typeface="Calibri Light"/>
                <a:cs typeface="Calibri Light"/>
              </a:rPr>
              <a:t>make</a:t>
            </a:r>
            <a:r>
              <a:rPr sz="1500" b="0" spc="-125" dirty="0">
                <a:latin typeface="Calibri Light"/>
                <a:cs typeface="Calibri Light"/>
              </a:rPr>
              <a:t> </a:t>
            </a:r>
            <a:r>
              <a:rPr sz="1500" b="0" spc="25" dirty="0">
                <a:latin typeface="Calibri Light"/>
                <a:cs typeface="Calibri Light"/>
              </a:rPr>
              <a:t>the</a:t>
            </a:r>
            <a:r>
              <a:rPr sz="1500" b="0" spc="-120" dirty="0">
                <a:latin typeface="Calibri Light"/>
                <a:cs typeface="Calibri Light"/>
              </a:rPr>
              <a:t> </a:t>
            </a:r>
            <a:r>
              <a:rPr sz="1500" b="0" spc="-5" dirty="0">
                <a:latin typeface="Calibri Light"/>
                <a:cs typeface="Calibri Light"/>
              </a:rPr>
              <a:t>enrollment</a:t>
            </a:r>
            <a:r>
              <a:rPr sz="1500" b="0" spc="-114" dirty="0">
                <a:latin typeface="Calibri Light"/>
                <a:cs typeface="Calibri Light"/>
              </a:rPr>
              <a:t> </a:t>
            </a:r>
            <a:r>
              <a:rPr sz="1500" b="0" spc="-10" dirty="0">
                <a:latin typeface="Calibri Light"/>
                <a:cs typeface="Calibri Light"/>
              </a:rPr>
              <a:t>process</a:t>
            </a:r>
            <a:r>
              <a:rPr sz="1500" b="0" spc="-120" dirty="0">
                <a:latin typeface="Calibri Light"/>
                <a:cs typeface="Calibri Light"/>
              </a:rPr>
              <a:t> </a:t>
            </a:r>
            <a:r>
              <a:rPr sz="1500" b="0" spc="10" dirty="0">
                <a:latin typeface="Calibri Light"/>
                <a:cs typeface="Calibri Light"/>
              </a:rPr>
              <a:t>easy</a:t>
            </a:r>
            <a:r>
              <a:rPr sz="1500" b="0" spc="-120" dirty="0">
                <a:latin typeface="Calibri Light"/>
                <a:cs typeface="Calibri Light"/>
              </a:rPr>
              <a:t> </a:t>
            </a:r>
            <a:r>
              <a:rPr sz="1500" b="0" spc="15" dirty="0">
                <a:latin typeface="Calibri Light"/>
                <a:cs typeface="Calibri Light"/>
              </a:rPr>
              <a:t>for</a:t>
            </a:r>
            <a:r>
              <a:rPr sz="1500" b="0" spc="-140" dirty="0">
                <a:latin typeface="Calibri Light"/>
                <a:cs typeface="Calibri Light"/>
              </a:rPr>
              <a:t> </a:t>
            </a:r>
            <a:r>
              <a:rPr sz="1500" b="0" dirty="0">
                <a:latin typeface="Calibri Light"/>
                <a:cs typeface="Calibri Light"/>
              </a:rPr>
              <a:t>you,</a:t>
            </a:r>
            <a:r>
              <a:rPr sz="1500" b="0" spc="-65" dirty="0">
                <a:latin typeface="Calibri Light"/>
                <a:cs typeface="Calibri Light"/>
              </a:rPr>
              <a:t> </a:t>
            </a:r>
            <a:r>
              <a:rPr sz="1500" b="0" spc="10" dirty="0">
                <a:latin typeface="Calibri Light"/>
                <a:cs typeface="Calibri Light"/>
              </a:rPr>
              <a:t>and</a:t>
            </a:r>
            <a:r>
              <a:rPr sz="1500" b="0" spc="-85" dirty="0">
                <a:latin typeface="Calibri Light"/>
                <a:cs typeface="Calibri Light"/>
              </a:rPr>
              <a:t> </a:t>
            </a:r>
            <a:r>
              <a:rPr sz="1500" b="0" dirty="0">
                <a:latin typeface="Calibri Light"/>
                <a:cs typeface="Calibri Light"/>
              </a:rPr>
              <a:t>make</a:t>
            </a:r>
            <a:r>
              <a:rPr sz="1500" b="0" spc="-120" dirty="0">
                <a:latin typeface="Calibri Light"/>
                <a:cs typeface="Calibri Light"/>
              </a:rPr>
              <a:t> </a:t>
            </a:r>
            <a:r>
              <a:rPr sz="1500" b="0" dirty="0">
                <a:latin typeface="Calibri Light"/>
                <a:cs typeface="Calibri Light"/>
              </a:rPr>
              <a:t>your</a:t>
            </a:r>
            <a:r>
              <a:rPr sz="1500" b="0" spc="-140" dirty="0">
                <a:latin typeface="Calibri Light"/>
                <a:cs typeface="Calibri Light"/>
              </a:rPr>
              <a:t> </a:t>
            </a:r>
            <a:r>
              <a:rPr sz="1500" b="0" spc="5" dirty="0">
                <a:latin typeface="Calibri Light"/>
                <a:cs typeface="Calibri Light"/>
              </a:rPr>
              <a:t>access</a:t>
            </a:r>
            <a:r>
              <a:rPr sz="1500" b="0" spc="-120" dirty="0">
                <a:latin typeface="Calibri Light"/>
                <a:cs typeface="Calibri Light"/>
              </a:rPr>
              <a:t> </a:t>
            </a:r>
            <a:r>
              <a:rPr sz="1500" b="0" spc="35" dirty="0">
                <a:latin typeface="Calibri Light"/>
                <a:cs typeface="Calibri Light"/>
              </a:rPr>
              <a:t>to</a:t>
            </a:r>
            <a:r>
              <a:rPr sz="1500" b="0" spc="-85" dirty="0">
                <a:latin typeface="Calibri Light"/>
                <a:cs typeface="Calibri Light"/>
              </a:rPr>
              <a:t> </a:t>
            </a:r>
            <a:r>
              <a:rPr sz="1500" b="0" spc="25" dirty="0">
                <a:latin typeface="Calibri Light"/>
                <a:cs typeface="Calibri Light"/>
              </a:rPr>
              <a:t>the</a:t>
            </a:r>
            <a:r>
              <a:rPr sz="1500" b="0" spc="-125" dirty="0">
                <a:latin typeface="Calibri Light"/>
                <a:cs typeface="Calibri Light"/>
              </a:rPr>
              <a:t> </a:t>
            </a:r>
            <a:r>
              <a:rPr sz="1500" b="0" spc="-25" dirty="0">
                <a:latin typeface="Calibri Light"/>
                <a:cs typeface="Calibri Light"/>
              </a:rPr>
              <a:t>program’s</a:t>
            </a:r>
            <a:r>
              <a:rPr sz="1500" b="0" spc="-120" dirty="0">
                <a:latin typeface="Calibri Light"/>
                <a:cs typeface="Calibri Light"/>
              </a:rPr>
              <a:t> </a:t>
            </a:r>
            <a:r>
              <a:rPr sz="1500" b="0" spc="-5" dirty="0">
                <a:latin typeface="Calibri Light"/>
                <a:cs typeface="Calibri Light"/>
              </a:rPr>
              <a:t>benefits</a:t>
            </a:r>
            <a:r>
              <a:rPr sz="1500" b="0" spc="-125" dirty="0">
                <a:latin typeface="Calibri Light"/>
                <a:cs typeface="Calibri Light"/>
              </a:rPr>
              <a:t> </a:t>
            </a:r>
            <a:r>
              <a:rPr sz="1500" b="0" spc="45" dirty="0">
                <a:latin typeface="Calibri Light"/>
                <a:cs typeface="Calibri Light"/>
              </a:rPr>
              <a:t>as</a:t>
            </a:r>
            <a:r>
              <a:rPr sz="1500" b="0" spc="-120" dirty="0">
                <a:latin typeface="Calibri Light"/>
                <a:cs typeface="Calibri Light"/>
              </a:rPr>
              <a:t> </a:t>
            </a:r>
            <a:r>
              <a:rPr sz="1500" b="0" spc="-5" dirty="0">
                <a:latin typeface="Calibri Light"/>
                <a:cs typeface="Calibri Light"/>
              </a:rPr>
              <a:t>simple</a:t>
            </a:r>
            <a:r>
              <a:rPr sz="1500" b="0" spc="-120" dirty="0">
                <a:latin typeface="Calibri Light"/>
                <a:cs typeface="Calibri Light"/>
              </a:rPr>
              <a:t> </a:t>
            </a:r>
            <a:r>
              <a:rPr sz="1500" b="0" spc="10" dirty="0">
                <a:latin typeface="Calibri Light"/>
                <a:cs typeface="Calibri Light"/>
              </a:rPr>
              <a:t>&amp; </a:t>
            </a:r>
            <a:r>
              <a:rPr sz="1500" b="0" spc="-10" dirty="0">
                <a:latin typeface="Calibri Light"/>
                <a:cs typeface="Calibri Light"/>
              </a:rPr>
              <a:t>uncomplicated </a:t>
            </a:r>
            <a:r>
              <a:rPr sz="1500" b="0" spc="-325" dirty="0">
                <a:latin typeface="Calibri Light"/>
                <a:cs typeface="Calibri Light"/>
              </a:rPr>
              <a:t> </a:t>
            </a:r>
            <a:r>
              <a:rPr sz="1500" b="0" spc="45" dirty="0">
                <a:latin typeface="Calibri Light"/>
                <a:cs typeface="Calibri Light"/>
              </a:rPr>
              <a:t>as</a:t>
            </a:r>
            <a:r>
              <a:rPr sz="1500" b="0" spc="-55" dirty="0">
                <a:latin typeface="Calibri Light"/>
                <a:cs typeface="Calibri Light"/>
              </a:rPr>
              <a:t> </a:t>
            </a:r>
            <a:r>
              <a:rPr sz="1500" b="0" dirty="0">
                <a:latin typeface="Calibri Light"/>
                <a:cs typeface="Calibri Light"/>
              </a:rPr>
              <a:t>possible.</a:t>
            </a:r>
            <a:endParaRPr sz="1500">
              <a:latin typeface="Calibri Light"/>
              <a:cs typeface="Calibri Light"/>
            </a:endParaRPr>
          </a:p>
        </p:txBody>
      </p:sp>
      <p:grpSp>
        <p:nvGrpSpPr>
          <p:cNvPr id="7" name="object 7"/>
          <p:cNvGrpSpPr/>
          <p:nvPr/>
        </p:nvGrpSpPr>
        <p:grpSpPr>
          <a:xfrm>
            <a:off x="528319" y="436880"/>
            <a:ext cx="7802880" cy="1066800"/>
            <a:chOff x="528319" y="436880"/>
            <a:chExt cx="7802880" cy="1066800"/>
          </a:xfrm>
        </p:grpSpPr>
        <p:sp>
          <p:nvSpPr>
            <p:cNvPr id="8" name="object 8"/>
            <p:cNvSpPr/>
            <p:nvPr/>
          </p:nvSpPr>
          <p:spPr>
            <a:xfrm>
              <a:off x="3876040" y="1325880"/>
              <a:ext cx="4455160" cy="0"/>
            </a:xfrm>
            <a:custGeom>
              <a:avLst/>
              <a:gdLst/>
              <a:ahLst/>
              <a:cxnLst/>
              <a:rect l="l" t="t" r="r" b="b"/>
              <a:pathLst>
                <a:path w="4455159">
                  <a:moveTo>
                    <a:pt x="0" y="0"/>
                  </a:moveTo>
                  <a:lnTo>
                    <a:pt x="4455160" y="0"/>
                  </a:lnTo>
                </a:path>
              </a:pathLst>
            </a:custGeom>
            <a:ln w="10160">
              <a:solidFill>
                <a:srgbClr val="FFFFFF"/>
              </a:solidFill>
            </a:ln>
          </p:spPr>
          <p:txBody>
            <a:bodyPr wrap="square" lIns="0" tIns="0" rIns="0" bIns="0" rtlCol="0"/>
            <a:lstStyle/>
            <a:p>
              <a:endParaRPr/>
            </a:p>
          </p:txBody>
        </p:sp>
        <p:sp>
          <p:nvSpPr>
            <p:cNvPr id="9" name="object 9"/>
            <p:cNvSpPr/>
            <p:nvPr/>
          </p:nvSpPr>
          <p:spPr>
            <a:xfrm>
              <a:off x="3876040" y="1386840"/>
              <a:ext cx="4455160" cy="0"/>
            </a:xfrm>
            <a:custGeom>
              <a:avLst/>
              <a:gdLst/>
              <a:ahLst/>
              <a:cxnLst/>
              <a:rect l="l" t="t" r="r" b="b"/>
              <a:pathLst>
                <a:path w="4455159">
                  <a:moveTo>
                    <a:pt x="0" y="0"/>
                  </a:moveTo>
                  <a:lnTo>
                    <a:pt x="4455160" y="0"/>
                  </a:lnTo>
                </a:path>
              </a:pathLst>
            </a:custGeom>
            <a:ln w="10160">
              <a:solidFill>
                <a:srgbClr val="FFFFFF"/>
              </a:solidFill>
            </a:ln>
          </p:spPr>
          <p:txBody>
            <a:bodyPr wrap="square" lIns="0" tIns="0" rIns="0" bIns="0" rtlCol="0"/>
            <a:lstStyle/>
            <a:p>
              <a:endParaRPr/>
            </a:p>
          </p:txBody>
        </p:sp>
        <p:pic>
          <p:nvPicPr>
            <p:cNvPr id="10" name="object 10"/>
            <p:cNvPicPr/>
            <p:nvPr/>
          </p:nvPicPr>
          <p:blipFill>
            <a:blip r:embed="rId2" cstate="print"/>
            <a:stretch>
              <a:fillRect/>
            </a:stretch>
          </p:blipFill>
          <p:spPr>
            <a:xfrm>
              <a:off x="528319" y="436880"/>
              <a:ext cx="2235200" cy="1066800"/>
            </a:xfrm>
            <a:prstGeom prst="rect">
              <a:avLst/>
            </a:prstGeom>
          </p:spPr>
        </p:pic>
      </p:grpSp>
      <p:sp>
        <p:nvSpPr>
          <p:cNvPr id="11" name="object 11"/>
          <p:cNvSpPr txBox="1"/>
          <p:nvPr/>
        </p:nvSpPr>
        <p:spPr>
          <a:xfrm>
            <a:off x="11162665" y="6471999"/>
            <a:ext cx="166370" cy="178435"/>
          </a:xfrm>
          <a:prstGeom prst="rect">
            <a:avLst/>
          </a:prstGeom>
        </p:spPr>
        <p:txBody>
          <a:bodyPr vert="horz" wrap="square" lIns="0" tIns="0" rIns="0" bIns="0" rtlCol="0">
            <a:spAutoFit/>
          </a:bodyPr>
          <a:lstStyle/>
          <a:p>
            <a:pPr marL="38100">
              <a:lnSpc>
                <a:spcPts val="1240"/>
              </a:lnSpc>
            </a:pPr>
            <a:fld id="{81D60167-4931-47E6-BA6A-407CBD079E47}" type="slidenum">
              <a:rPr sz="1200" dirty="0">
                <a:latin typeface="Calibri"/>
                <a:cs typeface="Calibri"/>
              </a:rPr>
              <a:t>3</a:t>
            </a:fld>
            <a:endParaRPr sz="1200">
              <a:latin typeface="Calibri"/>
              <a:cs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0" y="1645920"/>
              <a:ext cx="12191999" cy="5212077"/>
            </a:xfrm>
            <a:prstGeom prst="rect">
              <a:avLst/>
            </a:prstGeom>
          </p:spPr>
        </p:pic>
        <p:sp>
          <p:nvSpPr>
            <p:cNvPr id="4" name="object 4"/>
            <p:cNvSpPr/>
            <p:nvPr/>
          </p:nvSpPr>
          <p:spPr>
            <a:xfrm>
              <a:off x="0" y="0"/>
              <a:ext cx="12192000" cy="1645920"/>
            </a:xfrm>
            <a:custGeom>
              <a:avLst/>
              <a:gdLst/>
              <a:ahLst/>
              <a:cxnLst/>
              <a:rect l="l" t="t" r="r" b="b"/>
              <a:pathLst>
                <a:path w="12192000" h="1645920">
                  <a:moveTo>
                    <a:pt x="12192000" y="0"/>
                  </a:moveTo>
                  <a:lnTo>
                    <a:pt x="0" y="0"/>
                  </a:lnTo>
                  <a:lnTo>
                    <a:pt x="0" y="1645920"/>
                  </a:lnTo>
                  <a:lnTo>
                    <a:pt x="12192000" y="1645920"/>
                  </a:lnTo>
                  <a:lnTo>
                    <a:pt x="12192000" y="0"/>
                  </a:lnTo>
                  <a:close/>
                </a:path>
              </a:pathLst>
            </a:custGeom>
            <a:solidFill>
              <a:srgbClr val="001133"/>
            </a:solidFill>
          </p:spPr>
          <p:txBody>
            <a:bodyPr wrap="square" lIns="0" tIns="0" rIns="0" bIns="0" rtlCol="0"/>
            <a:lstStyle/>
            <a:p>
              <a:endParaRPr/>
            </a:p>
          </p:txBody>
        </p:sp>
      </p:grpSp>
      <p:sp>
        <p:nvSpPr>
          <p:cNvPr id="5" name="object 5"/>
          <p:cNvSpPr txBox="1">
            <a:spLocks noGrp="1"/>
          </p:cNvSpPr>
          <p:nvPr>
            <p:ph type="title"/>
          </p:nvPr>
        </p:nvSpPr>
        <p:spPr>
          <a:xfrm>
            <a:off x="2112010" y="508000"/>
            <a:ext cx="8390890" cy="947419"/>
          </a:xfrm>
          <a:prstGeom prst="rect">
            <a:avLst/>
          </a:prstGeom>
        </p:spPr>
        <p:txBody>
          <a:bodyPr vert="horz" wrap="square" lIns="0" tIns="12065" rIns="0" bIns="0" rtlCol="0">
            <a:spAutoFit/>
          </a:bodyPr>
          <a:lstStyle/>
          <a:p>
            <a:pPr algn="ctr">
              <a:lnSpc>
                <a:spcPts val="3629"/>
              </a:lnSpc>
              <a:spcBef>
                <a:spcPts val="95"/>
              </a:spcBef>
            </a:pPr>
            <a:r>
              <a:rPr dirty="0"/>
              <a:t>Life</a:t>
            </a:r>
            <a:r>
              <a:rPr spc="-170" dirty="0"/>
              <a:t> </a:t>
            </a:r>
            <a:r>
              <a:rPr spc="-35" dirty="0"/>
              <a:t>and</a:t>
            </a:r>
            <a:r>
              <a:rPr spc="15" dirty="0"/>
              <a:t> </a:t>
            </a:r>
            <a:r>
              <a:rPr spc="-30" dirty="0"/>
              <a:t>Accidental</a:t>
            </a:r>
            <a:r>
              <a:rPr spc="10" dirty="0"/>
              <a:t> </a:t>
            </a:r>
            <a:r>
              <a:rPr spc="-30" dirty="0"/>
              <a:t>Death</a:t>
            </a:r>
            <a:r>
              <a:rPr spc="-50" dirty="0"/>
              <a:t> </a:t>
            </a:r>
            <a:r>
              <a:rPr spc="-5" dirty="0"/>
              <a:t>&amp;</a:t>
            </a:r>
            <a:r>
              <a:rPr spc="-45" dirty="0"/>
              <a:t> </a:t>
            </a:r>
            <a:r>
              <a:rPr spc="-15" dirty="0"/>
              <a:t>Dismemberment</a:t>
            </a:r>
          </a:p>
          <a:p>
            <a:pPr marR="399415" algn="ctr">
              <a:lnSpc>
                <a:spcPts val="3629"/>
              </a:lnSpc>
              <a:tabLst>
                <a:tab pos="1298575" algn="l"/>
                <a:tab pos="4454525" algn="l"/>
              </a:tabLst>
            </a:pPr>
            <a:r>
              <a:rPr u="sng" spc="-5" dirty="0">
                <a:uFill>
                  <a:solidFill>
                    <a:srgbClr val="FFFFFF"/>
                  </a:solidFill>
                </a:uFill>
              </a:rPr>
              <a:t> 	</a:t>
            </a:r>
            <a:r>
              <a:rPr u="sng" spc="-15" dirty="0">
                <a:uFill>
                  <a:solidFill>
                    <a:srgbClr val="FFFFFF"/>
                  </a:solidFill>
                </a:uFill>
              </a:rPr>
              <a:t>Insurance	</a:t>
            </a:r>
          </a:p>
        </p:txBody>
      </p:sp>
      <p:sp>
        <p:nvSpPr>
          <p:cNvPr id="6" name="object 6"/>
          <p:cNvSpPr txBox="1"/>
          <p:nvPr/>
        </p:nvSpPr>
        <p:spPr>
          <a:xfrm>
            <a:off x="435927" y="2278062"/>
            <a:ext cx="11324590" cy="2770505"/>
          </a:xfrm>
          <a:prstGeom prst="rect">
            <a:avLst/>
          </a:prstGeom>
        </p:spPr>
        <p:txBody>
          <a:bodyPr vert="horz" wrap="square" lIns="0" tIns="15240" rIns="0" bIns="0" rtlCol="0">
            <a:spAutoFit/>
          </a:bodyPr>
          <a:lstStyle/>
          <a:p>
            <a:pPr marL="12700">
              <a:lnSpc>
                <a:spcPct val="100000"/>
              </a:lnSpc>
              <a:spcBef>
                <a:spcPts val="120"/>
              </a:spcBef>
            </a:pPr>
            <a:r>
              <a:rPr sz="1500" b="1" spc="70" dirty="0">
                <a:latin typeface="Calibri Light"/>
                <a:cs typeface="Calibri Light"/>
              </a:rPr>
              <a:t>T</a:t>
            </a:r>
            <a:r>
              <a:rPr sz="1500" b="1" spc="95" dirty="0">
                <a:latin typeface="Calibri Light"/>
                <a:cs typeface="Calibri Light"/>
              </a:rPr>
              <a:t>h</a:t>
            </a:r>
            <a:r>
              <a:rPr sz="1500" b="1" spc="10" dirty="0">
                <a:latin typeface="Calibri Light"/>
                <a:cs typeface="Calibri Light"/>
              </a:rPr>
              <a:t>e</a:t>
            </a:r>
            <a:r>
              <a:rPr sz="1500" b="1" spc="-135" dirty="0">
                <a:latin typeface="Calibri Light"/>
                <a:cs typeface="Calibri Light"/>
              </a:rPr>
              <a:t> </a:t>
            </a:r>
            <a:r>
              <a:rPr sz="1500" b="1" spc="95" dirty="0">
                <a:latin typeface="Calibri Light"/>
                <a:cs typeface="Calibri Light"/>
              </a:rPr>
              <a:t>p</a:t>
            </a:r>
            <a:r>
              <a:rPr sz="1500" b="1" spc="-15" dirty="0">
                <a:latin typeface="Calibri Light"/>
                <a:cs typeface="Calibri Light"/>
              </a:rPr>
              <a:t>l</a:t>
            </a:r>
            <a:r>
              <a:rPr sz="1500" b="1" spc="10" dirty="0">
                <a:latin typeface="Calibri Light"/>
                <a:cs typeface="Calibri Light"/>
              </a:rPr>
              <a:t>an</a:t>
            </a:r>
            <a:r>
              <a:rPr sz="1500" b="1" spc="-170" dirty="0">
                <a:latin typeface="Calibri Light"/>
                <a:cs typeface="Calibri Light"/>
              </a:rPr>
              <a:t> </a:t>
            </a:r>
            <a:r>
              <a:rPr sz="1500" b="1" spc="15" dirty="0">
                <a:latin typeface="Calibri Light"/>
                <a:cs typeface="Calibri Light"/>
              </a:rPr>
              <a:t>p</a:t>
            </a:r>
            <a:r>
              <a:rPr sz="1500" b="1" spc="10" dirty="0">
                <a:latin typeface="Calibri Light"/>
                <a:cs typeface="Calibri Light"/>
              </a:rPr>
              <a:t>a</a:t>
            </a:r>
            <a:r>
              <a:rPr sz="1500" b="1" spc="-25" dirty="0">
                <a:latin typeface="Calibri Light"/>
                <a:cs typeface="Calibri Light"/>
              </a:rPr>
              <a:t>y</a:t>
            </a:r>
            <a:r>
              <a:rPr sz="1500" b="1" spc="5" dirty="0">
                <a:latin typeface="Calibri Light"/>
                <a:cs typeface="Calibri Light"/>
              </a:rPr>
              <a:t>s</a:t>
            </a:r>
            <a:r>
              <a:rPr sz="1500" b="1" spc="-130" dirty="0">
                <a:latin typeface="Calibri Light"/>
                <a:cs typeface="Calibri Light"/>
              </a:rPr>
              <a:t> </a:t>
            </a:r>
            <a:r>
              <a:rPr sz="1500" b="1" spc="35" dirty="0">
                <a:latin typeface="Calibri Light"/>
                <a:cs typeface="Calibri Light"/>
              </a:rPr>
              <a:t>$20</a:t>
            </a:r>
            <a:r>
              <a:rPr sz="1500" b="1" spc="-50" dirty="0">
                <a:latin typeface="Calibri Light"/>
                <a:cs typeface="Calibri Light"/>
              </a:rPr>
              <a:t>,</a:t>
            </a:r>
            <a:r>
              <a:rPr sz="1500" b="1" spc="35" dirty="0">
                <a:latin typeface="Calibri Light"/>
                <a:cs typeface="Calibri Light"/>
              </a:rPr>
              <a:t>0</a:t>
            </a:r>
            <a:r>
              <a:rPr sz="1500" b="1" spc="-45" dirty="0">
                <a:latin typeface="Calibri Light"/>
                <a:cs typeface="Calibri Light"/>
              </a:rPr>
              <a:t>0</a:t>
            </a:r>
            <a:r>
              <a:rPr sz="1500" b="1" spc="10" dirty="0">
                <a:latin typeface="Calibri Light"/>
                <a:cs typeface="Calibri Light"/>
              </a:rPr>
              <a:t>0</a:t>
            </a:r>
            <a:r>
              <a:rPr sz="1500" b="1" spc="-155" dirty="0">
                <a:latin typeface="Calibri Light"/>
                <a:cs typeface="Calibri Light"/>
              </a:rPr>
              <a:t> </a:t>
            </a:r>
            <a:r>
              <a:rPr sz="1500" b="1" spc="65" dirty="0">
                <a:latin typeface="Calibri Light"/>
                <a:cs typeface="Calibri Light"/>
              </a:rPr>
              <a:t>i</a:t>
            </a:r>
            <a:r>
              <a:rPr sz="1500" b="1" spc="10" dirty="0">
                <a:latin typeface="Calibri Light"/>
                <a:cs typeface="Calibri Light"/>
              </a:rPr>
              <a:t>n</a:t>
            </a:r>
            <a:r>
              <a:rPr sz="1500" b="1" spc="-95" dirty="0">
                <a:latin typeface="Calibri Light"/>
                <a:cs typeface="Calibri Light"/>
              </a:rPr>
              <a:t> </a:t>
            </a:r>
            <a:r>
              <a:rPr sz="1500" b="1" spc="60" dirty="0">
                <a:latin typeface="Calibri Light"/>
                <a:cs typeface="Calibri Light"/>
              </a:rPr>
              <a:t>t</a:t>
            </a:r>
            <a:r>
              <a:rPr sz="1500" b="1" spc="15" dirty="0">
                <a:latin typeface="Calibri Light"/>
                <a:cs typeface="Calibri Light"/>
              </a:rPr>
              <a:t>h</a:t>
            </a:r>
            <a:r>
              <a:rPr sz="1500" b="1" spc="10" dirty="0">
                <a:latin typeface="Calibri Light"/>
                <a:cs typeface="Calibri Light"/>
              </a:rPr>
              <a:t>e</a:t>
            </a:r>
            <a:r>
              <a:rPr sz="1500" b="1" spc="-135" dirty="0">
                <a:latin typeface="Calibri Light"/>
                <a:cs typeface="Calibri Light"/>
              </a:rPr>
              <a:t> </a:t>
            </a:r>
            <a:r>
              <a:rPr sz="1500" b="1" spc="55" dirty="0">
                <a:latin typeface="Calibri Light"/>
                <a:cs typeface="Calibri Light"/>
              </a:rPr>
              <a:t>e</a:t>
            </a:r>
            <a:r>
              <a:rPr sz="1500" b="1" spc="-25" dirty="0">
                <a:latin typeface="Calibri Light"/>
                <a:cs typeface="Calibri Light"/>
              </a:rPr>
              <a:t>ve</a:t>
            </a:r>
            <a:r>
              <a:rPr sz="1500" b="1" spc="15" dirty="0">
                <a:latin typeface="Calibri Light"/>
                <a:cs typeface="Calibri Light"/>
              </a:rPr>
              <a:t>n</a:t>
            </a:r>
            <a:r>
              <a:rPr sz="1500" b="1" spc="5" dirty="0">
                <a:latin typeface="Calibri Light"/>
                <a:cs typeface="Calibri Light"/>
              </a:rPr>
              <a:t>t</a:t>
            </a:r>
            <a:r>
              <a:rPr sz="1500" b="1" spc="-120" dirty="0">
                <a:latin typeface="Calibri Light"/>
                <a:cs typeface="Calibri Light"/>
              </a:rPr>
              <a:t> </a:t>
            </a:r>
            <a:r>
              <a:rPr sz="1500" b="1" spc="5" dirty="0">
                <a:latin typeface="Calibri Light"/>
                <a:cs typeface="Calibri Light"/>
              </a:rPr>
              <a:t>of</a:t>
            </a:r>
            <a:r>
              <a:rPr sz="1500" b="1" spc="-80" dirty="0">
                <a:latin typeface="Calibri Light"/>
                <a:cs typeface="Calibri Light"/>
              </a:rPr>
              <a:t> </a:t>
            </a:r>
            <a:r>
              <a:rPr sz="1500" b="1" spc="10" dirty="0">
                <a:latin typeface="Calibri Light"/>
                <a:cs typeface="Calibri Light"/>
              </a:rPr>
              <a:t>a</a:t>
            </a:r>
            <a:r>
              <a:rPr sz="1500" b="1" spc="-20" dirty="0">
                <a:latin typeface="Calibri Light"/>
                <a:cs typeface="Calibri Light"/>
              </a:rPr>
              <a:t> </a:t>
            </a:r>
            <a:r>
              <a:rPr sz="1500" b="1" spc="95" dirty="0">
                <a:latin typeface="Calibri Light"/>
                <a:cs typeface="Calibri Light"/>
              </a:rPr>
              <a:t>d</a:t>
            </a:r>
            <a:r>
              <a:rPr sz="1500" b="1" spc="-25" dirty="0">
                <a:latin typeface="Calibri Light"/>
                <a:cs typeface="Calibri Light"/>
              </a:rPr>
              <a:t>e</a:t>
            </a:r>
            <a:r>
              <a:rPr sz="1500" b="1" spc="-70" dirty="0">
                <a:latin typeface="Calibri Light"/>
                <a:cs typeface="Calibri Light"/>
              </a:rPr>
              <a:t>a</a:t>
            </a:r>
            <a:r>
              <a:rPr sz="1500" b="1" spc="-20" dirty="0">
                <a:latin typeface="Calibri Light"/>
                <a:cs typeface="Calibri Light"/>
              </a:rPr>
              <a:t>t</a:t>
            </a:r>
            <a:r>
              <a:rPr sz="1500" b="1" spc="15" dirty="0">
                <a:latin typeface="Calibri Light"/>
                <a:cs typeface="Calibri Light"/>
              </a:rPr>
              <a:t>h</a:t>
            </a:r>
            <a:r>
              <a:rPr sz="1500" b="1" spc="5" dirty="0">
                <a:latin typeface="Calibri Light"/>
                <a:cs typeface="Calibri Light"/>
              </a:rPr>
              <a:t>.</a:t>
            </a:r>
            <a:endParaRPr sz="1500" b="1" dirty="0">
              <a:latin typeface="Calibri Light"/>
              <a:cs typeface="Calibri Light"/>
            </a:endParaRPr>
          </a:p>
          <a:p>
            <a:pPr>
              <a:lnSpc>
                <a:spcPct val="100000"/>
              </a:lnSpc>
            </a:pPr>
            <a:endParaRPr sz="1500" b="1" dirty="0">
              <a:latin typeface="Calibri Light"/>
              <a:cs typeface="Calibri Light"/>
            </a:endParaRPr>
          </a:p>
          <a:p>
            <a:pPr>
              <a:lnSpc>
                <a:spcPct val="100000"/>
              </a:lnSpc>
              <a:spcBef>
                <a:spcPts val="25"/>
              </a:spcBef>
            </a:pPr>
            <a:endParaRPr sz="1400" b="1" dirty="0">
              <a:latin typeface="Calibri Light"/>
              <a:cs typeface="Calibri Light"/>
            </a:endParaRPr>
          </a:p>
          <a:p>
            <a:pPr marL="12700">
              <a:lnSpc>
                <a:spcPct val="100000"/>
              </a:lnSpc>
              <a:spcBef>
                <a:spcPts val="5"/>
              </a:spcBef>
            </a:pPr>
            <a:r>
              <a:rPr sz="1500" b="1" spc="60" dirty="0">
                <a:latin typeface="Calibri Light"/>
                <a:cs typeface="Calibri Light"/>
              </a:rPr>
              <a:t>An</a:t>
            </a:r>
            <a:r>
              <a:rPr sz="1500" b="1" spc="-15" dirty="0">
                <a:latin typeface="Calibri Light"/>
                <a:cs typeface="Calibri Light"/>
              </a:rPr>
              <a:t> </a:t>
            </a:r>
            <a:r>
              <a:rPr sz="1500" b="1" spc="-5" dirty="0">
                <a:latin typeface="Calibri Light"/>
                <a:cs typeface="Calibri Light"/>
              </a:rPr>
              <a:t>additional</a:t>
            </a:r>
            <a:r>
              <a:rPr sz="1500" b="1" spc="-114" dirty="0">
                <a:latin typeface="Calibri Light"/>
                <a:cs typeface="Calibri Light"/>
              </a:rPr>
              <a:t> </a:t>
            </a:r>
            <a:r>
              <a:rPr sz="1500" b="1" spc="-10" dirty="0">
                <a:latin typeface="Calibri Light"/>
                <a:cs typeface="Calibri Light"/>
              </a:rPr>
              <a:t>benefit</a:t>
            </a:r>
            <a:r>
              <a:rPr sz="1500" b="1" spc="-45" dirty="0">
                <a:latin typeface="Calibri Light"/>
                <a:cs typeface="Calibri Light"/>
              </a:rPr>
              <a:t> </a:t>
            </a:r>
            <a:r>
              <a:rPr sz="1500" b="1" spc="5" dirty="0">
                <a:latin typeface="Calibri Light"/>
                <a:cs typeface="Calibri Light"/>
              </a:rPr>
              <a:t>of</a:t>
            </a:r>
            <a:r>
              <a:rPr sz="1500" b="1" spc="-80" dirty="0">
                <a:latin typeface="Calibri Light"/>
                <a:cs typeface="Calibri Light"/>
              </a:rPr>
              <a:t> </a:t>
            </a:r>
            <a:r>
              <a:rPr sz="1500" b="1" spc="-5" dirty="0">
                <a:latin typeface="Calibri Light"/>
                <a:cs typeface="Calibri Light"/>
              </a:rPr>
              <a:t>$20,000</a:t>
            </a:r>
            <a:r>
              <a:rPr sz="1500" b="1" spc="-70" dirty="0">
                <a:latin typeface="Calibri Light"/>
                <a:cs typeface="Calibri Light"/>
              </a:rPr>
              <a:t> </a:t>
            </a:r>
            <a:r>
              <a:rPr sz="1500" b="1" spc="35" dirty="0">
                <a:latin typeface="Calibri Light"/>
                <a:cs typeface="Calibri Light"/>
              </a:rPr>
              <a:t>is</a:t>
            </a:r>
            <a:r>
              <a:rPr sz="1500" b="1" spc="-130" dirty="0">
                <a:latin typeface="Calibri Light"/>
                <a:cs typeface="Calibri Light"/>
              </a:rPr>
              <a:t> </a:t>
            </a:r>
            <a:r>
              <a:rPr sz="1500" b="1" spc="25" dirty="0">
                <a:latin typeface="Calibri Light"/>
                <a:cs typeface="Calibri Light"/>
              </a:rPr>
              <a:t>paid</a:t>
            </a:r>
            <a:r>
              <a:rPr sz="1500" b="1" spc="-170" dirty="0">
                <a:latin typeface="Calibri Light"/>
                <a:cs typeface="Calibri Light"/>
              </a:rPr>
              <a:t> </a:t>
            </a:r>
            <a:r>
              <a:rPr sz="1500" b="1" spc="15" dirty="0">
                <a:latin typeface="Calibri Light"/>
                <a:cs typeface="Calibri Light"/>
              </a:rPr>
              <a:t>for</a:t>
            </a:r>
            <a:r>
              <a:rPr sz="1500" b="1" spc="-145" dirty="0">
                <a:latin typeface="Calibri Light"/>
                <a:cs typeface="Calibri Light"/>
              </a:rPr>
              <a:t> </a:t>
            </a:r>
            <a:r>
              <a:rPr lang="en-US" sz="1500" b="1" spc="10" dirty="0">
                <a:latin typeface="Calibri Light"/>
                <a:cs typeface="Calibri Light"/>
              </a:rPr>
              <a:t>Accidental Death &amp; Dismemberment</a:t>
            </a:r>
            <a:r>
              <a:rPr sz="1500" b="1" spc="-145" dirty="0">
                <a:latin typeface="Calibri Light"/>
                <a:cs typeface="Calibri Light"/>
              </a:rPr>
              <a:t> </a:t>
            </a:r>
            <a:r>
              <a:rPr sz="1500" b="1" spc="35" dirty="0">
                <a:latin typeface="Calibri Light"/>
                <a:cs typeface="Calibri Light"/>
              </a:rPr>
              <a:t>if</a:t>
            </a:r>
            <a:r>
              <a:rPr sz="1500" b="1" spc="-80" dirty="0">
                <a:latin typeface="Calibri Light"/>
                <a:cs typeface="Calibri Light"/>
              </a:rPr>
              <a:t> </a:t>
            </a:r>
            <a:r>
              <a:rPr sz="1500" b="1" spc="30" dirty="0">
                <a:latin typeface="Calibri Light"/>
                <a:cs typeface="Calibri Light"/>
              </a:rPr>
              <a:t>the</a:t>
            </a:r>
            <a:r>
              <a:rPr sz="1500" b="1" spc="-130" dirty="0">
                <a:latin typeface="Calibri Light"/>
                <a:cs typeface="Calibri Light"/>
              </a:rPr>
              <a:t> </a:t>
            </a:r>
            <a:r>
              <a:rPr sz="1500" b="1" spc="-5" dirty="0">
                <a:latin typeface="Calibri Light"/>
                <a:cs typeface="Calibri Light"/>
              </a:rPr>
              <a:t>death</a:t>
            </a:r>
            <a:r>
              <a:rPr sz="1500" b="1" spc="-95" dirty="0">
                <a:latin typeface="Calibri Light"/>
                <a:cs typeface="Calibri Light"/>
              </a:rPr>
              <a:t> </a:t>
            </a:r>
            <a:r>
              <a:rPr sz="1500" b="1" spc="35" dirty="0">
                <a:latin typeface="Calibri Light"/>
                <a:cs typeface="Calibri Light"/>
              </a:rPr>
              <a:t>is</a:t>
            </a:r>
            <a:r>
              <a:rPr sz="1500" b="1" spc="-130" dirty="0">
                <a:latin typeface="Calibri Light"/>
                <a:cs typeface="Calibri Light"/>
              </a:rPr>
              <a:t> </a:t>
            </a:r>
            <a:r>
              <a:rPr sz="1500" b="1" spc="40" dirty="0">
                <a:latin typeface="Calibri Light"/>
                <a:cs typeface="Calibri Light"/>
              </a:rPr>
              <a:t>due</a:t>
            </a:r>
            <a:r>
              <a:rPr sz="1500" b="1" spc="-135" dirty="0">
                <a:latin typeface="Calibri Light"/>
                <a:cs typeface="Calibri Light"/>
              </a:rPr>
              <a:t> </a:t>
            </a:r>
            <a:r>
              <a:rPr sz="1500" b="1" spc="-5" dirty="0">
                <a:latin typeface="Calibri Light"/>
                <a:cs typeface="Calibri Light"/>
              </a:rPr>
              <a:t>to</a:t>
            </a:r>
            <a:r>
              <a:rPr sz="1500" b="1" spc="-95" dirty="0">
                <a:latin typeface="Calibri Light"/>
                <a:cs typeface="Calibri Light"/>
              </a:rPr>
              <a:t> </a:t>
            </a:r>
            <a:r>
              <a:rPr sz="1500" b="1" spc="50" dirty="0">
                <a:latin typeface="Calibri Light"/>
                <a:cs typeface="Calibri Light"/>
              </a:rPr>
              <a:t>an</a:t>
            </a:r>
            <a:r>
              <a:rPr sz="1500" b="1" spc="-95" dirty="0">
                <a:latin typeface="Calibri Light"/>
                <a:cs typeface="Calibri Light"/>
              </a:rPr>
              <a:t> </a:t>
            </a:r>
            <a:r>
              <a:rPr sz="1500" b="1" spc="-10" dirty="0">
                <a:latin typeface="Calibri Light"/>
                <a:cs typeface="Calibri Light"/>
              </a:rPr>
              <a:t>accident.</a:t>
            </a:r>
            <a:endParaRPr sz="1500" b="1" dirty="0">
              <a:latin typeface="Calibri Light"/>
              <a:cs typeface="Calibri Light"/>
            </a:endParaRPr>
          </a:p>
          <a:p>
            <a:pPr>
              <a:lnSpc>
                <a:spcPct val="100000"/>
              </a:lnSpc>
            </a:pPr>
            <a:endParaRPr sz="1500" b="1" dirty="0">
              <a:latin typeface="Calibri Light"/>
              <a:cs typeface="Calibri Light"/>
            </a:endParaRPr>
          </a:p>
          <a:p>
            <a:pPr>
              <a:lnSpc>
                <a:spcPct val="100000"/>
              </a:lnSpc>
              <a:spcBef>
                <a:spcPts val="15"/>
              </a:spcBef>
            </a:pPr>
            <a:endParaRPr sz="1550" b="1" dirty="0">
              <a:latin typeface="Calibri Light"/>
              <a:cs typeface="Calibri Light"/>
            </a:endParaRPr>
          </a:p>
          <a:p>
            <a:pPr marL="12700" marR="5080">
              <a:lnSpc>
                <a:spcPts val="1760"/>
              </a:lnSpc>
            </a:pPr>
            <a:r>
              <a:rPr sz="1500" b="1" spc="-10" dirty="0">
                <a:latin typeface="Calibri Light"/>
                <a:cs typeface="Calibri Light"/>
              </a:rPr>
              <a:t>Postdoctoral</a:t>
            </a:r>
            <a:r>
              <a:rPr sz="1500" b="1" spc="-105" dirty="0">
                <a:latin typeface="Calibri Light"/>
                <a:cs typeface="Calibri Light"/>
              </a:rPr>
              <a:t> </a:t>
            </a:r>
            <a:r>
              <a:rPr sz="1500" b="1" spc="-15" dirty="0">
                <a:latin typeface="Calibri Light"/>
                <a:cs typeface="Calibri Light"/>
              </a:rPr>
              <a:t>Scholars/Fellows</a:t>
            </a:r>
            <a:r>
              <a:rPr sz="1500" b="1" spc="-114" dirty="0">
                <a:latin typeface="Calibri Light"/>
                <a:cs typeface="Calibri Light"/>
              </a:rPr>
              <a:t> </a:t>
            </a:r>
            <a:r>
              <a:rPr sz="1500" b="1" spc="-10" dirty="0">
                <a:latin typeface="Calibri Light"/>
                <a:cs typeface="Calibri Light"/>
              </a:rPr>
              <a:t>holding</a:t>
            </a:r>
            <a:r>
              <a:rPr sz="1500" b="1" spc="-80" dirty="0">
                <a:latin typeface="Calibri Light"/>
                <a:cs typeface="Calibri Light"/>
              </a:rPr>
              <a:t> </a:t>
            </a:r>
            <a:r>
              <a:rPr sz="1500" b="1" spc="55" dirty="0">
                <a:latin typeface="Calibri Light"/>
                <a:cs typeface="Calibri Light"/>
              </a:rPr>
              <a:t>J-1</a:t>
            </a:r>
            <a:r>
              <a:rPr sz="1500" b="1" spc="-145" dirty="0">
                <a:latin typeface="Calibri Light"/>
                <a:cs typeface="Calibri Light"/>
              </a:rPr>
              <a:t> </a:t>
            </a:r>
            <a:r>
              <a:rPr sz="1500" b="1" dirty="0">
                <a:latin typeface="Calibri Light"/>
                <a:cs typeface="Calibri Light"/>
              </a:rPr>
              <a:t>Visa</a:t>
            </a:r>
            <a:r>
              <a:rPr sz="1500" b="1" spc="-80" dirty="0">
                <a:latin typeface="Calibri Light"/>
                <a:cs typeface="Calibri Light"/>
              </a:rPr>
              <a:t> </a:t>
            </a:r>
            <a:r>
              <a:rPr sz="1500" b="1" spc="-5" dirty="0">
                <a:latin typeface="Calibri Light"/>
                <a:cs typeface="Calibri Light"/>
              </a:rPr>
              <a:t>status</a:t>
            </a:r>
            <a:r>
              <a:rPr sz="1500" b="1" spc="-114" dirty="0">
                <a:latin typeface="Calibri Light"/>
                <a:cs typeface="Calibri Light"/>
              </a:rPr>
              <a:t> </a:t>
            </a:r>
            <a:r>
              <a:rPr sz="1500" b="1" spc="30" dirty="0">
                <a:latin typeface="Calibri Light"/>
                <a:cs typeface="Calibri Light"/>
              </a:rPr>
              <a:t>will</a:t>
            </a:r>
            <a:r>
              <a:rPr sz="1500" b="1" spc="-105" dirty="0">
                <a:latin typeface="Calibri Light"/>
                <a:cs typeface="Calibri Light"/>
              </a:rPr>
              <a:t> </a:t>
            </a:r>
            <a:r>
              <a:rPr sz="1500" b="1" dirty="0">
                <a:latin typeface="Calibri Light"/>
                <a:cs typeface="Calibri Light"/>
              </a:rPr>
              <a:t>have</a:t>
            </a:r>
            <a:r>
              <a:rPr sz="1500" b="1" spc="-120" dirty="0">
                <a:latin typeface="Calibri Light"/>
                <a:cs typeface="Calibri Light"/>
              </a:rPr>
              <a:t> </a:t>
            </a:r>
            <a:r>
              <a:rPr sz="1500" b="1" dirty="0">
                <a:latin typeface="Calibri Light"/>
                <a:cs typeface="Calibri Light"/>
              </a:rPr>
              <a:t>the</a:t>
            </a:r>
            <a:r>
              <a:rPr sz="1500" b="1" spc="-40" dirty="0">
                <a:latin typeface="Calibri Light"/>
                <a:cs typeface="Calibri Light"/>
              </a:rPr>
              <a:t> </a:t>
            </a:r>
            <a:r>
              <a:rPr sz="1500" b="1" spc="-5" dirty="0">
                <a:latin typeface="Calibri Light"/>
                <a:cs typeface="Calibri Light"/>
              </a:rPr>
              <a:t>$50,000</a:t>
            </a:r>
            <a:r>
              <a:rPr sz="1500" b="1" spc="-60" dirty="0">
                <a:latin typeface="Calibri Light"/>
                <a:cs typeface="Calibri Light"/>
              </a:rPr>
              <a:t> </a:t>
            </a:r>
            <a:r>
              <a:rPr sz="1500" b="1" spc="-15" dirty="0">
                <a:latin typeface="Calibri Light"/>
                <a:cs typeface="Calibri Light"/>
              </a:rPr>
              <a:t>medical</a:t>
            </a:r>
            <a:r>
              <a:rPr sz="1500" b="1" spc="-100" dirty="0">
                <a:latin typeface="Calibri Light"/>
                <a:cs typeface="Calibri Light"/>
              </a:rPr>
              <a:t> </a:t>
            </a:r>
            <a:r>
              <a:rPr sz="1500" b="1" spc="-10" dirty="0">
                <a:latin typeface="Calibri Light"/>
                <a:cs typeface="Calibri Light"/>
              </a:rPr>
              <a:t>evacuation</a:t>
            </a:r>
            <a:r>
              <a:rPr sz="1500" b="1" spc="-80" dirty="0">
                <a:latin typeface="Calibri Light"/>
                <a:cs typeface="Calibri Light"/>
              </a:rPr>
              <a:t> </a:t>
            </a:r>
            <a:r>
              <a:rPr sz="1500" b="1" spc="10" dirty="0">
                <a:latin typeface="Calibri Light"/>
                <a:cs typeface="Calibri Light"/>
              </a:rPr>
              <a:t>and</a:t>
            </a:r>
            <a:r>
              <a:rPr sz="1500" b="1" spc="-80" dirty="0">
                <a:latin typeface="Calibri Light"/>
                <a:cs typeface="Calibri Light"/>
              </a:rPr>
              <a:t> </a:t>
            </a:r>
            <a:r>
              <a:rPr sz="1500" b="1" spc="-5" dirty="0">
                <a:latin typeface="Calibri Light"/>
                <a:cs typeface="Calibri Light"/>
              </a:rPr>
              <a:t>$25,000</a:t>
            </a:r>
            <a:r>
              <a:rPr sz="1500" b="1" spc="-60" dirty="0">
                <a:latin typeface="Calibri Light"/>
                <a:cs typeface="Calibri Light"/>
              </a:rPr>
              <a:t> </a:t>
            </a:r>
            <a:r>
              <a:rPr sz="1500" b="1" spc="5" dirty="0">
                <a:latin typeface="Calibri Light"/>
                <a:cs typeface="Calibri Light"/>
              </a:rPr>
              <a:t>of</a:t>
            </a:r>
            <a:r>
              <a:rPr sz="1500" b="1" spc="-60" dirty="0">
                <a:latin typeface="Calibri Light"/>
                <a:cs typeface="Calibri Light"/>
              </a:rPr>
              <a:t> </a:t>
            </a:r>
            <a:r>
              <a:rPr sz="1500" b="1" spc="-10" dirty="0">
                <a:latin typeface="Calibri Light"/>
                <a:cs typeface="Calibri Light"/>
              </a:rPr>
              <a:t>repatriation</a:t>
            </a:r>
            <a:r>
              <a:rPr sz="1500" b="1" spc="-160" dirty="0">
                <a:latin typeface="Calibri Light"/>
                <a:cs typeface="Calibri Light"/>
              </a:rPr>
              <a:t> </a:t>
            </a:r>
            <a:r>
              <a:rPr sz="1500" b="1" spc="45" dirty="0">
                <a:latin typeface="Calibri Light"/>
                <a:cs typeface="Calibri Light"/>
              </a:rPr>
              <a:t>of</a:t>
            </a:r>
            <a:r>
              <a:rPr sz="1500" b="1" spc="-65" dirty="0">
                <a:latin typeface="Calibri Light"/>
                <a:cs typeface="Calibri Light"/>
              </a:rPr>
              <a:t> </a:t>
            </a:r>
            <a:r>
              <a:rPr sz="1500" b="1" spc="10" dirty="0">
                <a:latin typeface="Calibri Light"/>
                <a:cs typeface="Calibri Light"/>
              </a:rPr>
              <a:t>mortal</a:t>
            </a:r>
            <a:r>
              <a:rPr sz="1500" b="1" spc="-100" dirty="0">
                <a:latin typeface="Calibri Light"/>
                <a:cs typeface="Calibri Light"/>
              </a:rPr>
              <a:t> </a:t>
            </a:r>
            <a:r>
              <a:rPr sz="1500" b="1" spc="-5" dirty="0">
                <a:latin typeface="Calibri Light"/>
                <a:cs typeface="Calibri Light"/>
              </a:rPr>
              <a:t>remains</a:t>
            </a:r>
            <a:r>
              <a:rPr sz="1500" b="1" spc="-120" dirty="0">
                <a:latin typeface="Calibri Light"/>
                <a:cs typeface="Calibri Light"/>
              </a:rPr>
              <a:t> </a:t>
            </a:r>
            <a:r>
              <a:rPr sz="1500" b="1" spc="-10" dirty="0">
                <a:latin typeface="Calibri Light"/>
                <a:cs typeface="Calibri Light"/>
              </a:rPr>
              <a:t>coverage </a:t>
            </a:r>
            <a:r>
              <a:rPr sz="1500" b="1" spc="-5" dirty="0">
                <a:latin typeface="Calibri Light"/>
                <a:cs typeface="Calibri Light"/>
              </a:rPr>
              <a:t> </a:t>
            </a:r>
            <a:r>
              <a:rPr sz="1500" b="1" spc="15" dirty="0">
                <a:latin typeface="Calibri Light"/>
                <a:cs typeface="Calibri Light"/>
              </a:rPr>
              <a:t>necessary</a:t>
            </a:r>
            <a:r>
              <a:rPr sz="1500" b="1" spc="-140" dirty="0">
                <a:latin typeface="Calibri Light"/>
                <a:cs typeface="Calibri Light"/>
              </a:rPr>
              <a:t> </a:t>
            </a:r>
            <a:r>
              <a:rPr sz="1500" b="1" spc="35" dirty="0">
                <a:latin typeface="Calibri Light"/>
                <a:cs typeface="Calibri Light"/>
              </a:rPr>
              <a:t>to</a:t>
            </a:r>
            <a:r>
              <a:rPr sz="1500" b="1" spc="-95" dirty="0">
                <a:latin typeface="Calibri Light"/>
                <a:cs typeface="Calibri Light"/>
              </a:rPr>
              <a:t> </a:t>
            </a:r>
            <a:r>
              <a:rPr sz="1500" b="1" spc="5" dirty="0">
                <a:latin typeface="Calibri Light"/>
                <a:cs typeface="Calibri Light"/>
              </a:rPr>
              <a:t>fulfill</a:t>
            </a:r>
            <a:r>
              <a:rPr sz="1500" b="1" spc="-114" dirty="0">
                <a:latin typeface="Calibri Light"/>
                <a:cs typeface="Calibri Light"/>
              </a:rPr>
              <a:t> </a:t>
            </a:r>
            <a:r>
              <a:rPr sz="1500" b="1" spc="30" dirty="0">
                <a:latin typeface="Calibri Light"/>
                <a:cs typeface="Calibri Light"/>
              </a:rPr>
              <a:t>the</a:t>
            </a:r>
            <a:r>
              <a:rPr sz="1500" b="1" spc="-135" dirty="0">
                <a:latin typeface="Calibri Light"/>
                <a:cs typeface="Calibri Light"/>
              </a:rPr>
              <a:t> </a:t>
            </a:r>
            <a:r>
              <a:rPr sz="1500" b="1" spc="5" dirty="0">
                <a:latin typeface="Calibri Light"/>
                <a:cs typeface="Calibri Light"/>
              </a:rPr>
              <a:t>visa</a:t>
            </a:r>
            <a:r>
              <a:rPr sz="1500" b="1" spc="-95" dirty="0">
                <a:latin typeface="Calibri Light"/>
                <a:cs typeface="Calibri Light"/>
              </a:rPr>
              <a:t> </a:t>
            </a:r>
            <a:r>
              <a:rPr sz="1500" b="1" spc="-10" dirty="0">
                <a:latin typeface="Calibri Light"/>
                <a:cs typeface="Calibri Light"/>
              </a:rPr>
              <a:t>requirements</a:t>
            </a:r>
            <a:r>
              <a:rPr sz="1500" b="1" spc="-130" dirty="0">
                <a:latin typeface="Calibri Light"/>
                <a:cs typeface="Calibri Light"/>
              </a:rPr>
              <a:t> </a:t>
            </a:r>
            <a:r>
              <a:rPr sz="1500" b="1" spc="-10" dirty="0">
                <a:latin typeface="Calibri Light"/>
                <a:cs typeface="Calibri Light"/>
              </a:rPr>
              <a:t>included</a:t>
            </a:r>
            <a:r>
              <a:rPr sz="1500" b="1" spc="-95" dirty="0">
                <a:latin typeface="Calibri Light"/>
                <a:cs typeface="Calibri Light"/>
              </a:rPr>
              <a:t> </a:t>
            </a:r>
            <a:r>
              <a:rPr sz="1500" b="1" spc="35" dirty="0">
                <a:latin typeface="Calibri Light"/>
                <a:cs typeface="Calibri Light"/>
              </a:rPr>
              <a:t>in</a:t>
            </a:r>
            <a:r>
              <a:rPr sz="1500" b="1" spc="-95" dirty="0">
                <a:latin typeface="Calibri Light"/>
                <a:cs typeface="Calibri Light"/>
              </a:rPr>
              <a:t> </a:t>
            </a:r>
            <a:r>
              <a:rPr sz="1500" b="1" spc="30" dirty="0">
                <a:latin typeface="Calibri Light"/>
                <a:cs typeface="Calibri Light"/>
              </a:rPr>
              <a:t>the</a:t>
            </a:r>
            <a:r>
              <a:rPr sz="1500" b="1" spc="-135" dirty="0">
                <a:latin typeface="Calibri Light"/>
                <a:cs typeface="Calibri Light"/>
              </a:rPr>
              <a:t> </a:t>
            </a:r>
            <a:r>
              <a:rPr sz="1500" b="1" spc="5" dirty="0">
                <a:latin typeface="Calibri Light"/>
                <a:cs typeface="Calibri Light"/>
              </a:rPr>
              <a:t>Life</a:t>
            </a:r>
            <a:r>
              <a:rPr sz="1500" b="1" spc="-135" dirty="0">
                <a:latin typeface="Calibri Light"/>
                <a:cs typeface="Calibri Light"/>
              </a:rPr>
              <a:t> </a:t>
            </a:r>
            <a:r>
              <a:rPr sz="1500" b="1" spc="10" dirty="0">
                <a:latin typeface="Calibri Light"/>
                <a:cs typeface="Calibri Light"/>
              </a:rPr>
              <a:t>and</a:t>
            </a:r>
            <a:r>
              <a:rPr sz="1500" b="1" spc="-95" dirty="0">
                <a:latin typeface="Calibri Light"/>
                <a:cs typeface="Calibri Light"/>
              </a:rPr>
              <a:t> </a:t>
            </a:r>
            <a:r>
              <a:rPr sz="1500" b="1" spc="10" dirty="0">
                <a:latin typeface="Calibri Light"/>
                <a:cs typeface="Calibri Light"/>
              </a:rPr>
              <a:t>AD&amp;D</a:t>
            </a:r>
            <a:r>
              <a:rPr sz="1500" b="1" spc="-145" dirty="0">
                <a:latin typeface="Calibri Light"/>
                <a:cs typeface="Calibri Light"/>
              </a:rPr>
              <a:t> </a:t>
            </a:r>
            <a:r>
              <a:rPr sz="1500" b="1" spc="-15" dirty="0">
                <a:latin typeface="Calibri Light"/>
                <a:cs typeface="Calibri Light"/>
              </a:rPr>
              <a:t>policy.</a:t>
            </a:r>
            <a:endParaRPr sz="1500" b="1" dirty="0">
              <a:latin typeface="Calibri Light"/>
              <a:cs typeface="Calibri Light"/>
            </a:endParaRPr>
          </a:p>
          <a:p>
            <a:pPr>
              <a:lnSpc>
                <a:spcPct val="100000"/>
              </a:lnSpc>
            </a:pPr>
            <a:endParaRPr sz="1500" b="1" dirty="0">
              <a:latin typeface="Calibri Light"/>
              <a:cs typeface="Calibri Light"/>
            </a:endParaRPr>
          </a:p>
          <a:p>
            <a:pPr>
              <a:lnSpc>
                <a:spcPct val="100000"/>
              </a:lnSpc>
              <a:spcBef>
                <a:spcPts val="25"/>
              </a:spcBef>
            </a:pPr>
            <a:endParaRPr sz="1500" b="1" dirty="0">
              <a:latin typeface="Calibri Light"/>
              <a:cs typeface="Calibri Light"/>
            </a:endParaRPr>
          </a:p>
          <a:p>
            <a:pPr marL="12700" marR="809625">
              <a:lnSpc>
                <a:spcPts val="1760"/>
              </a:lnSpc>
              <a:spcBef>
                <a:spcPts val="5"/>
              </a:spcBef>
            </a:pPr>
            <a:r>
              <a:rPr sz="1500" b="1" spc="60" dirty="0">
                <a:latin typeface="Calibri Light"/>
                <a:cs typeface="Calibri Light"/>
              </a:rPr>
              <a:t>In</a:t>
            </a:r>
            <a:r>
              <a:rPr sz="1500" b="1" spc="-5" dirty="0">
                <a:latin typeface="Calibri Light"/>
                <a:cs typeface="Calibri Light"/>
              </a:rPr>
              <a:t> </a:t>
            </a:r>
            <a:r>
              <a:rPr sz="1500" b="1" spc="-10" dirty="0">
                <a:latin typeface="Calibri Light"/>
                <a:cs typeface="Calibri Light"/>
              </a:rPr>
              <a:t>addition,</a:t>
            </a:r>
            <a:r>
              <a:rPr sz="1500" b="1" spc="-70" dirty="0">
                <a:latin typeface="Calibri Light"/>
                <a:cs typeface="Calibri Light"/>
              </a:rPr>
              <a:t> </a:t>
            </a:r>
            <a:r>
              <a:rPr sz="1500" b="1" spc="-10" dirty="0">
                <a:latin typeface="Calibri Light"/>
                <a:cs typeface="Calibri Light"/>
              </a:rPr>
              <a:t>family</a:t>
            </a:r>
            <a:r>
              <a:rPr sz="1500" b="1" spc="-125" dirty="0">
                <a:latin typeface="Calibri Light"/>
                <a:cs typeface="Calibri Light"/>
              </a:rPr>
              <a:t> </a:t>
            </a:r>
            <a:r>
              <a:rPr sz="1500" b="1" spc="-5" dirty="0">
                <a:latin typeface="Calibri Light"/>
                <a:cs typeface="Calibri Light"/>
              </a:rPr>
              <a:t>members</a:t>
            </a:r>
            <a:r>
              <a:rPr sz="1500" b="1" spc="-40" dirty="0">
                <a:latin typeface="Calibri Light"/>
                <a:cs typeface="Calibri Light"/>
              </a:rPr>
              <a:t> </a:t>
            </a:r>
            <a:r>
              <a:rPr sz="1500" b="1" spc="-10" dirty="0">
                <a:latin typeface="Calibri Light"/>
                <a:cs typeface="Calibri Light"/>
              </a:rPr>
              <a:t>holding</a:t>
            </a:r>
            <a:r>
              <a:rPr sz="1500" b="1" spc="-85" dirty="0">
                <a:latin typeface="Calibri Light"/>
                <a:cs typeface="Calibri Light"/>
              </a:rPr>
              <a:t> </a:t>
            </a:r>
            <a:r>
              <a:rPr sz="1500" b="1" spc="25" dirty="0">
                <a:latin typeface="Calibri Light"/>
                <a:cs typeface="Calibri Light"/>
              </a:rPr>
              <a:t>J-2</a:t>
            </a:r>
            <a:r>
              <a:rPr sz="1500" b="1" spc="-70" dirty="0">
                <a:latin typeface="Calibri Light"/>
                <a:cs typeface="Calibri Light"/>
              </a:rPr>
              <a:t> </a:t>
            </a:r>
            <a:r>
              <a:rPr sz="1500" b="1" dirty="0">
                <a:latin typeface="Calibri Light"/>
                <a:cs typeface="Calibri Light"/>
              </a:rPr>
              <a:t>Visa</a:t>
            </a:r>
            <a:r>
              <a:rPr sz="1500" b="1" spc="-85" dirty="0">
                <a:latin typeface="Calibri Light"/>
                <a:cs typeface="Calibri Light"/>
              </a:rPr>
              <a:t> </a:t>
            </a:r>
            <a:r>
              <a:rPr sz="1500" b="1" spc="-5" dirty="0">
                <a:latin typeface="Calibri Light"/>
                <a:cs typeface="Calibri Light"/>
              </a:rPr>
              <a:t>status</a:t>
            </a:r>
            <a:r>
              <a:rPr sz="1500" b="1" spc="-125" dirty="0">
                <a:latin typeface="Calibri Light"/>
                <a:cs typeface="Calibri Light"/>
              </a:rPr>
              <a:t> </a:t>
            </a:r>
            <a:r>
              <a:rPr sz="1500" b="1" spc="10" dirty="0">
                <a:latin typeface="Calibri Light"/>
                <a:cs typeface="Calibri Light"/>
              </a:rPr>
              <a:t>will</a:t>
            </a:r>
            <a:r>
              <a:rPr sz="1500" b="1" spc="-105" dirty="0">
                <a:latin typeface="Calibri Light"/>
                <a:cs typeface="Calibri Light"/>
              </a:rPr>
              <a:t> </a:t>
            </a:r>
            <a:r>
              <a:rPr sz="1500" b="1" spc="15" dirty="0">
                <a:latin typeface="Calibri Light"/>
                <a:cs typeface="Calibri Light"/>
              </a:rPr>
              <a:t>also</a:t>
            </a:r>
            <a:r>
              <a:rPr sz="1500" b="1" spc="-85" dirty="0">
                <a:latin typeface="Calibri Light"/>
                <a:cs typeface="Calibri Light"/>
              </a:rPr>
              <a:t> </a:t>
            </a:r>
            <a:r>
              <a:rPr sz="1500" b="1" spc="50" dirty="0">
                <a:latin typeface="Calibri Light"/>
                <a:cs typeface="Calibri Light"/>
              </a:rPr>
              <a:t>be</a:t>
            </a:r>
            <a:r>
              <a:rPr sz="1500" b="1" spc="-130" dirty="0">
                <a:latin typeface="Calibri Light"/>
                <a:cs typeface="Calibri Light"/>
              </a:rPr>
              <a:t> </a:t>
            </a:r>
            <a:r>
              <a:rPr sz="1500" b="1" spc="-15" dirty="0">
                <a:latin typeface="Calibri Light"/>
                <a:cs typeface="Calibri Light"/>
              </a:rPr>
              <a:t>covered</a:t>
            </a:r>
            <a:r>
              <a:rPr sz="1500" b="1" spc="-85" dirty="0">
                <a:latin typeface="Calibri Light"/>
                <a:cs typeface="Calibri Light"/>
              </a:rPr>
              <a:t> </a:t>
            </a:r>
            <a:r>
              <a:rPr sz="1500" b="1" spc="-10" dirty="0">
                <a:latin typeface="Calibri Light"/>
                <a:cs typeface="Calibri Light"/>
              </a:rPr>
              <a:t>for</a:t>
            </a:r>
            <a:r>
              <a:rPr sz="1500" b="1" spc="-60" dirty="0">
                <a:latin typeface="Calibri Light"/>
                <a:cs typeface="Calibri Light"/>
              </a:rPr>
              <a:t> </a:t>
            </a:r>
            <a:r>
              <a:rPr sz="1500" b="1" spc="30" dirty="0">
                <a:latin typeface="Calibri Light"/>
                <a:cs typeface="Calibri Light"/>
              </a:rPr>
              <a:t>the</a:t>
            </a:r>
            <a:r>
              <a:rPr sz="1500" b="1" spc="-125" dirty="0">
                <a:latin typeface="Calibri Light"/>
                <a:cs typeface="Calibri Light"/>
              </a:rPr>
              <a:t> </a:t>
            </a:r>
            <a:r>
              <a:rPr sz="1500" b="1" spc="-15" dirty="0">
                <a:latin typeface="Calibri Light"/>
                <a:cs typeface="Calibri Light"/>
              </a:rPr>
              <a:t>medical</a:t>
            </a:r>
            <a:r>
              <a:rPr sz="1500" b="1" spc="-110" dirty="0">
                <a:latin typeface="Calibri Light"/>
                <a:cs typeface="Calibri Light"/>
              </a:rPr>
              <a:t> </a:t>
            </a:r>
            <a:r>
              <a:rPr sz="1500" b="1" spc="-5" dirty="0">
                <a:latin typeface="Calibri Light"/>
                <a:cs typeface="Calibri Light"/>
              </a:rPr>
              <a:t>evacuation</a:t>
            </a:r>
            <a:r>
              <a:rPr sz="1500" b="1" spc="-165" dirty="0">
                <a:latin typeface="Calibri Light"/>
                <a:cs typeface="Calibri Light"/>
              </a:rPr>
              <a:t> </a:t>
            </a:r>
            <a:r>
              <a:rPr sz="1500" b="1" spc="10" dirty="0">
                <a:latin typeface="Calibri Light"/>
                <a:cs typeface="Calibri Light"/>
              </a:rPr>
              <a:t>and</a:t>
            </a:r>
            <a:r>
              <a:rPr sz="1500" b="1" spc="-85" dirty="0">
                <a:latin typeface="Calibri Light"/>
                <a:cs typeface="Calibri Light"/>
              </a:rPr>
              <a:t> </a:t>
            </a:r>
            <a:r>
              <a:rPr sz="1500" b="1" spc="-15" dirty="0">
                <a:latin typeface="Calibri Light"/>
                <a:cs typeface="Calibri Light"/>
              </a:rPr>
              <a:t>repatriation,</a:t>
            </a:r>
            <a:r>
              <a:rPr sz="1500" b="1" spc="-65" dirty="0">
                <a:latin typeface="Calibri Light"/>
                <a:cs typeface="Calibri Light"/>
              </a:rPr>
              <a:t> </a:t>
            </a:r>
            <a:r>
              <a:rPr sz="1500" b="1" dirty="0">
                <a:latin typeface="Calibri Light"/>
                <a:cs typeface="Calibri Light"/>
              </a:rPr>
              <a:t>even</a:t>
            </a:r>
            <a:r>
              <a:rPr sz="1500" b="1" spc="-85" dirty="0">
                <a:latin typeface="Calibri Light"/>
                <a:cs typeface="Calibri Light"/>
              </a:rPr>
              <a:t> </a:t>
            </a:r>
            <a:r>
              <a:rPr sz="1500" b="1" spc="-5" dirty="0">
                <a:latin typeface="Calibri Light"/>
                <a:cs typeface="Calibri Light"/>
              </a:rPr>
              <a:t>if</a:t>
            </a:r>
            <a:r>
              <a:rPr sz="1500" b="1" spc="-75" dirty="0">
                <a:latin typeface="Calibri Light"/>
                <a:cs typeface="Calibri Light"/>
              </a:rPr>
              <a:t> </a:t>
            </a:r>
            <a:r>
              <a:rPr sz="1500" b="1" spc="60" dirty="0">
                <a:latin typeface="Calibri Light"/>
                <a:cs typeface="Calibri Light"/>
              </a:rPr>
              <a:t>the</a:t>
            </a:r>
            <a:r>
              <a:rPr sz="1500" b="1" spc="-125" dirty="0">
                <a:latin typeface="Calibri Light"/>
                <a:cs typeface="Calibri Light"/>
              </a:rPr>
              <a:t> </a:t>
            </a:r>
            <a:r>
              <a:rPr sz="1500" b="1" spc="-15" dirty="0">
                <a:latin typeface="Calibri Light"/>
                <a:cs typeface="Calibri Light"/>
              </a:rPr>
              <a:t>Postdoctoral </a:t>
            </a:r>
            <a:r>
              <a:rPr sz="1500" b="1" spc="-10" dirty="0">
                <a:latin typeface="Calibri Light"/>
                <a:cs typeface="Calibri Light"/>
              </a:rPr>
              <a:t> </a:t>
            </a:r>
            <a:r>
              <a:rPr sz="1500" b="1" dirty="0">
                <a:latin typeface="Calibri Light"/>
                <a:cs typeface="Calibri Light"/>
              </a:rPr>
              <a:t>Scholar/Fellow</a:t>
            </a:r>
            <a:r>
              <a:rPr sz="1500" b="1" spc="-125" dirty="0">
                <a:latin typeface="Calibri Light"/>
                <a:cs typeface="Calibri Light"/>
              </a:rPr>
              <a:t> </a:t>
            </a:r>
            <a:r>
              <a:rPr sz="1500" b="1" spc="-10" dirty="0">
                <a:latin typeface="Calibri Light"/>
                <a:cs typeface="Calibri Light"/>
              </a:rPr>
              <a:t>waives</a:t>
            </a:r>
            <a:r>
              <a:rPr sz="1500" b="1" spc="-130" dirty="0">
                <a:latin typeface="Calibri Light"/>
                <a:cs typeface="Calibri Light"/>
              </a:rPr>
              <a:t> </a:t>
            </a:r>
            <a:r>
              <a:rPr sz="1500" b="1" dirty="0">
                <a:latin typeface="Calibri Light"/>
                <a:cs typeface="Calibri Light"/>
              </a:rPr>
              <a:t>medical</a:t>
            </a:r>
            <a:r>
              <a:rPr sz="1500" b="1" spc="-114" dirty="0">
                <a:latin typeface="Calibri Light"/>
                <a:cs typeface="Calibri Light"/>
              </a:rPr>
              <a:t> </a:t>
            </a:r>
            <a:r>
              <a:rPr sz="1500" b="1" spc="-5" dirty="0">
                <a:latin typeface="Calibri Light"/>
                <a:cs typeface="Calibri Light"/>
              </a:rPr>
              <a:t>and/or</a:t>
            </a:r>
            <a:r>
              <a:rPr sz="1500" b="1" spc="-145" dirty="0">
                <a:latin typeface="Calibri Light"/>
                <a:cs typeface="Calibri Light"/>
              </a:rPr>
              <a:t> </a:t>
            </a:r>
            <a:r>
              <a:rPr sz="1500" b="1" dirty="0">
                <a:latin typeface="Calibri Light"/>
                <a:cs typeface="Calibri Light"/>
              </a:rPr>
              <a:t>dental</a:t>
            </a:r>
            <a:r>
              <a:rPr sz="1500" b="1" spc="-114" dirty="0">
                <a:latin typeface="Calibri Light"/>
                <a:cs typeface="Calibri Light"/>
              </a:rPr>
              <a:t> </a:t>
            </a:r>
            <a:r>
              <a:rPr sz="1500" b="1" spc="-20" dirty="0">
                <a:latin typeface="Calibri Light"/>
                <a:cs typeface="Calibri Light"/>
              </a:rPr>
              <a:t>coverage.</a:t>
            </a:r>
            <a:endParaRPr sz="1500" b="1" dirty="0">
              <a:latin typeface="Calibri Light"/>
              <a:cs typeface="Calibri Light"/>
            </a:endParaRPr>
          </a:p>
        </p:txBody>
      </p:sp>
      <p:sp>
        <p:nvSpPr>
          <p:cNvPr id="7" name="object 7"/>
          <p:cNvSpPr/>
          <p:nvPr/>
        </p:nvSpPr>
        <p:spPr>
          <a:xfrm>
            <a:off x="3876040" y="1508760"/>
            <a:ext cx="4455160" cy="0"/>
          </a:xfrm>
          <a:custGeom>
            <a:avLst/>
            <a:gdLst/>
            <a:ahLst/>
            <a:cxnLst/>
            <a:rect l="l" t="t" r="r" b="b"/>
            <a:pathLst>
              <a:path w="4455159">
                <a:moveTo>
                  <a:pt x="0" y="0"/>
                </a:moveTo>
                <a:lnTo>
                  <a:pt x="4455160" y="0"/>
                </a:lnTo>
              </a:path>
            </a:pathLst>
          </a:custGeom>
          <a:ln w="10160">
            <a:solidFill>
              <a:srgbClr val="FFFFFF"/>
            </a:solidFill>
          </a:ln>
        </p:spPr>
        <p:txBody>
          <a:bodyPr wrap="square" lIns="0" tIns="0" rIns="0" bIns="0" rtlCol="0"/>
          <a:lstStyle/>
          <a:p>
            <a:endParaRPr/>
          </a:p>
        </p:txBody>
      </p:sp>
      <p:sp>
        <p:nvSpPr>
          <p:cNvPr id="8" name="object 8"/>
          <p:cNvSpPr txBox="1"/>
          <p:nvPr/>
        </p:nvSpPr>
        <p:spPr>
          <a:xfrm>
            <a:off x="11116691" y="6433820"/>
            <a:ext cx="168275" cy="208915"/>
          </a:xfrm>
          <a:prstGeom prst="rect">
            <a:avLst/>
          </a:prstGeom>
        </p:spPr>
        <p:txBody>
          <a:bodyPr vert="horz" wrap="square" lIns="0" tIns="12700" rIns="0" bIns="0" rtlCol="0">
            <a:spAutoFit/>
          </a:bodyPr>
          <a:lstStyle/>
          <a:p>
            <a:pPr marL="12700">
              <a:lnSpc>
                <a:spcPct val="100000"/>
              </a:lnSpc>
              <a:spcBef>
                <a:spcPts val="100"/>
              </a:spcBef>
            </a:pPr>
            <a:r>
              <a:rPr sz="1200" spc="-50" dirty="0">
                <a:latin typeface="Calibri"/>
                <a:cs typeface="Calibri"/>
              </a:rPr>
              <a:t>32</a:t>
            </a:r>
            <a:endParaRPr sz="1200">
              <a:latin typeface="Calibri"/>
              <a:cs typeface="Calibri"/>
            </a:endParaRPr>
          </a:p>
        </p:txBody>
      </p:sp>
      <p:pic>
        <p:nvPicPr>
          <p:cNvPr id="9" name="object 9"/>
          <p:cNvPicPr/>
          <p:nvPr/>
        </p:nvPicPr>
        <p:blipFill>
          <a:blip r:embed="rId3" cstate="print"/>
          <a:stretch>
            <a:fillRect/>
          </a:stretch>
        </p:blipFill>
        <p:spPr>
          <a:xfrm>
            <a:off x="0" y="203200"/>
            <a:ext cx="2235199" cy="10668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4897120"/>
          </a:xfrm>
          <a:custGeom>
            <a:avLst/>
            <a:gdLst/>
            <a:ahLst/>
            <a:cxnLst/>
            <a:rect l="l" t="t" r="r" b="b"/>
            <a:pathLst>
              <a:path w="12192000" h="4897120">
                <a:moveTo>
                  <a:pt x="0" y="4897119"/>
                </a:moveTo>
                <a:lnTo>
                  <a:pt x="12191999" y="4897119"/>
                </a:lnTo>
                <a:lnTo>
                  <a:pt x="12191999" y="0"/>
                </a:lnTo>
                <a:lnTo>
                  <a:pt x="0" y="0"/>
                </a:lnTo>
                <a:lnTo>
                  <a:pt x="0" y="4897119"/>
                </a:lnTo>
                <a:close/>
              </a:path>
            </a:pathLst>
          </a:custGeom>
          <a:solidFill>
            <a:srgbClr val="001133">
              <a:alpha val="92156"/>
            </a:srgbClr>
          </a:solidFill>
        </p:spPr>
        <p:txBody>
          <a:bodyPr wrap="square" lIns="0" tIns="0" rIns="0" bIns="0" rtlCol="0"/>
          <a:lstStyle/>
          <a:p>
            <a:endParaRPr/>
          </a:p>
        </p:txBody>
      </p:sp>
      <p:sp>
        <p:nvSpPr>
          <p:cNvPr id="3" name="object 3"/>
          <p:cNvSpPr txBox="1">
            <a:spLocks noGrp="1"/>
          </p:cNvSpPr>
          <p:nvPr>
            <p:ph type="ctrTitle"/>
          </p:nvPr>
        </p:nvSpPr>
        <p:spPr>
          <a:prstGeom prst="rect">
            <a:avLst/>
          </a:prstGeom>
        </p:spPr>
        <p:txBody>
          <a:bodyPr vert="horz" wrap="square" lIns="0" tIns="12065" rIns="0" bIns="0" rtlCol="0">
            <a:spAutoFit/>
          </a:bodyPr>
          <a:lstStyle/>
          <a:p>
            <a:pPr marL="23495">
              <a:lnSpc>
                <a:spcPct val="100000"/>
              </a:lnSpc>
              <a:spcBef>
                <a:spcPts val="95"/>
              </a:spcBef>
            </a:pPr>
            <a:r>
              <a:rPr spc="-10" dirty="0"/>
              <a:t>Employee</a:t>
            </a:r>
            <a:r>
              <a:rPr spc="-254" dirty="0"/>
              <a:t> </a:t>
            </a:r>
            <a:r>
              <a:rPr spc="-5" dirty="0"/>
              <a:t>Assistance</a:t>
            </a:r>
            <a:r>
              <a:rPr spc="-254" dirty="0"/>
              <a:t> </a:t>
            </a:r>
            <a:r>
              <a:rPr spc="-10" dirty="0"/>
              <a:t>Program</a:t>
            </a:r>
          </a:p>
        </p:txBody>
      </p:sp>
      <p:sp>
        <p:nvSpPr>
          <p:cNvPr id="4" name="object 4"/>
          <p:cNvSpPr txBox="1"/>
          <p:nvPr/>
        </p:nvSpPr>
        <p:spPr>
          <a:xfrm>
            <a:off x="5575046" y="3481387"/>
            <a:ext cx="1068070" cy="245745"/>
          </a:xfrm>
          <a:prstGeom prst="rect">
            <a:avLst/>
          </a:prstGeom>
        </p:spPr>
        <p:txBody>
          <a:bodyPr vert="horz" wrap="square" lIns="0" tIns="11430" rIns="0" bIns="0" rtlCol="0">
            <a:spAutoFit/>
          </a:bodyPr>
          <a:lstStyle/>
          <a:p>
            <a:pPr marL="12700">
              <a:lnSpc>
                <a:spcPct val="100000"/>
              </a:lnSpc>
              <a:spcBef>
                <a:spcPts val="90"/>
              </a:spcBef>
            </a:pPr>
            <a:r>
              <a:rPr sz="1450" spc="15" dirty="0">
                <a:solidFill>
                  <a:srgbClr val="75A2C9"/>
                </a:solidFill>
                <a:latin typeface="Century Gothic"/>
                <a:cs typeface="Century Gothic"/>
              </a:rPr>
              <a:t>P</a:t>
            </a:r>
            <a:r>
              <a:rPr sz="1450" spc="-40" dirty="0">
                <a:solidFill>
                  <a:srgbClr val="75A2C9"/>
                </a:solidFill>
                <a:latin typeface="Century Gothic"/>
                <a:cs typeface="Century Gothic"/>
              </a:rPr>
              <a:t>r</a:t>
            </a:r>
            <a:r>
              <a:rPr sz="1450" spc="5" dirty="0">
                <a:solidFill>
                  <a:srgbClr val="75A2C9"/>
                </a:solidFill>
                <a:latin typeface="Century Gothic"/>
                <a:cs typeface="Century Gothic"/>
              </a:rPr>
              <a:t>o</a:t>
            </a:r>
            <a:r>
              <a:rPr sz="1450" spc="70" dirty="0">
                <a:solidFill>
                  <a:srgbClr val="75A2C9"/>
                </a:solidFill>
                <a:latin typeface="Century Gothic"/>
                <a:cs typeface="Century Gothic"/>
              </a:rPr>
              <a:t>v</a:t>
            </a:r>
            <a:r>
              <a:rPr sz="1450" spc="-55" dirty="0">
                <a:solidFill>
                  <a:srgbClr val="75A2C9"/>
                </a:solidFill>
                <a:latin typeface="Century Gothic"/>
                <a:cs typeface="Century Gothic"/>
              </a:rPr>
              <a:t>i</a:t>
            </a:r>
            <a:r>
              <a:rPr sz="1450" spc="-40" dirty="0">
                <a:solidFill>
                  <a:srgbClr val="75A2C9"/>
                </a:solidFill>
                <a:latin typeface="Century Gothic"/>
                <a:cs typeface="Century Gothic"/>
              </a:rPr>
              <a:t>d</a:t>
            </a:r>
            <a:r>
              <a:rPr sz="1450" spc="15" dirty="0">
                <a:solidFill>
                  <a:srgbClr val="75A2C9"/>
                </a:solidFill>
                <a:latin typeface="Century Gothic"/>
                <a:cs typeface="Century Gothic"/>
              </a:rPr>
              <a:t>e</a:t>
            </a:r>
            <a:r>
              <a:rPr sz="1450" spc="-10" dirty="0">
                <a:solidFill>
                  <a:srgbClr val="75A2C9"/>
                </a:solidFill>
                <a:latin typeface="Century Gothic"/>
                <a:cs typeface="Century Gothic"/>
              </a:rPr>
              <a:t>d</a:t>
            </a:r>
            <a:r>
              <a:rPr sz="1450" spc="-190" dirty="0">
                <a:solidFill>
                  <a:srgbClr val="75A2C9"/>
                </a:solidFill>
                <a:latin typeface="Century Gothic"/>
                <a:cs typeface="Century Gothic"/>
              </a:rPr>
              <a:t> </a:t>
            </a:r>
            <a:r>
              <a:rPr sz="1450" spc="-35" dirty="0">
                <a:solidFill>
                  <a:srgbClr val="75A2C9"/>
                </a:solidFill>
                <a:latin typeface="Century Gothic"/>
                <a:cs typeface="Century Gothic"/>
              </a:rPr>
              <a:t>b</a:t>
            </a:r>
            <a:r>
              <a:rPr sz="1450" spc="-5" dirty="0">
                <a:solidFill>
                  <a:srgbClr val="75A2C9"/>
                </a:solidFill>
                <a:latin typeface="Century Gothic"/>
                <a:cs typeface="Century Gothic"/>
              </a:rPr>
              <a:t>y</a:t>
            </a:r>
            <a:endParaRPr sz="1450">
              <a:latin typeface="Century Gothic"/>
              <a:cs typeface="Century Gothic"/>
            </a:endParaRPr>
          </a:p>
        </p:txBody>
      </p:sp>
      <p:grpSp>
        <p:nvGrpSpPr>
          <p:cNvPr id="5" name="object 5"/>
          <p:cNvGrpSpPr/>
          <p:nvPr/>
        </p:nvGrpSpPr>
        <p:grpSpPr>
          <a:xfrm>
            <a:off x="0" y="4897119"/>
            <a:ext cx="12192000" cy="1960880"/>
            <a:chOff x="0" y="4897119"/>
            <a:chExt cx="12192000" cy="1960880"/>
          </a:xfrm>
        </p:grpSpPr>
        <p:sp>
          <p:nvSpPr>
            <p:cNvPr id="6" name="object 6"/>
            <p:cNvSpPr/>
            <p:nvPr/>
          </p:nvSpPr>
          <p:spPr>
            <a:xfrm>
              <a:off x="0" y="4897119"/>
              <a:ext cx="12192000" cy="1960880"/>
            </a:xfrm>
            <a:custGeom>
              <a:avLst/>
              <a:gdLst/>
              <a:ahLst/>
              <a:cxnLst/>
              <a:rect l="l" t="t" r="r" b="b"/>
              <a:pathLst>
                <a:path w="12192000" h="1960879">
                  <a:moveTo>
                    <a:pt x="12191999" y="0"/>
                  </a:moveTo>
                  <a:lnTo>
                    <a:pt x="0" y="0"/>
                  </a:lnTo>
                  <a:lnTo>
                    <a:pt x="0" y="1960878"/>
                  </a:lnTo>
                  <a:lnTo>
                    <a:pt x="12191999" y="1960878"/>
                  </a:lnTo>
                  <a:lnTo>
                    <a:pt x="12191999" y="0"/>
                  </a:lnTo>
                  <a:close/>
                </a:path>
              </a:pathLst>
            </a:custGeom>
            <a:solidFill>
              <a:srgbClr val="FFFFFF"/>
            </a:solidFill>
          </p:spPr>
          <p:txBody>
            <a:bodyPr wrap="square" lIns="0" tIns="0" rIns="0" bIns="0" rtlCol="0"/>
            <a:lstStyle/>
            <a:p>
              <a:endParaRPr/>
            </a:p>
          </p:txBody>
        </p:sp>
        <p:sp>
          <p:nvSpPr>
            <p:cNvPr id="7" name="object 7"/>
            <p:cNvSpPr/>
            <p:nvPr/>
          </p:nvSpPr>
          <p:spPr>
            <a:xfrm>
              <a:off x="604519" y="5654040"/>
              <a:ext cx="11013440" cy="71120"/>
            </a:xfrm>
            <a:custGeom>
              <a:avLst/>
              <a:gdLst/>
              <a:ahLst/>
              <a:cxnLst/>
              <a:rect l="l" t="t" r="r" b="b"/>
              <a:pathLst>
                <a:path w="11013440" h="71120">
                  <a:moveTo>
                    <a:pt x="0" y="0"/>
                  </a:moveTo>
                  <a:lnTo>
                    <a:pt x="3220593" y="0"/>
                  </a:lnTo>
                </a:path>
                <a:path w="11013440" h="71120">
                  <a:moveTo>
                    <a:pt x="0" y="71120"/>
                  </a:moveTo>
                  <a:lnTo>
                    <a:pt x="3220593" y="71120"/>
                  </a:lnTo>
                </a:path>
                <a:path w="11013440" h="71120">
                  <a:moveTo>
                    <a:pt x="7792720" y="0"/>
                  </a:moveTo>
                  <a:lnTo>
                    <a:pt x="11013313" y="0"/>
                  </a:lnTo>
                </a:path>
                <a:path w="11013440" h="71120">
                  <a:moveTo>
                    <a:pt x="7792720" y="71120"/>
                  </a:moveTo>
                  <a:lnTo>
                    <a:pt x="11013313" y="71120"/>
                  </a:lnTo>
                </a:path>
              </a:pathLst>
            </a:custGeom>
            <a:ln w="10160">
              <a:solidFill>
                <a:srgbClr val="002162"/>
              </a:solidFill>
            </a:ln>
          </p:spPr>
          <p:txBody>
            <a:bodyPr wrap="square" lIns="0" tIns="0" rIns="0" bIns="0" rtlCol="0"/>
            <a:lstStyle/>
            <a:p>
              <a:endParaRPr/>
            </a:p>
          </p:txBody>
        </p:sp>
        <p:pic>
          <p:nvPicPr>
            <p:cNvPr id="8" name="object 8"/>
            <p:cNvPicPr/>
            <p:nvPr/>
          </p:nvPicPr>
          <p:blipFill>
            <a:blip r:embed="rId2" cstate="print"/>
            <a:stretch>
              <a:fillRect/>
            </a:stretch>
          </p:blipFill>
          <p:spPr>
            <a:xfrm>
              <a:off x="4236720" y="5608320"/>
              <a:ext cx="3698239" cy="416559"/>
            </a:xfrm>
            <a:prstGeom prst="rect">
              <a:avLst/>
            </a:prstGeom>
          </p:spPr>
        </p:pic>
      </p:grpSp>
      <p:pic>
        <p:nvPicPr>
          <p:cNvPr id="9" name="object 9"/>
          <p:cNvPicPr/>
          <p:nvPr/>
        </p:nvPicPr>
        <p:blipFill>
          <a:blip r:embed="rId3" cstate="print"/>
          <a:stretch>
            <a:fillRect/>
          </a:stretch>
        </p:blipFill>
        <p:spPr>
          <a:xfrm>
            <a:off x="5638800" y="995680"/>
            <a:ext cx="924559" cy="106680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0" y="0"/>
              <a:ext cx="12191999" cy="6857999"/>
            </a:xfrm>
            <a:prstGeom prst="rect">
              <a:avLst/>
            </a:prstGeom>
          </p:spPr>
        </p:pic>
        <p:sp>
          <p:nvSpPr>
            <p:cNvPr id="4" name="object 4"/>
            <p:cNvSpPr/>
            <p:nvPr/>
          </p:nvSpPr>
          <p:spPr>
            <a:xfrm>
              <a:off x="0" y="0"/>
              <a:ext cx="12192000" cy="1645920"/>
            </a:xfrm>
            <a:custGeom>
              <a:avLst/>
              <a:gdLst/>
              <a:ahLst/>
              <a:cxnLst/>
              <a:rect l="l" t="t" r="r" b="b"/>
              <a:pathLst>
                <a:path w="12192000" h="1645920">
                  <a:moveTo>
                    <a:pt x="12192000" y="0"/>
                  </a:moveTo>
                  <a:lnTo>
                    <a:pt x="0" y="0"/>
                  </a:lnTo>
                  <a:lnTo>
                    <a:pt x="0" y="1645920"/>
                  </a:lnTo>
                  <a:lnTo>
                    <a:pt x="12192000" y="1645920"/>
                  </a:lnTo>
                  <a:lnTo>
                    <a:pt x="12192000" y="0"/>
                  </a:lnTo>
                  <a:close/>
                </a:path>
              </a:pathLst>
            </a:custGeom>
            <a:solidFill>
              <a:srgbClr val="001133"/>
            </a:solidFill>
          </p:spPr>
          <p:txBody>
            <a:bodyPr wrap="square" lIns="0" tIns="0" rIns="0" bIns="0" rtlCol="0"/>
            <a:lstStyle/>
            <a:p>
              <a:endParaRPr/>
            </a:p>
          </p:txBody>
        </p:sp>
      </p:grpSp>
      <p:sp>
        <p:nvSpPr>
          <p:cNvPr id="5" name="object 5"/>
          <p:cNvSpPr txBox="1">
            <a:spLocks noGrp="1"/>
          </p:cNvSpPr>
          <p:nvPr>
            <p:ph type="title"/>
          </p:nvPr>
        </p:nvSpPr>
        <p:spPr>
          <a:xfrm>
            <a:off x="2955925" y="508000"/>
            <a:ext cx="6717030" cy="489584"/>
          </a:xfrm>
          <a:prstGeom prst="rect">
            <a:avLst/>
          </a:prstGeom>
        </p:spPr>
        <p:txBody>
          <a:bodyPr vert="horz" wrap="square" lIns="0" tIns="12065" rIns="0" bIns="0" rtlCol="0">
            <a:spAutoFit/>
          </a:bodyPr>
          <a:lstStyle/>
          <a:p>
            <a:pPr marL="12700">
              <a:lnSpc>
                <a:spcPct val="100000"/>
              </a:lnSpc>
              <a:spcBef>
                <a:spcPts val="95"/>
              </a:spcBef>
            </a:pPr>
            <a:r>
              <a:rPr spc="-15" dirty="0"/>
              <a:t>Employee</a:t>
            </a:r>
            <a:r>
              <a:rPr spc="-160" dirty="0"/>
              <a:t> </a:t>
            </a:r>
            <a:r>
              <a:rPr spc="-20" dirty="0"/>
              <a:t>Assistance</a:t>
            </a:r>
            <a:r>
              <a:rPr spc="-155" dirty="0"/>
              <a:t> </a:t>
            </a:r>
            <a:r>
              <a:rPr spc="-35" dirty="0"/>
              <a:t>Program</a:t>
            </a:r>
            <a:r>
              <a:rPr spc="50" dirty="0"/>
              <a:t> </a:t>
            </a:r>
            <a:r>
              <a:rPr spc="-20" dirty="0"/>
              <a:t>(EAP)</a:t>
            </a:r>
          </a:p>
        </p:txBody>
      </p:sp>
      <p:grpSp>
        <p:nvGrpSpPr>
          <p:cNvPr id="6" name="object 6"/>
          <p:cNvGrpSpPr/>
          <p:nvPr/>
        </p:nvGrpSpPr>
        <p:grpSpPr>
          <a:xfrm>
            <a:off x="0" y="203200"/>
            <a:ext cx="8331200" cy="1310640"/>
            <a:chOff x="0" y="203200"/>
            <a:chExt cx="8331200" cy="1310640"/>
          </a:xfrm>
        </p:grpSpPr>
        <p:sp>
          <p:nvSpPr>
            <p:cNvPr id="7" name="object 7"/>
            <p:cNvSpPr/>
            <p:nvPr/>
          </p:nvSpPr>
          <p:spPr>
            <a:xfrm>
              <a:off x="3876039" y="1447800"/>
              <a:ext cx="4455160" cy="60960"/>
            </a:xfrm>
            <a:custGeom>
              <a:avLst/>
              <a:gdLst/>
              <a:ahLst/>
              <a:cxnLst/>
              <a:rect l="l" t="t" r="r" b="b"/>
              <a:pathLst>
                <a:path w="4455159" h="60959">
                  <a:moveTo>
                    <a:pt x="0" y="0"/>
                  </a:moveTo>
                  <a:lnTo>
                    <a:pt x="4455160" y="0"/>
                  </a:lnTo>
                </a:path>
                <a:path w="4455159" h="60959">
                  <a:moveTo>
                    <a:pt x="0" y="60960"/>
                  </a:moveTo>
                  <a:lnTo>
                    <a:pt x="4455160" y="60960"/>
                  </a:lnTo>
                </a:path>
              </a:pathLst>
            </a:custGeom>
            <a:ln w="10160">
              <a:solidFill>
                <a:srgbClr val="FFFFFF"/>
              </a:solidFill>
            </a:ln>
          </p:spPr>
          <p:txBody>
            <a:bodyPr wrap="square" lIns="0" tIns="0" rIns="0" bIns="0" rtlCol="0"/>
            <a:lstStyle/>
            <a:p>
              <a:endParaRPr/>
            </a:p>
          </p:txBody>
        </p:sp>
        <p:pic>
          <p:nvPicPr>
            <p:cNvPr id="8" name="object 8"/>
            <p:cNvPicPr/>
            <p:nvPr/>
          </p:nvPicPr>
          <p:blipFill>
            <a:blip r:embed="rId3" cstate="print"/>
            <a:stretch>
              <a:fillRect/>
            </a:stretch>
          </p:blipFill>
          <p:spPr>
            <a:xfrm>
              <a:off x="0" y="203200"/>
              <a:ext cx="2235199" cy="1066800"/>
            </a:xfrm>
            <a:prstGeom prst="rect">
              <a:avLst/>
            </a:prstGeom>
          </p:spPr>
        </p:pic>
      </p:grpSp>
      <p:sp>
        <p:nvSpPr>
          <p:cNvPr id="9" name="object 9"/>
          <p:cNvSpPr txBox="1">
            <a:spLocks noGrp="1"/>
          </p:cNvSpPr>
          <p:nvPr>
            <p:ph type="body" idx="1"/>
          </p:nvPr>
        </p:nvSpPr>
        <p:spPr>
          <a:xfrm>
            <a:off x="434657" y="2278062"/>
            <a:ext cx="11322685" cy="3581045"/>
          </a:xfrm>
          <a:prstGeom prst="rect">
            <a:avLst/>
          </a:prstGeom>
        </p:spPr>
        <p:txBody>
          <a:bodyPr vert="horz" wrap="square" lIns="0" tIns="27305" rIns="0" bIns="0" rtlCol="0">
            <a:spAutoFit/>
          </a:bodyPr>
          <a:lstStyle/>
          <a:p>
            <a:pPr marL="13970" marR="55880">
              <a:lnSpc>
                <a:spcPts val="1760"/>
              </a:lnSpc>
              <a:spcBef>
                <a:spcPts val="215"/>
              </a:spcBef>
            </a:pPr>
            <a:r>
              <a:rPr sz="1600" b="1" spc="55" dirty="0"/>
              <a:t>The</a:t>
            </a:r>
            <a:r>
              <a:rPr sz="1600" b="1" spc="-130" dirty="0"/>
              <a:t> </a:t>
            </a:r>
            <a:r>
              <a:rPr sz="1600" b="1" spc="35" dirty="0"/>
              <a:t>E</a:t>
            </a:r>
            <a:r>
              <a:rPr lang="en-US" sz="1600" b="1" spc="35" dirty="0"/>
              <a:t>mployee Assistance Program</a:t>
            </a:r>
            <a:r>
              <a:rPr sz="1600" b="1" spc="-145" dirty="0"/>
              <a:t> </a:t>
            </a:r>
            <a:r>
              <a:rPr sz="1600" b="1" spc="35" dirty="0"/>
              <a:t>is</a:t>
            </a:r>
            <a:r>
              <a:rPr sz="1600" b="1" spc="-40" dirty="0"/>
              <a:t> </a:t>
            </a:r>
            <a:r>
              <a:rPr sz="1600" b="1" spc="10" dirty="0"/>
              <a:t>a</a:t>
            </a:r>
            <a:r>
              <a:rPr sz="1600" b="1" spc="-5" dirty="0"/>
              <a:t> </a:t>
            </a:r>
            <a:r>
              <a:rPr sz="1600" b="1" spc="-15" dirty="0"/>
              <a:t>free,</a:t>
            </a:r>
            <a:r>
              <a:rPr sz="1600" b="1" spc="-65" dirty="0"/>
              <a:t> </a:t>
            </a:r>
            <a:r>
              <a:rPr sz="1600" b="1" spc="-15" dirty="0"/>
              <a:t>confidential</a:t>
            </a:r>
            <a:r>
              <a:rPr sz="1600" b="1" spc="-105" dirty="0"/>
              <a:t> </a:t>
            </a:r>
            <a:r>
              <a:rPr sz="1600" b="1" dirty="0"/>
              <a:t>benefit</a:t>
            </a:r>
            <a:r>
              <a:rPr sz="1600" b="1" spc="-110" dirty="0"/>
              <a:t> </a:t>
            </a:r>
            <a:r>
              <a:rPr sz="1600" b="1" spc="35" dirty="0"/>
              <a:t>to</a:t>
            </a:r>
            <a:r>
              <a:rPr sz="1600" b="1" spc="-85" dirty="0"/>
              <a:t> </a:t>
            </a:r>
            <a:r>
              <a:rPr sz="1600" b="1" spc="-5" dirty="0"/>
              <a:t>help</a:t>
            </a:r>
            <a:r>
              <a:rPr sz="1600" b="1" spc="-85" dirty="0"/>
              <a:t> </a:t>
            </a:r>
            <a:r>
              <a:rPr sz="1600" b="1" spc="-10" dirty="0"/>
              <a:t>employees,</a:t>
            </a:r>
            <a:r>
              <a:rPr sz="1600" b="1" spc="-65" dirty="0"/>
              <a:t> </a:t>
            </a:r>
            <a:r>
              <a:rPr sz="1600" b="1" spc="5" dirty="0"/>
              <a:t>their</a:t>
            </a:r>
            <a:r>
              <a:rPr sz="1600" b="1" spc="-135" dirty="0"/>
              <a:t> </a:t>
            </a:r>
            <a:r>
              <a:rPr sz="1600" b="1" spc="-10" dirty="0"/>
              <a:t>household</a:t>
            </a:r>
            <a:r>
              <a:rPr sz="1600" b="1" spc="-85" dirty="0"/>
              <a:t> </a:t>
            </a:r>
            <a:r>
              <a:rPr sz="1600" b="1" spc="-10" dirty="0"/>
              <a:t>members,</a:t>
            </a:r>
            <a:r>
              <a:rPr sz="1600" b="1" spc="-150" dirty="0"/>
              <a:t> </a:t>
            </a:r>
            <a:r>
              <a:rPr sz="1600" b="1" spc="-10" dirty="0"/>
              <a:t>dependents</a:t>
            </a:r>
            <a:r>
              <a:rPr sz="1600" b="1" spc="-40" dirty="0"/>
              <a:t> </a:t>
            </a:r>
            <a:r>
              <a:rPr sz="1600" b="1" spc="-5" dirty="0"/>
              <a:t>in</a:t>
            </a:r>
            <a:r>
              <a:rPr sz="1600" b="1" spc="-80" dirty="0"/>
              <a:t> </a:t>
            </a:r>
            <a:r>
              <a:rPr sz="1600" b="1" spc="35" dirty="0"/>
              <a:t>and</a:t>
            </a:r>
            <a:r>
              <a:rPr sz="1600" b="1" spc="-165" dirty="0"/>
              <a:t> </a:t>
            </a:r>
            <a:r>
              <a:rPr sz="1600" b="1" spc="5" dirty="0"/>
              <a:t>away</a:t>
            </a:r>
            <a:r>
              <a:rPr sz="1600" b="1" spc="-125" dirty="0"/>
              <a:t> </a:t>
            </a:r>
            <a:r>
              <a:rPr sz="1600" b="1" dirty="0"/>
              <a:t>from</a:t>
            </a:r>
            <a:r>
              <a:rPr sz="1600" b="1" spc="-95" dirty="0"/>
              <a:t> </a:t>
            </a:r>
            <a:r>
              <a:rPr sz="1600" b="1" spc="5" dirty="0"/>
              <a:t>home,</a:t>
            </a:r>
            <a:r>
              <a:rPr sz="1600" b="1" spc="-150" dirty="0"/>
              <a:t> </a:t>
            </a:r>
            <a:r>
              <a:rPr sz="1600" b="1" spc="10" dirty="0"/>
              <a:t>and</a:t>
            </a:r>
            <a:r>
              <a:rPr sz="1600" b="1" spc="-85" dirty="0"/>
              <a:t> </a:t>
            </a:r>
            <a:r>
              <a:rPr sz="1600" b="1" spc="15" dirty="0"/>
              <a:t>parents</a:t>
            </a:r>
            <a:r>
              <a:rPr sz="1600" b="1" spc="-114" dirty="0"/>
              <a:t> </a:t>
            </a:r>
            <a:r>
              <a:rPr sz="1600" b="1" spc="35" dirty="0"/>
              <a:t>and</a:t>
            </a:r>
            <a:r>
              <a:rPr sz="1600" b="1" spc="-160" dirty="0"/>
              <a:t> </a:t>
            </a:r>
            <a:r>
              <a:rPr sz="1600" b="1" spc="-10" dirty="0"/>
              <a:t>parents-in-</a:t>
            </a:r>
            <a:r>
              <a:rPr sz="1600" b="1" spc="55" dirty="0"/>
              <a:t>law</a:t>
            </a:r>
            <a:r>
              <a:rPr sz="1600" b="1" spc="-130" dirty="0"/>
              <a:t> </a:t>
            </a:r>
            <a:r>
              <a:rPr sz="1600" b="1" spc="5" dirty="0"/>
              <a:t>balance</a:t>
            </a:r>
            <a:r>
              <a:rPr sz="1600" b="1" spc="-135" dirty="0"/>
              <a:t> </a:t>
            </a:r>
            <a:r>
              <a:rPr sz="1600" b="1" spc="10" dirty="0"/>
              <a:t>work</a:t>
            </a:r>
            <a:r>
              <a:rPr sz="1600" b="1" spc="-135" dirty="0"/>
              <a:t> </a:t>
            </a:r>
            <a:r>
              <a:rPr sz="1600" b="1" spc="10" dirty="0"/>
              <a:t>and</a:t>
            </a:r>
            <a:r>
              <a:rPr sz="1600" b="1" spc="-95" dirty="0"/>
              <a:t> </a:t>
            </a:r>
            <a:r>
              <a:rPr sz="1600" b="1" spc="-15" dirty="0"/>
              <a:t>personal</a:t>
            </a:r>
            <a:r>
              <a:rPr sz="1600" b="1" spc="-114" dirty="0"/>
              <a:t> </a:t>
            </a:r>
            <a:r>
              <a:rPr sz="1600" b="1" spc="10" dirty="0"/>
              <a:t>issues.</a:t>
            </a:r>
          </a:p>
          <a:p>
            <a:pPr marL="1270">
              <a:lnSpc>
                <a:spcPct val="100000"/>
              </a:lnSpc>
              <a:spcBef>
                <a:spcPts val="45"/>
              </a:spcBef>
            </a:pPr>
            <a:endParaRPr sz="1600" b="1" dirty="0"/>
          </a:p>
          <a:p>
            <a:pPr marL="13970">
              <a:lnSpc>
                <a:spcPct val="100000"/>
              </a:lnSpc>
            </a:pPr>
            <a:r>
              <a:rPr sz="1600" b="1" spc="114" dirty="0"/>
              <a:t>S</a:t>
            </a:r>
            <a:r>
              <a:rPr sz="1600" b="1" spc="55" dirty="0"/>
              <a:t>e</a:t>
            </a:r>
            <a:r>
              <a:rPr sz="1600" b="1" spc="35" dirty="0"/>
              <a:t>r</a:t>
            </a:r>
            <a:r>
              <a:rPr sz="1600" b="1" spc="-30" dirty="0"/>
              <a:t>v</a:t>
            </a:r>
            <a:r>
              <a:rPr sz="1600" b="1" spc="-15" dirty="0"/>
              <a:t>i</a:t>
            </a:r>
            <a:r>
              <a:rPr sz="1600" b="1" spc="-5" dirty="0"/>
              <a:t>c</a:t>
            </a:r>
            <a:r>
              <a:rPr sz="1600" b="1" spc="-25" dirty="0"/>
              <a:t>e</a:t>
            </a:r>
            <a:r>
              <a:rPr sz="1600" b="1" spc="5" dirty="0"/>
              <a:t>s</a:t>
            </a:r>
            <a:r>
              <a:rPr sz="1600" b="1" spc="-130" dirty="0"/>
              <a:t> </a:t>
            </a:r>
            <a:r>
              <a:rPr sz="1600" b="1" spc="65" dirty="0"/>
              <a:t>i</a:t>
            </a:r>
            <a:r>
              <a:rPr sz="1600" b="1" spc="15" dirty="0"/>
              <a:t>n</a:t>
            </a:r>
            <a:r>
              <a:rPr sz="1600" b="1" spc="-5" dirty="0"/>
              <a:t>c</a:t>
            </a:r>
            <a:r>
              <a:rPr sz="1600" b="1" spc="-15" dirty="0"/>
              <a:t>l</a:t>
            </a:r>
            <a:r>
              <a:rPr sz="1600" b="1" spc="-65" dirty="0"/>
              <a:t>u</a:t>
            </a:r>
            <a:r>
              <a:rPr sz="1600" b="1" spc="15" dirty="0"/>
              <a:t>d</a:t>
            </a:r>
            <a:r>
              <a:rPr sz="1600" b="1" spc="-25" dirty="0"/>
              <a:t>e</a:t>
            </a:r>
            <a:r>
              <a:rPr sz="1600" b="1" spc="5" dirty="0"/>
              <a:t>:</a:t>
            </a:r>
          </a:p>
          <a:p>
            <a:pPr marL="298450" indent="-285115">
              <a:lnSpc>
                <a:spcPts val="1780"/>
              </a:lnSpc>
              <a:spcBef>
                <a:spcPts val="40"/>
              </a:spcBef>
              <a:buFont typeface="Arial"/>
              <a:buChar char="•"/>
              <a:tabLst>
                <a:tab pos="298450" algn="l"/>
                <a:tab pos="299085" algn="l"/>
              </a:tabLst>
            </a:pPr>
            <a:r>
              <a:rPr sz="1600" b="1" spc="85" dirty="0"/>
              <a:t>L</a:t>
            </a:r>
            <a:r>
              <a:rPr sz="1600" b="1" spc="65" dirty="0"/>
              <a:t>i</a:t>
            </a:r>
            <a:r>
              <a:rPr sz="1600" b="1" spc="50" dirty="0"/>
              <a:t>v</a:t>
            </a:r>
            <a:r>
              <a:rPr sz="1600" b="1" spc="-25" dirty="0"/>
              <a:t>e</a:t>
            </a:r>
            <a:r>
              <a:rPr sz="1600" b="1" spc="5" dirty="0"/>
              <a:t>,</a:t>
            </a:r>
            <a:r>
              <a:rPr sz="1600" b="1" spc="-155" dirty="0"/>
              <a:t> </a:t>
            </a:r>
            <a:r>
              <a:rPr sz="1600" b="1" spc="65" dirty="0"/>
              <a:t>i</a:t>
            </a:r>
            <a:r>
              <a:rPr sz="1600" b="1" spc="15" dirty="0"/>
              <a:t>m</a:t>
            </a:r>
            <a:r>
              <a:rPr sz="1600" b="1" spc="5" dirty="0"/>
              <a:t>m</a:t>
            </a:r>
            <a:r>
              <a:rPr sz="1600" b="1" spc="-25" dirty="0"/>
              <a:t>e</a:t>
            </a:r>
            <a:r>
              <a:rPr sz="1600" b="1" spc="-65" dirty="0"/>
              <a:t>d</a:t>
            </a:r>
            <a:r>
              <a:rPr sz="1600" b="1" spc="-15" dirty="0"/>
              <a:t>i</a:t>
            </a:r>
            <a:r>
              <a:rPr sz="1600" b="1" spc="10" dirty="0"/>
              <a:t>a</a:t>
            </a:r>
            <a:r>
              <a:rPr sz="1600" b="1" spc="-15" dirty="0"/>
              <a:t>t</a:t>
            </a:r>
            <a:r>
              <a:rPr sz="1600" b="1" spc="10" dirty="0"/>
              <a:t>e</a:t>
            </a:r>
            <a:r>
              <a:rPr sz="1600" b="1" spc="-135" dirty="0"/>
              <a:t> </a:t>
            </a:r>
            <a:r>
              <a:rPr sz="1600" b="1" spc="10" dirty="0"/>
              <a:t>a</a:t>
            </a:r>
            <a:r>
              <a:rPr sz="1600" b="1" spc="55" dirty="0"/>
              <a:t>s</a:t>
            </a:r>
            <a:r>
              <a:rPr sz="1600" b="1" spc="-25" dirty="0"/>
              <a:t>s</a:t>
            </a:r>
            <a:r>
              <a:rPr sz="1600" b="1" spc="-15" dirty="0"/>
              <a:t>i</a:t>
            </a:r>
            <a:r>
              <a:rPr sz="1600" b="1" spc="-25" dirty="0"/>
              <a:t>s</a:t>
            </a:r>
            <a:r>
              <a:rPr sz="1600" b="1" spc="-20" dirty="0"/>
              <a:t>t</a:t>
            </a:r>
            <a:r>
              <a:rPr sz="1600" b="1" spc="-70" dirty="0"/>
              <a:t>a</a:t>
            </a:r>
            <a:r>
              <a:rPr sz="1600" b="1" spc="15" dirty="0"/>
              <a:t>n</a:t>
            </a:r>
            <a:r>
              <a:rPr sz="1600" b="1" spc="-5" dirty="0"/>
              <a:t>c</a:t>
            </a:r>
            <a:r>
              <a:rPr sz="1600" b="1" spc="10" dirty="0"/>
              <a:t>e</a:t>
            </a:r>
            <a:r>
              <a:rPr lang="en-US" sz="1600" b="1" spc="10" dirty="0"/>
              <a:t> 24 hours a day/ 7 days a week/ 365 days per year</a:t>
            </a:r>
            <a:endParaRPr sz="1600" b="1" spc="10" dirty="0"/>
          </a:p>
          <a:p>
            <a:pPr marL="298450" indent="-285115">
              <a:lnSpc>
                <a:spcPts val="1780"/>
              </a:lnSpc>
              <a:buFont typeface="Arial"/>
              <a:buChar char="•"/>
              <a:tabLst>
                <a:tab pos="298450" algn="l"/>
                <a:tab pos="299085" algn="l"/>
              </a:tabLst>
            </a:pPr>
            <a:r>
              <a:rPr lang="en-US" sz="1600" b="1" spc="5" dirty="0"/>
              <a:t>5 FREE Mental Health </a:t>
            </a:r>
            <a:r>
              <a:rPr sz="1600" b="1" spc="5" dirty="0"/>
              <a:t>Counseling</a:t>
            </a:r>
            <a:r>
              <a:rPr lang="en-US" sz="1600" b="1" spc="5" dirty="0"/>
              <a:t> Sessions</a:t>
            </a:r>
          </a:p>
          <a:p>
            <a:pPr marL="298450" indent="-285115">
              <a:lnSpc>
                <a:spcPts val="1780"/>
              </a:lnSpc>
              <a:buFont typeface="Arial"/>
              <a:buChar char="•"/>
              <a:tabLst>
                <a:tab pos="298450" algn="l"/>
                <a:tab pos="299085" algn="l"/>
              </a:tabLst>
            </a:pPr>
            <a:r>
              <a:rPr lang="en-US" sz="1600" b="1" spc="5" dirty="0"/>
              <a:t>5 FREE Life Coaching Sessions</a:t>
            </a:r>
            <a:endParaRPr sz="1600" b="1" spc="5" dirty="0"/>
          </a:p>
          <a:p>
            <a:pPr marL="298450" indent="-285115">
              <a:lnSpc>
                <a:spcPts val="1780"/>
              </a:lnSpc>
              <a:spcBef>
                <a:spcPts val="45"/>
              </a:spcBef>
              <a:buFont typeface="Arial"/>
              <a:buChar char="•"/>
              <a:tabLst>
                <a:tab pos="298450" algn="l"/>
                <a:tab pos="299085" algn="l"/>
              </a:tabLst>
            </a:pPr>
            <a:r>
              <a:rPr sz="1600" b="1" spc="85" dirty="0"/>
              <a:t>L</a:t>
            </a:r>
            <a:r>
              <a:rPr sz="1600" b="1" spc="55" dirty="0"/>
              <a:t>e</a:t>
            </a:r>
            <a:r>
              <a:rPr sz="1600" b="1" spc="5" dirty="0"/>
              <a:t>gal</a:t>
            </a:r>
            <a:r>
              <a:rPr sz="1600" b="1" spc="-114" dirty="0"/>
              <a:t> </a:t>
            </a:r>
            <a:r>
              <a:rPr sz="1600" b="1" spc="10" dirty="0"/>
              <a:t>a</a:t>
            </a:r>
            <a:r>
              <a:rPr sz="1600" b="1" spc="55" dirty="0"/>
              <a:t>s</a:t>
            </a:r>
            <a:r>
              <a:rPr sz="1600" b="1" spc="-25" dirty="0"/>
              <a:t>s</a:t>
            </a:r>
            <a:r>
              <a:rPr sz="1600" b="1" spc="-15" dirty="0"/>
              <a:t>i</a:t>
            </a:r>
            <a:r>
              <a:rPr sz="1600" b="1" spc="-25" dirty="0"/>
              <a:t>s</a:t>
            </a:r>
            <a:r>
              <a:rPr sz="1600" b="1" spc="-20" dirty="0"/>
              <a:t>t</a:t>
            </a:r>
            <a:r>
              <a:rPr sz="1600" b="1" spc="-70" dirty="0"/>
              <a:t>a</a:t>
            </a:r>
            <a:r>
              <a:rPr sz="1600" b="1" spc="15" dirty="0"/>
              <a:t>n</a:t>
            </a:r>
            <a:r>
              <a:rPr sz="1600" b="1" spc="-5" dirty="0"/>
              <a:t>c</a:t>
            </a:r>
            <a:r>
              <a:rPr sz="1600" b="1" spc="10" dirty="0"/>
              <a:t>e</a:t>
            </a:r>
            <a:r>
              <a:rPr lang="en-US" sz="1600" b="1" spc="10" dirty="0"/>
              <a:t> (</a:t>
            </a:r>
            <a:r>
              <a:rPr lang="en-US" sz="1600" b="1" spc="10" dirty="0" err="1"/>
              <a:t>ie</a:t>
            </a:r>
            <a:r>
              <a:rPr lang="en-US" sz="1600" b="1" spc="10" dirty="0"/>
              <a:t>: estate planning, wills, real estate, bankruptcy, divorce, custody)</a:t>
            </a:r>
            <a:endParaRPr sz="1600" b="1" spc="10" dirty="0"/>
          </a:p>
          <a:p>
            <a:pPr marL="298450" indent="-285115">
              <a:lnSpc>
                <a:spcPts val="1780"/>
              </a:lnSpc>
              <a:spcBef>
                <a:spcPts val="40"/>
              </a:spcBef>
              <a:buFont typeface="Arial"/>
              <a:buChar char="•"/>
              <a:tabLst>
                <a:tab pos="298450" algn="l"/>
                <a:tab pos="299085" algn="l"/>
              </a:tabLst>
            </a:pPr>
            <a:r>
              <a:rPr sz="1600" b="1" spc="105" dirty="0"/>
              <a:t>F</a:t>
            </a:r>
            <a:r>
              <a:rPr sz="1600" b="1" spc="65" dirty="0"/>
              <a:t>i</a:t>
            </a:r>
            <a:r>
              <a:rPr sz="1600" b="1" spc="15" dirty="0"/>
              <a:t>n</a:t>
            </a:r>
            <a:r>
              <a:rPr sz="1600" b="1" spc="10" dirty="0"/>
              <a:t>a</a:t>
            </a:r>
            <a:r>
              <a:rPr sz="1600" b="1" spc="-60" dirty="0"/>
              <a:t>n</a:t>
            </a:r>
            <a:r>
              <a:rPr sz="1600" b="1" spc="-5" dirty="0"/>
              <a:t>c</a:t>
            </a:r>
            <a:r>
              <a:rPr sz="1600" b="1" spc="-15" dirty="0"/>
              <a:t>i</a:t>
            </a:r>
            <a:r>
              <a:rPr sz="1600" b="1" spc="5" dirty="0"/>
              <a:t>al</a:t>
            </a:r>
            <a:r>
              <a:rPr sz="1600" b="1" spc="-114" dirty="0"/>
              <a:t> </a:t>
            </a:r>
            <a:r>
              <a:rPr sz="1600" b="1" spc="-5" dirty="0"/>
              <a:t>c</a:t>
            </a:r>
            <a:r>
              <a:rPr sz="1600" b="1" spc="10" dirty="0"/>
              <a:t>o</a:t>
            </a:r>
            <a:r>
              <a:rPr sz="1600" b="1" spc="15" dirty="0"/>
              <a:t>n</a:t>
            </a:r>
            <a:r>
              <a:rPr sz="1600" b="1" spc="-25" dirty="0"/>
              <a:t>s</a:t>
            </a:r>
            <a:r>
              <a:rPr sz="1600" b="1" spc="-65" dirty="0"/>
              <a:t>u</a:t>
            </a:r>
            <a:r>
              <a:rPr sz="1600" b="1" spc="-15" dirty="0"/>
              <a:t>l</a:t>
            </a:r>
            <a:r>
              <a:rPr sz="1600" b="1" spc="-20" dirty="0"/>
              <a:t>t</a:t>
            </a:r>
            <a:r>
              <a:rPr lang="en-US" sz="1600" b="1" spc="-15" dirty="0"/>
              <a:t>ation</a:t>
            </a:r>
          </a:p>
          <a:p>
            <a:pPr marL="298450" indent="-285115">
              <a:lnSpc>
                <a:spcPts val="1780"/>
              </a:lnSpc>
              <a:spcBef>
                <a:spcPts val="40"/>
              </a:spcBef>
              <a:buFont typeface="Arial"/>
              <a:buChar char="•"/>
              <a:tabLst>
                <a:tab pos="298450" algn="l"/>
                <a:tab pos="299085" algn="l"/>
              </a:tabLst>
            </a:pPr>
            <a:r>
              <a:rPr lang="en-US" sz="1600" b="1" spc="-15" dirty="0"/>
              <a:t>Personal Assistant (save time with referrals for travel, professional services, cleaning services and more)</a:t>
            </a:r>
          </a:p>
          <a:p>
            <a:pPr marL="298450" indent="-285115">
              <a:lnSpc>
                <a:spcPts val="1780"/>
              </a:lnSpc>
              <a:spcBef>
                <a:spcPts val="40"/>
              </a:spcBef>
              <a:buFont typeface="Arial"/>
              <a:buChar char="•"/>
              <a:tabLst>
                <a:tab pos="298450" algn="l"/>
                <a:tab pos="299085" algn="l"/>
              </a:tabLst>
            </a:pPr>
            <a:r>
              <a:rPr lang="en-US" sz="1600" b="1" spc="-15" dirty="0"/>
              <a:t>Medical Advocacy (get help navigating insurance, obtaining doctor referrals, planning)</a:t>
            </a:r>
            <a:endParaRPr sz="1600" b="1" spc="10" dirty="0"/>
          </a:p>
          <a:p>
            <a:pPr marL="298450" indent="-285115">
              <a:lnSpc>
                <a:spcPts val="1780"/>
              </a:lnSpc>
              <a:buFont typeface="Arial"/>
              <a:buChar char="•"/>
              <a:tabLst>
                <a:tab pos="298450" algn="l"/>
                <a:tab pos="299085" algn="l"/>
              </a:tabLst>
            </a:pPr>
            <a:r>
              <a:rPr sz="1600" b="1" spc="110" dirty="0"/>
              <a:t>A</a:t>
            </a:r>
            <a:r>
              <a:rPr sz="1600" b="1" spc="15" dirty="0"/>
              <a:t>n</a:t>
            </a:r>
            <a:r>
              <a:rPr sz="1600" b="1" spc="10" dirty="0"/>
              <a:t>d</a:t>
            </a:r>
            <a:r>
              <a:rPr sz="1600" b="1" spc="-95" dirty="0"/>
              <a:t> </a:t>
            </a:r>
            <a:r>
              <a:rPr sz="1600" b="1" spc="85" dirty="0"/>
              <a:t>m</a:t>
            </a:r>
            <a:r>
              <a:rPr sz="1600" b="1" spc="15" dirty="0"/>
              <a:t>u</a:t>
            </a:r>
            <a:r>
              <a:rPr sz="1600" b="1" spc="-85" dirty="0"/>
              <a:t>c</a:t>
            </a:r>
            <a:r>
              <a:rPr sz="1600" b="1" spc="10" dirty="0"/>
              <a:t>h</a:t>
            </a:r>
            <a:r>
              <a:rPr sz="1600" b="1" spc="-95" dirty="0"/>
              <a:t> </a:t>
            </a:r>
            <a:r>
              <a:rPr sz="1600" b="1" spc="10" dirty="0"/>
              <a:t>mo</a:t>
            </a:r>
            <a:r>
              <a:rPr sz="1600" b="1" spc="-40" dirty="0"/>
              <a:t>r</a:t>
            </a:r>
            <a:r>
              <a:rPr sz="1600" b="1" spc="-25" dirty="0"/>
              <a:t>e</a:t>
            </a:r>
            <a:r>
              <a:rPr sz="1600" b="1" spc="5" dirty="0"/>
              <a:t>!</a:t>
            </a:r>
          </a:p>
          <a:p>
            <a:pPr marL="1270">
              <a:lnSpc>
                <a:spcPct val="100000"/>
              </a:lnSpc>
              <a:spcBef>
                <a:spcPts val="55"/>
              </a:spcBef>
            </a:pPr>
            <a:endParaRPr sz="1600" b="1" dirty="0"/>
          </a:p>
          <a:p>
            <a:pPr marL="13970" marR="5080">
              <a:lnSpc>
                <a:spcPct val="102299"/>
              </a:lnSpc>
            </a:pPr>
            <a:r>
              <a:rPr sz="1600" b="1" spc="10" dirty="0"/>
              <a:t>Whether</a:t>
            </a:r>
            <a:r>
              <a:rPr sz="1600" b="1" spc="-60" dirty="0"/>
              <a:t> </a:t>
            </a:r>
            <a:r>
              <a:rPr sz="1600" b="1" spc="-5" dirty="0"/>
              <a:t>you</a:t>
            </a:r>
            <a:r>
              <a:rPr sz="1600" b="1" spc="-85" dirty="0"/>
              <a:t> </a:t>
            </a:r>
            <a:r>
              <a:rPr sz="1600" b="1" dirty="0"/>
              <a:t>would</a:t>
            </a:r>
            <a:r>
              <a:rPr sz="1600" b="1" spc="-85" dirty="0"/>
              <a:t> </a:t>
            </a:r>
            <a:r>
              <a:rPr sz="1600" b="1" spc="-10" dirty="0"/>
              <a:t>benefit</a:t>
            </a:r>
            <a:r>
              <a:rPr sz="1600" b="1" spc="-110" dirty="0"/>
              <a:t> </a:t>
            </a:r>
            <a:r>
              <a:rPr sz="1600" b="1" spc="20" dirty="0"/>
              <a:t>from</a:t>
            </a:r>
            <a:r>
              <a:rPr sz="1600" b="1" spc="-180" dirty="0"/>
              <a:t> </a:t>
            </a:r>
            <a:r>
              <a:rPr sz="1600" b="1" spc="10" dirty="0"/>
              <a:t>a</a:t>
            </a:r>
            <a:r>
              <a:rPr sz="1600" b="1" spc="-10" dirty="0"/>
              <a:t> </a:t>
            </a:r>
            <a:r>
              <a:rPr sz="1600" b="1" spc="5" dirty="0"/>
              <a:t>one-time</a:t>
            </a:r>
            <a:r>
              <a:rPr sz="1600" b="1" spc="-130" dirty="0"/>
              <a:t> </a:t>
            </a:r>
            <a:r>
              <a:rPr sz="1600" b="1" spc="-15" dirty="0"/>
              <a:t>consultation</a:t>
            </a:r>
            <a:r>
              <a:rPr sz="1600" b="1" spc="-90" dirty="0"/>
              <a:t> </a:t>
            </a:r>
            <a:r>
              <a:rPr sz="1600" b="1" spc="5" dirty="0"/>
              <a:t>or</a:t>
            </a:r>
            <a:r>
              <a:rPr sz="1600" b="1" spc="-55" dirty="0"/>
              <a:t> </a:t>
            </a:r>
            <a:r>
              <a:rPr sz="1600" b="1" spc="-5" dirty="0"/>
              <a:t>ongoing</a:t>
            </a:r>
            <a:r>
              <a:rPr sz="1600" b="1" spc="-170" dirty="0"/>
              <a:t> </a:t>
            </a:r>
            <a:r>
              <a:rPr sz="1600" b="1" spc="-5" dirty="0"/>
              <a:t>support,</a:t>
            </a:r>
            <a:r>
              <a:rPr sz="1600" b="1" spc="-10" dirty="0"/>
              <a:t> </a:t>
            </a:r>
            <a:r>
              <a:rPr sz="1600" b="1" spc="30" dirty="0"/>
              <a:t>the</a:t>
            </a:r>
            <a:r>
              <a:rPr sz="1600" b="1" spc="-130" dirty="0"/>
              <a:t> </a:t>
            </a:r>
            <a:r>
              <a:rPr sz="1600" b="1" spc="10" dirty="0"/>
              <a:t>EAP</a:t>
            </a:r>
            <a:r>
              <a:rPr sz="1600" b="1" spc="-65" dirty="0"/>
              <a:t> </a:t>
            </a:r>
            <a:r>
              <a:rPr sz="1600" b="1" spc="35" dirty="0"/>
              <a:t>is</a:t>
            </a:r>
            <a:r>
              <a:rPr sz="1600" b="1" spc="-120" dirty="0"/>
              <a:t> </a:t>
            </a:r>
            <a:r>
              <a:rPr sz="1600" b="1" spc="-10" dirty="0"/>
              <a:t>available</a:t>
            </a:r>
            <a:r>
              <a:rPr sz="1600" b="1" spc="-25" dirty="0"/>
              <a:t> </a:t>
            </a:r>
            <a:r>
              <a:rPr sz="1600" b="1" spc="-10" dirty="0"/>
              <a:t>for</a:t>
            </a:r>
            <a:r>
              <a:rPr sz="1600" b="1" spc="-55" dirty="0"/>
              <a:t> </a:t>
            </a:r>
            <a:r>
              <a:rPr sz="1600" b="1" spc="-5" dirty="0"/>
              <a:t>you</a:t>
            </a:r>
            <a:r>
              <a:rPr sz="1600" b="1" spc="-85" dirty="0"/>
              <a:t> </a:t>
            </a:r>
            <a:r>
              <a:rPr sz="1600" b="1" spc="20" dirty="0"/>
              <a:t>24/7</a:t>
            </a:r>
            <a:r>
              <a:rPr sz="1600" b="1" spc="-150" dirty="0"/>
              <a:t> </a:t>
            </a:r>
            <a:r>
              <a:rPr sz="1600" b="1" spc="50" dirty="0"/>
              <a:t>by</a:t>
            </a:r>
            <a:r>
              <a:rPr sz="1600" b="1" spc="-130" dirty="0"/>
              <a:t> </a:t>
            </a:r>
            <a:r>
              <a:rPr sz="1600" b="1" spc="-5" dirty="0"/>
              <a:t>calling</a:t>
            </a:r>
            <a:r>
              <a:rPr sz="1600" b="1" spc="-140" dirty="0"/>
              <a:t> </a:t>
            </a:r>
            <a:r>
              <a:rPr sz="1600" b="1" spc="-5" dirty="0"/>
              <a:t>1-800-227-6007</a:t>
            </a:r>
            <a:r>
              <a:rPr sz="1600" b="1" spc="-60" dirty="0"/>
              <a:t> </a:t>
            </a:r>
            <a:r>
              <a:rPr sz="1600" b="1" spc="10" dirty="0"/>
              <a:t>or</a:t>
            </a:r>
            <a:r>
              <a:rPr sz="1600" b="1" spc="-55" dirty="0"/>
              <a:t> </a:t>
            </a:r>
            <a:r>
              <a:rPr sz="1600" b="1" spc="55" dirty="0"/>
              <a:t>by</a:t>
            </a:r>
            <a:r>
              <a:rPr sz="1600" b="1" spc="-130" dirty="0"/>
              <a:t> </a:t>
            </a:r>
            <a:r>
              <a:rPr sz="1600" b="1" spc="-15" dirty="0"/>
              <a:t>visiting </a:t>
            </a:r>
            <a:r>
              <a:rPr sz="1600" b="1" spc="-10" dirty="0"/>
              <a:t> </a:t>
            </a:r>
            <a:r>
              <a:rPr lang="en-US" sz="1600" b="1" spc="-10" dirty="0">
                <a:hlinkClick r:id="rId4"/>
              </a:rPr>
              <a:t>www.MyImpactSolution.com</a:t>
            </a:r>
            <a:r>
              <a:rPr lang="en-US" sz="1600" b="1" spc="-10" dirty="0"/>
              <a:t> </a:t>
            </a:r>
            <a:r>
              <a:rPr sz="1600" b="1" spc="-10" dirty="0"/>
              <a:t>.</a:t>
            </a:r>
            <a:r>
              <a:rPr sz="1600" b="1" spc="-75" dirty="0"/>
              <a:t> </a:t>
            </a:r>
            <a:r>
              <a:rPr sz="1600" b="1" spc="-15" dirty="0"/>
              <a:t>You</a:t>
            </a:r>
            <a:r>
              <a:rPr sz="1600" b="1" spc="-170" dirty="0"/>
              <a:t> </a:t>
            </a:r>
            <a:r>
              <a:rPr sz="1600" b="1" spc="35" dirty="0"/>
              <a:t>can</a:t>
            </a:r>
            <a:r>
              <a:rPr sz="1600" b="1" spc="-170" dirty="0"/>
              <a:t> </a:t>
            </a:r>
            <a:r>
              <a:rPr sz="1600" b="1" spc="5" dirty="0"/>
              <a:t>create</a:t>
            </a:r>
            <a:r>
              <a:rPr sz="1600" b="1" spc="-130" dirty="0"/>
              <a:t> </a:t>
            </a:r>
            <a:r>
              <a:rPr sz="1600" b="1" spc="10" dirty="0"/>
              <a:t>an</a:t>
            </a:r>
            <a:r>
              <a:rPr sz="1600" b="1" spc="-90" dirty="0"/>
              <a:t> </a:t>
            </a:r>
            <a:r>
              <a:rPr sz="1600" b="1" spc="5" dirty="0"/>
              <a:t>online</a:t>
            </a:r>
            <a:r>
              <a:rPr sz="1600" b="1" spc="-130" dirty="0"/>
              <a:t> </a:t>
            </a:r>
            <a:r>
              <a:rPr sz="1600" b="1" spc="-5" dirty="0"/>
              <a:t>account</a:t>
            </a:r>
            <a:r>
              <a:rPr sz="1600" b="1" spc="-120" dirty="0"/>
              <a:t> </a:t>
            </a:r>
            <a:r>
              <a:rPr sz="1600" b="1" dirty="0"/>
              <a:t>using</a:t>
            </a:r>
            <a:r>
              <a:rPr sz="1600" b="1" spc="-95" dirty="0"/>
              <a:t> </a:t>
            </a:r>
            <a:r>
              <a:rPr sz="1600" b="1" spc="30" dirty="0"/>
              <a:t>the</a:t>
            </a:r>
            <a:r>
              <a:rPr sz="1600" b="1" spc="-130" dirty="0"/>
              <a:t> </a:t>
            </a:r>
            <a:r>
              <a:rPr sz="1600" b="1" dirty="0"/>
              <a:t>group</a:t>
            </a:r>
            <a:r>
              <a:rPr sz="1600" b="1" spc="-170" dirty="0"/>
              <a:t> </a:t>
            </a:r>
            <a:r>
              <a:rPr sz="1600" b="1" spc="5" dirty="0"/>
              <a:t>code:</a:t>
            </a:r>
            <a:r>
              <a:rPr sz="1600" b="1" spc="-100" dirty="0"/>
              <a:t> </a:t>
            </a:r>
            <a:r>
              <a:rPr sz="1600" b="1" spc="-10" dirty="0">
                <a:solidFill>
                  <a:srgbClr val="FF0000"/>
                </a:solidFill>
              </a:rPr>
              <a:t>postdocs.</a:t>
            </a:r>
          </a:p>
        </p:txBody>
      </p:sp>
      <p:sp>
        <p:nvSpPr>
          <p:cNvPr id="10" name="object 10"/>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dirty="0"/>
              <a:t>32</a:t>
            </a:fld>
            <a:endParaRPr dirty="0"/>
          </a:p>
        </p:txBody>
      </p:sp>
      <p:pic>
        <p:nvPicPr>
          <p:cNvPr id="11" name="Picture 10"/>
          <p:cNvPicPr>
            <a:picLocks noChangeAspect="1"/>
          </p:cNvPicPr>
          <p:nvPr/>
        </p:nvPicPr>
        <p:blipFill>
          <a:blip r:embed="rId5"/>
          <a:stretch>
            <a:fillRect/>
          </a:stretch>
        </p:blipFill>
        <p:spPr>
          <a:xfrm>
            <a:off x="3876039" y="1811632"/>
            <a:ext cx="3700593" cy="414564"/>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1635760"/>
          </a:xfrm>
          <a:custGeom>
            <a:avLst/>
            <a:gdLst/>
            <a:ahLst/>
            <a:cxnLst/>
            <a:rect l="l" t="t" r="r" b="b"/>
            <a:pathLst>
              <a:path w="12192000" h="1635760">
                <a:moveTo>
                  <a:pt x="12192000" y="0"/>
                </a:moveTo>
                <a:lnTo>
                  <a:pt x="0" y="0"/>
                </a:lnTo>
                <a:lnTo>
                  <a:pt x="0" y="1635760"/>
                </a:lnTo>
                <a:lnTo>
                  <a:pt x="12192000" y="1635760"/>
                </a:lnTo>
                <a:lnTo>
                  <a:pt x="12192000" y="0"/>
                </a:lnTo>
                <a:close/>
              </a:path>
            </a:pathLst>
          </a:custGeom>
          <a:solidFill>
            <a:srgbClr val="001133"/>
          </a:solidFill>
        </p:spPr>
        <p:txBody>
          <a:bodyPr wrap="square" lIns="0" tIns="0" rIns="0" bIns="0" rtlCol="0"/>
          <a:lstStyle/>
          <a:p>
            <a:endParaRPr/>
          </a:p>
        </p:txBody>
      </p:sp>
      <p:sp>
        <p:nvSpPr>
          <p:cNvPr id="3" name="object 3"/>
          <p:cNvSpPr txBox="1"/>
          <p:nvPr/>
        </p:nvSpPr>
        <p:spPr>
          <a:xfrm>
            <a:off x="902335" y="1723961"/>
            <a:ext cx="10473055" cy="976549"/>
          </a:xfrm>
          <a:prstGeom prst="rect">
            <a:avLst/>
          </a:prstGeom>
        </p:spPr>
        <p:txBody>
          <a:bodyPr vert="horz" wrap="square" lIns="0" tIns="27305" rIns="0" bIns="0" rtlCol="0">
            <a:spAutoFit/>
          </a:bodyPr>
          <a:lstStyle/>
          <a:p>
            <a:pPr marL="12700" marR="393700">
              <a:lnSpc>
                <a:spcPts val="1760"/>
              </a:lnSpc>
              <a:spcBef>
                <a:spcPts val="215"/>
              </a:spcBef>
            </a:pPr>
            <a:r>
              <a:rPr sz="1500" b="0" spc="-40" dirty="0">
                <a:latin typeface="Calibri Light"/>
                <a:cs typeface="Calibri Light"/>
              </a:rPr>
              <a:t>To</a:t>
            </a:r>
            <a:r>
              <a:rPr sz="1500" b="0" spc="-10" dirty="0">
                <a:latin typeface="Calibri Light"/>
                <a:cs typeface="Calibri Light"/>
              </a:rPr>
              <a:t> </a:t>
            </a:r>
            <a:r>
              <a:rPr sz="1500" b="0" spc="20" dirty="0">
                <a:latin typeface="Calibri Light"/>
                <a:cs typeface="Calibri Light"/>
              </a:rPr>
              <a:t>make</a:t>
            </a:r>
            <a:r>
              <a:rPr sz="1500" b="0" spc="-130" dirty="0">
                <a:latin typeface="Calibri Light"/>
                <a:cs typeface="Calibri Light"/>
              </a:rPr>
              <a:t> </a:t>
            </a:r>
            <a:r>
              <a:rPr sz="1500" b="0" dirty="0">
                <a:latin typeface="Calibri Light"/>
                <a:cs typeface="Calibri Light"/>
              </a:rPr>
              <a:t>your</a:t>
            </a:r>
            <a:r>
              <a:rPr sz="1500" b="0" spc="-140" dirty="0">
                <a:latin typeface="Calibri Light"/>
                <a:cs typeface="Calibri Light"/>
              </a:rPr>
              <a:t> </a:t>
            </a:r>
            <a:r>
              <a:rPr sz="1500" b="0" spc="25" dirty="0">
                <a:latin typeface="Calibri Light"/>
                <a:cs typeface="Calibri Light"/>
              </a:rPr>
              <a:t>plan</a:t>
            </a:r>
            <a:r>
              <a:rPr sz="1500" b="0" spc="-165" dirty="0">
                <a:latin typeface="Calibri Light"/>
                <a:cs typeface="Calibri Light"/>
              </a:rPr>
              <a:t> </a:t>
            </a:r>
            <a:r>
              <a:rPr lang="en-US" sz="1500" b="0" spc="-10" dirty="0">
                <a:latin typeface="Calibri Light"/>
                <a:cs typeface="Calibri Light"/>
              </a:rPr>
              <a:t>elections</a:t>
            </a:r>
            <a:r>
              <a:rPr sz="1500" b="0" spc="-10" dirty="0">
                <a:latin typeface="Calibri Light"/>
                <a:cs typeface="Calibri Light"/>
              </a:rPr>
              <a:t>,</a:t>
            </a:r>
            <a:r>
              <a:rPr sz="1500" b="0" spc="-70" dirty="0">
                <a:latin typeface="Calibri Light"/>
                <a:cs typeface="Calibri Light"/>
              </a:rPr>
              <a:t> </a:t>
            </a:r>
            <a:r>
              <a:rPr sz="1500" b="0" spc="15" dirty="0">
                <a:latin typeface="Calibri Light"/>
                <a:cs typeface="Calibri Light"/>
              </a:rPr>
              <a:t>visit</a:t>
            </a:r>
            <a:r>
              <a:rPr sz="1500" b="0" spc="-114" dirty="0">
                <a:latin typeface="Calibri Light"/>
                <a:cs typeface="Calibri Light"/>
              </a:rPr>
              <a:t> </a:t>
            </a:r>
            <a:r>
              <a:rPr sz="1500" b="0" spc="30" dirty="0">
                <a:latin typeface="Calibri Light"/>
                <a:cs typeface="Calibri Light"/>
              </a:rPr>
              <a:t>the</a:t>
            </a:r>
            <a:r>
              <a:rPr sz="1500" b="0" spc="-90" dirty="0">
                <a:latin typeface="Calibri Light"/>
                <a:cs typeface="Calibri Light"/>
              </a:rPr>
              <a:t> </a:t>
            </a:r>
            <a:r>
              <a:rPr sz="1500" b="0" spc="-5" dirty="0">
                <a:latin typeface="Calibri Light"/>
                <a:cs typeface="Calibri Light"/>
              </a:rPr>
              <a:t>Gallagher</a:t>
            </a:r>
            <a:r>
              <a:rPr sz="1500" b="0" spc="-145" dirty="0">
                <a:latin typeface="Calibri Light"/>
                <a:cs typeface="Calibri Light"/>
              </a:rPr>
              <a:t> </a:t>
            </a:r>
            <a:r>
              <a:rPr sz="1500" b="0" spc="20" dirty="0">
                <a:latin typeface="Calibri Light"/>
                <a:cs typeface="Calibri Light"/>
              </a:rPr>
              <a:t>web</a:t>
            </a:r>
            <a:r>
              <a:rPr sz="1500" b="0" spc="-85" dirty="0">
                <a:latin typeface="Calibri Light"/>
                <a:cs typeface="Calibri Light"/>
              </a:rPr>
              <a:t> </a:t>
            </a:r>
            <a:r>
              <a:rPr sz="1500" b="0" spc="10" dirty="0">
                <a:latin typeface="Calibri Light"/>
                <a:cs typeface="Calibri Light"/>
              </a:rPr>
              <a:t>site</a:t>
            </a:r>
            <a:r>
              <a:rPr sz="1500" b="0" spc="-125" dirty="0">
                <a:latin typeface="Calibri Light"/>
                <a:cs typeface="Calibri Light"/>
              </a:rPr>
              <a:t> </a:t>
            </a:r>
            <a:r>
              <a:rPr sz="1500" b="0" spc="45" dirty="0">
                <a:latin typeface="Calibri Light"/>
                <a:cs typeface="Calibri Light"/>
              </a:rPr>
              <a:t>at</a:t>
            </a:r>
            <a:r>
              <a:rPr sz="1500" b="0" spc="-120" dirty="0">
                <a:latin typeface="Calibri Light"/>
                <a:cs typeface="Calibri Light"/>
              </a:rPr>
              <a:t> </a:t>
            </a:r>
            <a:r>
              <a:rPr lang="en-US" sz="1500" u="sng" spc="-10" dirty="0">
                <a:solidFill>
                  <a:srgbClr val="006FC0"/>
                </a:solidFill>
                <a:uFill>
                  <a:solidFill>
                    <a:srgbClr val="006FC0"/>
                  </a:solidFill>
                </a:uFill>
                <a:latin typeface="Calibri Light"/>
                <a:cs typeface="Calibri Light"/>
              </a:rPr>
              <a:t>https://clients.garnett-powers.com/pd/case/</a:t>
            </a:r>
            <a:r>
              <a:rPr sz="1500" b="0" spc="-25" dirty="0">
                <a:solidFill>
                  <a:srgbClr val="006FC0"/>
                </a:solidFill>
                <a:latin typeface="Calibri Light"/>
                <a:cs typeface="Calibri Light"/>
              </a:rPr>
              <a:t> </a:t>
            </a:r>
            <a:r>
              <a:rPr sz="1500" b="0" spc="10" dirty="0">
                <a:latin typeface="Calibri Light"/>
                <a:cs typeface="Calibri Light"/>
              </a:rPr>
              <a:t>and</a:t>
            </a:r>
            <a:r>
              <a:rPr sz="1500" b="0" spc="-170" dirty="0">
                <a:latin typeface="Calibri Light"/>
                <a:cs typeface="Calibri Light"/>
              </a:rPr>
              <a:t> </a:t>
            </a:r>
            <a:r>
              <a:rPr sz="1500" b="0" spc="10" dirty="0">
                <a:latin typeface="Calibri Light"/>
                <a:cs typeface="Calibri Light"/>
              </a:rPr>
              <a:t>click</a:t>
            </a:r>
            <a:r>
              <a:rPr sz="1500" b="0" spc="-45" dirty="0">
                <a:latin typeface="Calibri Light"/>
                <a:cs typeface="Calibri Light"/>
              </a:rPr>
              <a:t> </a:t>
            </a:r>
            <a:r>
              <a:rPr sz="1500" b="0" spc="10" dirty="0">
                <a:latin typeface="Calibri Light"/>
                <a:cs typeface="Calibri Light"/>
              </a:rPr>
              <a:t>on</a:t>
            </a:r>
            <a:r>
              <a:rPr sz="1500" b="0" spc="-75" dirty="0">
                <a:latin typeface="Calibri Light"/>
                <a:cs typeface="Calibri Light"/>
              </a:rPr>
              <a:t> </a:t>
            </a:r>
            <a:r>
              <a:rPr lang="en-US" sz="1500" b="1" i="1" spc="10" dirty="0">
                <a:solidFill>
                  <a:srgbClr val="FF0000"/>
                </a:solidFill>
                <a:latin typeface="Calibri Light"/>
                <a:cs typeface="Calibri Light"/>
              </a:rPr>
              <a:t>Begin Enrollment</a:t>
            </a:r>
            <a:r>
              <a:rPr sz="1500" b="0" spc="-5" dirty="0">
                <a:latin typeface="Calibri Light"/>
                <a:cs typeface="Calibri Light"/>
              </a:rPr>
              <a:t>.</a:t>
            </a:r>
            <a:endParaRPr lang="en-US" sz="1500" b="0" spc="-5" dirty="0">
              <a:latin typeface="Calibri Light"/>
              <a:cs typeface="Calibri Light"/>
            </a:endParaRPr>
          </a:p>
          <a:p>
            <a:pPr marL="12700" marR="393700">
              <a:lnSpc>
                <a:spcPts val="1760"/>
              </a:lnSpc>
              <a:spcBef>
                <a:spcPts val="215"/>
              </a:spcBef>
            </a:pPr>
            <a:endParaRPr sz="1500" dirty="0">
              <a:latin typeface="Calibri Light"/>
              <a:cs typeface="Calibri Light"/>
            </a:endParaRPr>
          </a:p>
          <a:p>
            <a:pPr marL="12700" marR="5080">
              <a:lnSpc>
                <a:spcPts val="1839"/>
              </a:lnSpc>
              <a:spcBef>
                <a:spcPts val="5"/>
              </a:spcBef>
            </a:pPr>
            <a:r>
              <a:rPr lang="en-US" sz="1500" b="0" spc="35" dirty="0">
                <a:latin typeface="Calibri Light"/>
                <a:cs typeface="Calibri Light"/>
              </a:rPr>
              <a:t>Fill out the form. </a:t>
            </a:r>
            <a:r>
              <a:rPr sz="1500" b="0" spc="35" dirty="0">
                <a:latin typeface="Calibri Light"/>
                <a:cs typeface="Calibri Light"/>
              </a:rPr>
              <a:t>Once</a:t>
            </a:r>
            <a:r>
              <a:rPr sz="1500" b="0" spc="-125" dirty="0">
                <a:latin typeface="Calibri Light"/>
                <a:cs typeface="Calibri Light"/>
              </a:rPr>
              <a:t> </a:t>
            </a:r>
            <a:r>
              <a:rPr sz="1500" b="0" spc="-5" dirty="0">
                <a:latin typeface="Calibri Light"/>
                <a:cs typeface="Calibri Light"/>
              </a:rPr>
              <a:t>complete,</a:t>
            </a:r>
            <a:r>
              <a:rPr sz="1500" b="0" spc="-145" dirty="0">
                <a:latin typeface="Calibri Light"/>
                <a:cs typeface="Calibri Light"/>
              </a:rPr>
              <a:t> </a:t>
            </a:r>
            <a:r>
              <a:rPr sz="1500" b="0" spc="25" dirty="0">
                <a:latin typeface="Calibri Light"/>
                <a:cs typeface="Calibri Light"/>
              </a:rPr>
              <a:t>you</a:t>
            </a:r>
            <a:r>
              <a:rPr sz="1500" b="0" spc="-85" dirty="0">
                <a:latin typeface="Calibri Light"/>
                <a:cs typeface="Calibri Light"/>
              </a:rPr>
              <a:t> </a:t>
            </a:r>
            <a:r>
              <a:rPr sz="1500" b="0" spc="10" dirty="0">
                <a:latin typeface="Calibri Light"/>
                <a:cs typeface="Calibri Light"/>
              </a:rPr>
              <a:t>will</a:t>
            </a:r>
            <a:r>
              <a:rPr sz="1500" b="0" spc="-110" dirty="0">
                <a:latin typeface="Calibri Light"/>
                <a:cs typeface="Calibri Light"/>
              </a:rPr>
              <a:t> </a:t>
            </a:r>
            <a:r>
              <a:rPr sz="1500" b="0" spc="10" dirty="0">
                <a:latin typeface="Calibri Light"/>
                <a:cs typeface="Calibri Light"/>
              </a:rPr>
              <a:t>click</a:t>
            </a:r>
            <a:r>
              <a:rPr sz="1500" b="0" spc="-100" dirty="0">
                <a:latin typeface="Calibri Light"/>
                <a:cs typeface="Calibri Light"/>
              </a:rPr>
              <a:t> </a:t>
            </a:r>
            <a:r>
              <a:rPr sz="1500" b="1" i="1" spc="-5" dirty="0">
                <a:latin typeface="Calibri Light"/>
                <a:cs typeface="Calibri Light"/>
              </a:rPr>
              <a:t>Submit</a:t>
            </a:r>
            <a:r>
              <a:rPr sz="1500" b="1" i="1" spc="-30" dirty="0">
                <a:latin typeface="Calibri Light"/>
                <a:cs typeface="Calibri Light"/>
              </a:rPr>
              <a:t> </a:t>
            </a:r>
            <a:r>
              <a:rPr sz="1500" b="1" i="1" dirty="0">
                <a:latin typeface="Calibri Light"/>
                <a:cs typeface="Calibri Light"/>
              </a:rPr>
              <a:t>and</a:t>
            </a:r>
            <a:r>
              <a:rPr sz="1500" b="1" i="1" spc="-65" dirty="0">
                <a:latin typeface="Calibri Light"/>
                <a:cs typeface="Calibri Light"/>
              </a:rPr>
              <a:t> </a:t>
            </a:r>
            <a:r>
              <a:rPr sz="1500" b="1" i="1" spc="5" dirty="0">
                <a:latin typeface="Calibri Light"/>
                <a:cs typeface="Calibri Light"/>
              </a:rPr>
              <a:t>Create</a:t>
            </a:r>
            <a:r>
              <a:rPr sz="1500" b="1" i="1" spc="-170" dirty="0">
                <a:latin typeface="Calibri Light"/>
                <a:cs typeface="Calibri Light"/>
              </a:rPr>
              <a:t> </a:t>
            </a:r>
            <a:r>
              <a:rPr sz="1500" b="1" i="1" dirty="0">
                <a:latin typeface="Calibri Light"/>
                <a:cs typeface="Calibri Light"/>
              </a:rPr>
              <a:t>Printable</a:t>
            </a:r>
            <a:r>
              <a:rPr sz="1500" b="1" i="1" spc="-85" dirty="0">
                <a:latin typeface="Calibri Light"/>
                <a:cs typeface="Calibri Light"/>
              </a:rPr>
              <a:t> </a:t>
            </a:r>
            <a:r>
              <a:rPr sz="1500" b="1" i="1" spc="-10" dirty="0">
                <a:latin typeface="Calibri Light"/>
                <a:cs typeface="Calibri Light"/>
              </a:rPr>
              <a:t>Enrollment</a:t>
            </a:r>
            <a:r>
              <a:rPr sz="1500" b="1" i="1" spc="-110" dirty="0">
                <a:latin typeface="Calibri Light"/>
                <a:cs typeface="Calibri Light"/>
              </a:rPr>
              <a:t> </a:t>
            </a:r>
            <a:r>
              <a:rPr sz="1500" b="1" i="1" spc="10" dirty="0">
                <a:latin typeface="Calibri Light"/>
                <a:cs typeface="Calibri Light"/>
              </a:rPr>
              <a:t>Form</a:t>
            </a:r>
            <a:r>
              <a:rPr sz="1500" b="1" i="1" spc="-130" dirty="0">
                <a:latin typeface="Calibri Light"/>
                <a:cs typeface="Calibri Light"/>
              </a:rPr>
              <a:t> </a:t>
            </a:r>
            <a:r>
              <a:rPr sz="1500" b="0" spc="15" dirty="0">
                <a:latin typeface="Calibri Light"/>
                <a:cs typeface="Calibri Light"/>
              </a:rPr>
              <a:t>which</a:t>
            </a:r>
            <a:r>
              <a:rPr sz="1500" b="0" spc="-165" dirty="0">
                <a:latin typeface="Calibri Light"/>
                <a:cs typeface="Calibri Light"/>
              </a:rPr>
              <a:t> </a:t>
            </a:r>
            <a:r>
              <a:rPr sz="1500" b="0" spc="30" dirty="0">
                <a:latin typeface="Calibri Light"/>
                <a:cs typeface="Calibri Light"/>
              </a:rPr>
              <a:t>will</a:t>
            </a:r>
            <a:r>
              <a:rPr sz="1500" b="0" spc="-105" dirty="0">
                <a:latin typeface="Calibri Light"/>
                <a:cs typeface="Calibri Light"/>
              </a:rPr>
              <a:t> </a:t>
            </a:r>
            <a:r>
              <a:rPr sz="1500" b="0" spc="10" dirty="0">
                <a:latin typeface="Calibri Light"/>
                <a:cs typeface="Calibri Light"/>
              </a:rPr>
              <a:t>send</a:t>
            </a:r>
            <a:r>
              <a:rPr sz="1500" b="0" spc="-165" dirty="0">
                <a:latin typeface="Calibri Light"/>
                <a:cs typeface="Calibri Light"/>
              </a:rPr>
              <a:t> </a:t>
            </a:r>
            <a:r>
              <a:rPr sz="1500" b="0" dirty="0">
                <a:latin typeface="Calibri Light"/>
                <a:cs typeface="Calibri Light"/>
              </a:rPr>
              <a:t>your</a:t>
            </a:r>
            <a:r>
              <a:rPr sz="1500" b="0" spc="-60" dirty="0">
                <a:latin typeface="Calibri Light"/>
                <a:cs typeface="Calibri Light"/>
              </a:rPr>
              <a:t> </a:t>
            </a:r>
            <a:r>
              <a:rPr sz="1500" b="0" dirty="0">
                <a:latin typeface="Calibri Light"/>
                <a:cs typeface="Calibri Light"/>
              </a:rPr>
              <a:t>form</a:t>
            </a:r>
            <a:r>
              <a:rPr sz="1500" b="0" spc="-175" dirty="0">
                <a:latin typeface="Calibri Light"/>
                <a:cs typeface="Calibri Light"/>
              </a:rPr>
              <a:t> </a:t>
            </a:r>
            <a:r>
              <a:rPr sz="1500" b="0" spc="35" dirty="0">
                <a:latin typeface="Calibri Light"/>
                <a:cs typeface="Calibri Light"/>
              </a:rPr>
              <a:t>to</a:t>
            </a:r>
            <a:r>
              <a:rPr sz="1500" b="0" spc="-90" dirty="0">
                <a:latin typeface="Calibri Light"/>
                <a:cs typeface="Calibri Light"/>
              </a:rPr>
              <a:t> </a:t>
            </a:r>
            <a:r>
              <a:rPr sz="1500" b="0" spc="10" dirty="0">
                <a:latin typeface="Calibri Light"/>
                <a:cs typeface="Calibri Light"/>
              </a:rPr>
              <a:t>our</a:t>
            </a:r>
            <a:r>
              <a:rPr sz="1500" b="0" spc="-55" dirty="0">
                <a:latin typeface="Calibri Light"/>
                <a:cs typeface="Calibri Light"/>
              </a:rPr>
              <a:t> </a:t>
            </a:r>
            <a:r>
              <a:rPr sz="1500" b="0" dirty="0">
                <a:latin typeface="Calibri Light"/>
                <a:cs typeface="Calibri Light"/>
              </a:rPr>
              <a:t>secure</a:t>
            </a:r>
            <a:r>
              <a:rPr sz="1500" b="0" spc="-125" dirty="0">
                <a:latin typeface="Calibri Light"/>
                <a:cs typeface="Calibri Light"/>
              </a:rPr>
              <a:t> </a:t>
            </a:r>
            <a:r>
              <a:rPr sz="1500" b="0" spc="-10" dirty="0">
                <a:latin typeface="Calibri Light"/>
                <a:cs typeface="Calibri Light"/>
              </a:rPr>
              <a:t>database</a:t>
            </a:r>
            <a:r>
              <a:rPr sz="1500" b="0" spc="-120" dirty="0">
                <a:latin typeface="Calibri Light"/>
                <a:cs typeface="Calibri Light"/>
              </a:rPr>
              <a:t> </a:t>
            </a:r>
            <a:r>
              <a:rPr sz="1500" b="0" spc="10" dirty="0">
                <a:latin typeface="Calibri Light"/>
                <a:cs typeface="Calibri Light"/>
              </a:rPr>
              <a:t>and</a:t>
            </a:r>
            <a:r>
              <a:rPr sz="1500" b="0" spc="-85" dirty="0">
                <a:latin typeface="Calibri Light"/>
                <a:cs typeface="Calibri Light"/>
              </a:rPr>
              <a:t> </a:t>
            </a:r>
            <a:r>
              <a:rPr sz="1500" b="0" spc="-5" dirty="0">
                <a:latin typeface="Calibri Light"/>
                <a:cs typeface="Calibri Light"/>
              </a:rPr>
              <a:t>also</a:t>
            </a:r>
            <a:r>
              <a:rPr sz="1500" b="0" spc="-170" dirty="0">
                <a:latin typeface="Calibri Light"/>
                <a:cs typeface="Calibri Light"/>
              </a:rPr>
              <a:t> </a:t>
            </a:r>
            <a:r>
              <a:rPr sz="1500" b="0" dirty="0">
                <a:latin typeface="Calibri Light"/>
                <a:cs typeface="Calibri Light"/>
              </a:rPr>
              <a:t>allow </a:t>
            </a:r>
            <a:r>
              <a:rPr sz="1500" b="0" spc="-320" dirty="0">
                <a:latin typeface="Calibri Light"/>
                <a:cs typeface="Calibri Light"/>
              </a:rPr>
              <a:t> </a:t>
            </a:r>
            <a:r>
              <a:rPr sz="1500" b="0" spc="50" dirty="0">
                <a:latin typeface="Calibri Light"/>
                <a:cs typeface="Calibri Light"/>
              </a:rPr>
              <a:t>you</a:t>
            </a:r>
            <a:r>
              <a:rPr sz="1500" b="0" spc="-95" dirty="0">
                <a:latin typeface="Calibri Light"/>
                <a:cs typeface="Calibri Light"/>
              </a:rPr>
              <a:t> </a:t>
            </a:r>
            <a:r>
              <a:rPr sz="1500" b="0" spc="35" dirty="0">
                <a:latin typeface="Calibri Light"/>
                <a:cs typeface="Calibri Light"/>
              </a:rPr>
              <a:t>to</a:t>
            </a:r>
            <a:r>
              <a:rPr sz="1500" b="0" spc="-95" dirty="0">
                <a:latin typeface="Calibri Light"/>
                <a:cs typeface="Calibri Light"/>
              </a:rPr>
              <a:t> </a:t>
            </a:r>
            <a:r>
              <a:rPr sz="1500" b="0" spc="-5" dirty="0">
                <a:latin typeface="Calibri Light"/>
                <a:cs typeface="Calibri Light"/>
              </a:rPr>
              <a:t>print</a:t>
            </a:r>
            <a:r>
              <a:rPr sz="1500" b="0" spc="-120" dirty="0">
                <a:latin typeface="Calibri Light"/>
                <a:cs typeface="Calibri Light"/>
              </a:rPr>
              <a:t> </a:t>
            </a:r>
            <a:r>
              <a:rPr sz="1500" b="0" spc="5" dirty="0">
                <a:latin typeface="Calibri Light"/>
                <a:cs typeface="Calibri Light"/>
              </a:rPr>
              <a:t>a</a:t>
            </a:r>
            <a:r>
              <a:rPr sz="1500" b="0" spc="-20" dirty="0">
                <a:latin typeface="Calibri Light"/>
                <a:cs typeface="Calibri Light"/>
              </a:rPr>
              <a:t> </a:t>
            </a:r>
            <a:r>
              <a:rPr sz="1500" b="0" spc="5" dirty="0">
                <a:latin typeface="Calibri Light"/>
                <a:cs typeface="Calibri Light"/>
              </a:rPr>
              <a:t>copy</a:t>
            </a:r>
            <a:r>
              <a:rPr sz="1500" b="0" spc="-130" dirty="0">
                <a:latin typeface="Calibri Light"/>
                <a:cs typeface="Calibri Light"/>
              </a:rPr>
              <a:t> </a:t>
            </a:r>
            <a:r>
              <a:rPr sz="1500" b="0" spc="10" dirty="0">
                <a:latin typeface="Calibri Light"/>
                <a:cs typeface="Calibri Light"/>
              </a:rPr>
              <a:t>of</a:t>
            </a:r>
            <a:r>
              <a:rPr sz="1500" b="0" spc="-75" dirty="0">
                <a:latin typeface="Calibri Light"/>
                <a:cs typeface="Calibri Light"/>
              </a:rPr>
              <a:t> </a:t>
            </a:r>
            <a:r>
              <a:rPr sz="1500" b="0" dirty="0">
                <a:latin typeface="Calibri Light"/>
                <a:cs typeface="Calibri Light"/>
              </a:rPr>
              <a:t>your</a:t>
            </a:r>
            <a:r>
              <a:rPr sz="1500" b="0" spc="-70" dirty="0">
                <a:latin typeface="Calibri Light"/>
                <a:cs typeface="Calibri Light"/>
              </a:rPr>
              <a:t> </a:t>
            </a:r>
            <a:r>
              <a:rPr sz="1500" b="0" spc="-15" dirty="0">
                <a:latin typeface="Calibri Light"/>
                <a:cs typeface="Calibri Light"/>
              </a:rPr>
              <a:t>enrollment</a:t>
            </a:r>
            <a:r>
              <a:rPr sz="1500" b="0" spc="-120" dirty="0">
                <a:latin typeface="Calibri Light"/>
                <a:cs typeface="Calibri Light"/>
              </a:rPr>
              <a:t> </a:t>
            </a:r>
            <a:r>
              <a:rPr sz="1500" b="0" spc="20" dirty="0">
                <a:latin typeface="Calibri Light"/>
                <a:cs typeface="Calibri Light"/>
              </a:rPr>
              <a:t>form</a:t>
            </a:r>
            <a:r>
              <a:rPr sz="1500" b="0" spc="-180" dirty="0">
                <a:latin typeface="Calibri Light"/>
                <a:cs typeface="Calibri Light"/>
              </a:rPr>
              <a:t> </a:t>
            </a:r>
            <a:r>
              <a:rPr sz="1500" b="0" spc="15" dirty="0">
                <a:latin typeface="Calibri Light"/>
                <a:cs typeface="Calibri Light"/>
              </a:rPr>
              <a:t>for</a:t>
            </a:r>
            <a:r>
              <a:rPr sz="1500" b="0" spc="-145" dirty="0">
                <a:latin typeface="Calibri Light"/>
                <a:cs typeface="Calibri Light"/>
              </a:rPr>
              <a:t> </a:t>
            </a:r>
            <a:r>
              <a:rPr sz="1500" b="0" dirty="0">
                <a:latin typeface="Calibri Light"/>
                <a:cs typeface="Calibri Light"/>
              </a:rPr>
              <a:t>your</a:t>
            </a:r>
            <a:r>
              <a:rPr sz="1500" b="0" spc="-70" dirty="0">
                <a:latin typeface="Calibri Light"/>
                <a:cs typeface="Calibri Light"/>
              </a:rPr>
              <a:t> </a:t>
            </a:r>
            <a:r>
              <a:rPr sz="1500" b="0" spc="-15" dirty="0">
                <a:latin typeface="Calibri Light"/>
                <a:cs typeface="Calibri Light"/>
              </a:rPr>
              <a:t>records.</a:t>
            </a:r>
            <a:endParaRPr sz="1500" dirty="0">
              <a:latin typeface="Calibri Light"/>
              <a:cs typeface="Calibri Light"/>
            </a:endParaRPr>
          </a:p>
        </p:txBody>
      </p:sp>
      <p:sp>
        <p:nvSpPr>
          <p:cNvPr id="4" name="object 4"/>
          <p:cNvSpPr txBox="1">
            <a:spLocks noGrp="1"/>
          </p:cNvSpPr>
          <p:nvPr>
            <p:ph type="title"/>
          </p:nvPr>
        </p:nvSpPr>
        <p:spPr>
          <a:xfrm>
            <a:off x="3414776" y="548068"/>
            <a:ext cx="5361940" cy="489584"/>
          </a:xfrm>
          <a:prstGeom prst="rect">
            <a:avLst/>
          </a:prstGeom>
        </p:spPr>
        <p:txBody>
          <a:bodyPr vert="horz" wrap="square" lIns="0" tIns="11430" rIns="0" bIns="0" rtlCol="0">
            <a:spAutoFit/>
          </a:bodyPr>
          <a:lstStyle/>
          <a:p>
            <a:pPr marL="12700">
              <a:lnSpc>
                <a:spcPct val="100000"/>
              </a:lnSpc>
              <a:spcBef>
                <a:spcPts val="90"/>
              </a:spcBef>
            </a:pPr>
            <a:r>
              <a:rPr dirty="0"/>
              <a:t>The</a:t>
            </a:r>
            <a:r>
              <a:rPr spc="-95" dirty="0"/>
              <a:t> </a:t>
            </a:r>
            <a:r>
              <a:rPr spc="-10" dirty="0"/>
              <a:t>Enrollment</a:t>
            </a:r>
            <a:r>
              <a:rPr spc="-185" dirty="0"/>
              <a:t> </a:t>
            </a:r>
            <a:r>
              <a:rPr spc="-20" dirty="0"/>
              <a:t>Process</a:t>
            </a:r>
          </a:p>
        </p:txBody>
      </p:sp>
      <p:grpSp>
        <p:nvGrpSpPr>
          <p:cNvPr id="5" name="object 5"/>
          <p:cNvGrpSpPr/>
          <p:nvPr/>
        </p:nvGrpSpPr>
        <p:grpSpPr>
          <a:xfrm>
            <a:off x="528319" y="436880"/>
            <a:ext cx="7802880" cy="1066800"/>
            <a:chOff x="528319" y="436880"/>
            <a:chExt cx="7802880" cy="1066800"/>
          </a:xfrm>
        </p:grpSpPr>
        <p:sp>
          <p:nvSpPr>
            <p:cNvPr id="6" name="object 6"/>
            <p:cNvSpPr/>
            <p:nvPr/>
          </p:nvSpPr>
          <p:spPr>
            <a:xfrm>
              <a:off x="3876040" y="1244600"/>
              <a:ext cx="4455160" cy="50800"/>
            </a:xfrm>
            <a:custGeom>
              <a:avLst/>
              <a:gdLst/>
              <a:ahLst/>
              <a:cxnLst/>
              <a:rect l="l" t="t" r="r" b="b"/>
              <a:pathLst>
                <a:path w="4455159" h="50800">
                  <a:moveTo>
                    <a:pt x="0" y="0"/>
                  </a:moveTo>
                  <a:lnTo>
                    <a:pt x="4455160" y="0"/>
                  </a:lnTo>
                </a:path>
                <a:path w="4455159" h="50800">
                  <a:moveTo>
                    <a:pt x="0" y="50800"/>
                  </a:moveTo>
                  <a:lnTo>
                    <a:pt x="4455160" y="50800"/>
                  </a:lnTo>
                </a:path>
              </a:pathLst>
            </a:custGeom>
            <a:ln w="10160">
              <a:solidFill>
                <a:srgbClr val="FFFFFF"/>
              </a:solidFill>
            </a:ln>
          </p:spPr>
          <p:txBody>
            <a:bodyPr wrap="square" lIns="0" tIns="0" rIns="0" bIns="0" rtlCol="0"/>
            <a:lstStyle/>
            <a:p>
              <a:endParaRPr/>
            </a:p>
          </p:txBody>
        </p:sp>
        <p:pic>
          <p:nvPicPr>
            <p:cNvPr id="7" name="object 7"/>
            <p:cNvPicPr/>
            <p:nvPr/>
          </p:nvPicPr>
          <p:blipFill>
            <a:blip r:embed="rId2" cstate="print"/>
            <a:stretch>
              <a:fillRect/>
            </a:stretch>
          </p:blipFill>
          <p:spPr>
            <a:xfrm>
              <a:off x="528319" y="436880"/>
              <a:ext cx="2235200" cy="1066800"/>
            </a:xfrm>
            <a:prstGeom prst="rect">
              <a:avLst/>
            </a:prstGeom>
          </p:spPr>
        </p:pic>
      </p:grpSp>
      <p:sp>
        <p:nvSpPr>
          <p:cNvPr id="12" name="object 12"/>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dirty="0"/>
              <a:t>33</a:t>
            </a:fld>
            <a:endParaRPr dirty="0"/>
          </a:p>
        </p:txBody>
      </p:sp>
      <p:pic>
        <p:nvPicPr>
          <p:cNvPr id="13" name="Picture 12"/>
          <p:cNvPicPr>
            <a:picLocks noChangeAspect="1"/>
          </p:cNvPicPr>
          <p:nvPr/>
        </p:nvPicPr>
        <p:blipFill>
          <a:blip r:embed="rId3"/>
          <a:stretch>
            <a:fillRect/>
          </a:stretch>
        </p:blipFill>
        <p:spPr>
          <a:xfrm>
            <a:off x="1645919" y="2735889"/>
            <a:ext cx="8504980" cy="4025084"/>
          </a:xfrm>
          <a:prstGeom prst="rect">
            <a:avLst/>
          </a:prstGeom>
        </p:spPr>
      </p:pic>
      <p:sp>
        <p:nvSpPr>
          <p:cNvPr id="14" name="Right Arrow 13"/>
          <p:cNvSpPr/>
          <p:nvPr/>
        </p:nvSpPr>
        <p:spPr>
          <a:xfrm rot="9170859">
            <a:off x="5603513" y="3305771"/>
            <a:ext cx="1264376"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2540000"/>
            <a:chOff x="0" y="0"/>
            <a:chExt cx="12192000" cy="2540000"/>
          </a:xfrm>
        </p:grpSpPr>
        <p:sp>
          <p:nvSpPr>
            <p:cNvPr id="3" name="object 3"/>
            <p:cNvSpPr/>
            <p:nvPr/>
          </p:nvSpPr>
          <p:spPr>
            <a:xfrm>
              <a:off x="0" y="0"/>
              <a:ext cx="12192000" cy="2194560"/>
            </a:xfrm>
            <a:custGeom>
              <a:avLst/>
              <a:gdLst/>
              <a:ahLst/>
              <a:cxnLst/>
              <a:rect l="l" t="t" r="r" b="b"/>
              <a:pathLst>
                <a:path w="12192000" h="2194560">
                  <a:moveTo>
                    <a:pt x="12192000" y="0"/>
                  </a:moveTo>
                  <a:lnTo>
                    <a:pt x="0" y="0"/>
                  </a:lnTo>
                  <a:lnTo>
                    <a:pt x="0" y="2194560"/>
                  </a:lnTo>
                  <a:lnTo>
                    <a:pt x="12192000" y="2194560"/>
                  </a:lnTo>
                  <a:lnTo>
                    <a:pt x="12192000" y="0"/>
                  </a:lnTo>
                  <a:close/>
                </a:path>
              </a:pathLst>
            </a:custGeom>
            <a:solidFill>
              <a:srgbClr val="001133"/>
            </a:solidFill>
          </p:spPr>
          <p:txBody>
            <a:bodyPr wrap="square" lIns="0" tIns="0" rIns="0" bIns="0" rtlCol="0"/>
            <a:lstStyle/>
            <a:p>
              <a:endParaRPr/>
            </a:p>
          </p:txBody>
        </p:sp>
        <p:sp>
          <p:nvSpPr>
            <p:cNvPr id="4" name="object 4"/>
            <p:cNvSpPr/>
            <p:nvPr/>
          </p:nvSpPr>
          <p:spPr>
            <a:xfrm>
              <a:off x="0" y="2194560"/>
              <a:ext cx="12192000" cy="345440"/>
            </a:xfrm>
            <a:custGeom>
              <a:avLst/>
              <a:gdLst/>
              <a:ahLst/>
              <a:cxnLst/>
              <a:rect l="l" t="t" r="r" b="b"/>
              <a:pathLst>
                <a:path w="12192000" h="345439">
                  <a:moveTo>
                    <a:pt x="12192000" y="0"/>
                  </a:moveTo>
                  <a:lnTo>
                    <a:pt x="0" y="0"/>
                  </a:lnTo>
                  <a:lnTo>
                    <a:pt x="0" y="345439"/>
                  </a:lnTo>
                  <a:lnTo>
                    <a:pt x="12192000" y="345439"/>
                  </a:lnTo>
                  <a:lnTo>
                    <a:pt x="12192000" y="0"/>
                  </a:lnTo>
                  <a:close/>
                </a:path>
              </a:pathLst>
            </a:custGeom>
            <a:solidFill>
              <a:srgbClr val="F1F1F1"/>
            </a:solidFill>
          </p:spPr>
          <p:txBody>
            <a:bodyPr wrap="square" lIns="0" tIns="0" rIns="0" bIns="0" rtlCol="0"/>
            <a:lstStyle/>
            <a:p>
              <a:endParaRPr/>
            </a:p>
          </p:txBody>
        </p:sp>
      </p:grpSp>
      <p:sp>
        <p:nvSpPr>
          <p:cNvPr id="5" name="object 5"/>
          <p:cNvSpPr txBox="1"/>
          <p:nvPr/>
        </p:nvSpPr>
        <p:spPr>
          <a:xfrm>
            <a:off x="923607" y="2898457"/>
            <a:ext cx="9719310" cy="931024"/>
          </a:xfrm>
          <a:prstGeom prst="rect">
            <a:avLst/>
          </a:prstGeom>
        </p:spPr>
        <p:txBody>
          <a:bodyPr vert="horz" wrap="square" lIns="0" tIns="15240" rIns="0" bIns="0" rtlCol="0">
            <a:spAutoFit/>
          </a:bodyPr>
          <a:lstStyle/>
          <a:p>
            <a:pPr marL="12700">
              <a:lnSpc>
                <a:spcPct val="100000"/>
              </a:lnSpc>
              <a:spcBef>
                <a:spcPts val="120"/>
              </a:spcBef>
            </a:pPr>
            <a:r>
              <a:rPr sz="1500" b="0" spc="60" dirty="0">
                <a:latin typeface="Calibri Light"/>
                <a:cs typeface="Calibri Light"/>
              </a:rPr>
              <a:t>An</a:t>
            </a:r>
            <a:r>
              <a:rPr sz="1500" b="0" spc="-10" dirty="0">
                <a:latin typeface="Calibri Light"/>
                <a:cs typeface="Calibri Light"/>
              </a:rPr>
              <a:t> </a:t>
            </a:r>
            <a:r>
              <a:rPr sz="1500" b="0" dirty="0">
                <a:latin typeface="Calibri Light"/>
                <a:cs typeface="Calibri Light"/>
              </a:rPr>
              <a:t>e-mail</a:t>
            </a:r>
            <a:r>
              <a:rPr sz="1500" b="0" spc="-105" dirty="0">
                <a:latin typeface="Calibri Light"/>
                <a:cs typeface="Calibri Light"/>
              </a:rPr>
              <a:t> </a:t>
            </a:r>
            <a:r>
              <a:rPr sz="1500" b="0" spc="10" dirty="0">
                <a:latin typeface="Calibri Light"/>
                <a:cs typeface="Calibri Light"/>
              </a:rPr>
              <a:t>will</a:t>
            </a:r>
            <a:r>
              <a:rPr sz="1500" b="0" spc="-110" dirty="0">
                <a:latin typeface="Calibri Light"/>
                <a:cs typeface="Calibri Light"/>
              </a:rPr>
              <a:t> </a:t>
            </a:r>
            <a:r>
              <a:rPr sz="1500" b="0" spc="55" dirty="0">
                <a:latin typeface="Calibri Light"/>
                <a:cs typeface="Calibri Light"/>
              </a:rPr>
              <a:t>be</a:t>
            </a:r>
            <a:r>
              <a:rPr sz="1500" b="0" spc="-130" dirty="0">
                <a:latin typeface="Calibri Light"/>
                <a:cs typeface="Calibri Light"/>
              </a:rPr>
              <a:t> </a:t>
            </a:r>
            <a:r>
              <a:rPr sz="1500" b="0" spc="10" dirty="0">
                <a:latin typeface="Calibri Light"/>
                <a:cs typeface="Calibri Light"/>
              </a:rPr>
              <a:t>sent</a:t>
            </a:r>
            <a:r>
              <a:rPr sz="1500" b="0" spc="-114" dirty="0">
                <a:latin typeface="Calibri Light"/>
                <a:cs typeface="Calibri Light"/>
              </a:rPr>
              <a:t> </a:t>
            </a:r>
            <a:r>
              <a:rPr sz="1500" b="0" spc="5" dirty="0">
                <a:latin typeface="Calibri Light"/>
                <a:cs typeface="Calibri Light"/>
              </a:rPr>
              <a:t>within</a:t>
            </a:r>
            <a:r>
              <a:rPr sz="1500" b="0" spc="-165" dirty="0">
                <a:latin typeface="Calibri Light"/>
                <a:cs typeface="Calibri Light"/>
              </a:rPr>
              <a:t> </a:t>
            </a:r>
            <a:r>
              <a:rPr sz="1500" b="0" spc="20" dirty="0">
                <a:latin typeface="Calibri Light"/>
                <a:cs typeface="Calibri Light"/>
              </a:rPr>
              <a:t>24</a:t>
            </a:r>
            <a:r>
              <a:rPr sz="1500" b="0" spc="-60" dirty="0">
                <a:latin typeface="Calibri Light"/>
                <a:cs typeface="Calibri Light"/>
              </a:rPr>
              <a:t> </a:t>
            </a:r>
            <a:r>
              <a:rPr sz="1500" b="0" dirty="0">
                <a:latin typeface="Calibri Light"/>
                <a:cs typeface="Calibri Light"/>
              </a:rPr>
              <a:t>hours</a:t>
            </a:r>
            <a:r>
              <a:rPr sz="1500" b="0" spc="-125" dirty="0">
                <a:latin typeface="Calibri Light"/>
                <a:cs typeface="Calibri Light"/>
              </a:rPr>
              <a:t> </a:t>
            </a:r>
            <a:r>
              <a:rPr sz="1500" b="0" spc="-5" dirty="0">
                <a:latin typeface="Calibri Light"/>
                <a:cs typeface="Calibri Light"/>
              </a:rPr>
              <a:t>confirming</a:t>
            </a:r>
            <a:r>
              <a:rPr sz="1500" b="0" spc="-90" dirty="0">
                <a:latin typeface="Calibri Light"/>
                <a:cs typeface="Calibri Light"/>
              </a:rPr>
              <a:t> </a:t>
            </a:r>
            <a:r>
              <a:rPr sz="1500" b="0" spc="-5" dirty="0">
                <a:latin typeface="Calibri Light"/>
                <a:cs typeface="Calibri Light"/>
              </a:rPr>
              <a:t>receipt</a:t>
            </a:r>
            <a:r>
              <a:rPr sz="1500" b="0" spc="-114" dirty="0">
                <a:latin typeface="Calibri Light"/>
                <a:cs typeface="Calibri Light"/>
              </a:rPr>
              <a:t> </a:t>
            </a:r>
            <a:r>
              <a:rPr sz="1500" b="0" spc="10" dirty="0">
                <a:latin typeface="Calibri Light"/>
                <a:cs typeface="Calibri Light"/>
              </a:rPr>
              <a:t>of</a:t>
            </a:r>
            <a:r>
              <a:rPr sz="1500" b="0" spc="-70" dirty="0">
                <a:latin typeface="Calibri Light"/>
                <a:cs typeface="Calibri Light"/>
              </a:rPr>
              <a:t> </a:t>
            </a:r>
            <a:r>
              <a:rPr sz="1500" b="0" dirty="0">
                <a:latin typeface="Calibri Light"/>
                <a:cs typeface="Calibri Light"/>
              </a:rPr>
              <a:t>your</a:t>
            </a:r>
            <a:r>
              <a:rPr sz="1500" b="0" spc="-140" dirty="0">
                <a:latin typeface="Calibri Light"/>
                <a:cs typeface="Calibri Light"/>
              </a:rPr>
              <a:t> </a:t>
            </a:r>
            <a:r>
              <a:rPr sz="1500" b="0" spc="-10" dirty="0">
                <a:latin typeface="Calibri Light"/>
                <a:cs typeface="Calibri Light"/>
              </a:rPr>
              <a:t>enrollment.</a:t>
            </a:r>
            <a:endParaRPr sz="1500" dirty="0">
              <a:latin typeface="Calibri Light"/>
              <a:cs typeface="Calibri Light"/>
            </a:endParaRPr>
          </a:p>
          <a:p>
            <a:pPr>
              <a:lnSpc>
                <a:spcPct val="100000"/>
              </a:lnSpc>
              <a:spcBef>
                <a:spcPts val="35"/>
              </a:spcBef>
            </a:pPr>
            <a:endParaRPr sz="1450" dirty="0">
              <a:latin typeface="Calibri Light"/>
              <a:cs typeface="Calibri Light"/>
            </a:endParaRPr>
          </a:p>
          <a:p>
            <a:pPr marL="12700">
              <a:lnSpc>
                <a:spcPct val="100000"/>
              </a:lnSpc>
            </a:pPr>
            <a:r>
              <a:rPr sz="1500" b="0" spc="60" dirty="0">
                <a:latin typeface="Calibri Light"/>
                <a:cs typeface="Calibri Light"/>
              </a:rPr>
              <a:t>ID</a:t>
            </a:r>
            <a:r>
              <a:rPr sz="1500" b="0" spc="25" dirty="0">
                <a:latin typeface="Calibri Light"/>
                <a:cs typeface="Calibri Light"/>
              </a:rPr>
              <a:t> </a:t>
            </a:r>
            <a:r>
              <a:rPr sz="1500" b="0" spc="-5" dirty="0">
                <a:latin typeface="Calibri Light"/>
                <a:cs typeface="Calibri Light"/>
              </a:rPr>
              <a:t>cards</a:t>
            </a:r>
            <a:r>
              <a:rPr sz="1500" b="0" spc="-125" dirty="0">
                <a:latin typeface="Calibri Light"/>
                <a:cs typeface="Calibri Light"/>
              </a:rPr>
              <a:t> </a:t>
            </a:r>
            <a:r>
              <a:rPr sz="1500" b="0" spc="10" dirty="0">
                <a:latin typeface="Calibri Light"/>
                <a:cs typeface="Calibri Light"/>
              </a:rPr>
              <a:t>will</a:t>
            </a:r>
            <a:r>
              <a:rPr sz="1500" b="0" spc="-110" dirty="0">
                <a:latin typeface="Calibri Light"/>
                <a:cs typeface="Calibri Light"/>
              </a:rPr>
              <a:t> </a:t>
            </a:r>
            <a:r>
              <a:rPr sz="1500" b="0" spc="50" dirty="0">
                <a:latin typeface="Calibri Light"/>
                <a:cs typeface="Calibri Light"/>
              </a:rPr>
              <a:t>be</a:t>
            </a:r>
            <a:r>
              <a:rPr sz="1500" b="0" spc="-130" dirty="0">
                <a:latin typeface="Calibri Light"/>
                <a:cs typeface="Calibri Light"/>
              </a:rPr>
              <a:t> </a:t>
            </a:r>
            <a:r>
              <a:rPr sz="1500" b="0" spc="10" dirty="0">
                <a:latin typeface="Calibri Light"/>
                <a:cs typeface="Calibri Light"/>
              </a:rPr>
              <a:t>mailed</a:t>
            </a:r>
            <a:r>
              <a:rPr sz="1500" b="0" spc="-165" dirty="0">
                <a:latin typeface="Calibri Light"/>
                <a:cs typeface="Calibri Light"/>
              </a:rPr>
              <a:t> </a:t>
            </a:r>
            <a:r>
              <a:rPr sz="1500" b="0" spc="35" dirty="0">
                <a:latin typeface="Calibri Light"/>
                <a:cs typeface="Calibri Light"/>
              </a:rPr>
              <a:t>to</a:t>
            </a:r>
            <a:r>
              <a:rPr sz="1500" b="0" spc="-85" dirty="0">
                <a:latin typeface="Calibri Light"/>
                <a:cs typeface="Calibri Light"/>
              </a:rPr>
              <a:t> </a:t>
            </a:r>
            <a:r>
              <a:rPr sz="1500" b="0" dirty="0">
                <a:latin typeface="Calibri Light"/>
                <a:cs typeface="Calibri Light"/>
              </a:rPr>
              <a:t>your</a:t>
            </a:r>
            <a:r>
              <a:rPr sz="1500" b="0" spc="-140" dirty="0">
                <a:latin typeface="Calibri Light"/>
                <a:cs typeface="Calibri Light"/>
              </a:rPr>
              <a:t> </a:t>
            </a:r>
            <a:r>
              <a:rPr sz="1500" b="0" spc="10" dirty="0">
                <a:latin typeface="Calibri Light"/>
                <a:cs typeface="Calibri Light"/>
              </a:rPr>
              <a:t>home</a:t>
            </a:r>
            <a:r>
              <a:rPr sz="1500" b="0" spc="-130" dirty="0">
                <a:latin typeface="Calibri Light"/>
                <a:cs typeface="Calibri Light"/>
              </a:rPr>
              <a:t> </a:t>
            </a:r>
            <a:r>
              <a:rPr sz="1500" b="0" spc="-5" dirty="0">
                <a:latin typeface="Calibri Light"/>
                <a:cs typeface="Calibri Light"/>
              </a:rPr>
              <a:t>directly</a:t>
            </a:r>
            <a:r>
              <a:rPr sz="1500" b="0" spc="-130" dirty="0">
                <a:latin typeface="Calibri Light"/>
                <a:cs typeface="Calibri Light"/>
              </a:rPr>
              <a:t> </a:t>
            </a:r>
            <a:r>
              <a:rPr sz="1500" b="0" spc="20" dirty="0">
                <a:latin typeface="Calibri Light"/>
                <a:cs typeface="Calibri Light"/>
              </a:rPr>
              <a:t>from</a:t>
            </a:r>
            <a:r>
              <a:rPr sz="1500" b="0" spc="-180" dirty="0">
                <a:latin typeface="Calibri Light"/>
                <a:cs typeface="Calibri Light"/>
              </a:rPr>
              <a:t> </a:t>
            </a:r>
            <a:r>
              <a:rPr sz="1500" b="0" spc="30" dirty="0">
                <a:latin typeface="Calibri Light"/>
                <a:cs typeface="Calibri Light"/>
              </a:rPr>
              <a:t>the</a:t>
            </a:r>
            <a:r>
              <a:rPr sz="1500" b="0" spc="-130" dirty="0">
                <a:latin typeface="Calibri Light"/>
                <a:cs typeface="Calibri Light"/>
              </a:rPr>
              <a:t> </a:t>
            </a:r>
            <a:r>
              <a:rPr sz="1500" b="0" spc="-5" dirty="0">
                <a:latin typeface="Calibri Light"/>
                <a:cs typeface="Calibri Light"/>
              </a:rPr>
              <a:t>Insurance</a:t>
            </a:r>
            <a:r>
              <a:rPr sz="1500" b="0" spc="-125" dirty="0">
                <a:latin typeface="Calibri Light"/>
                <a:cs typeface="Calibri Light"/>
              </a:rPr>
              <a:t> </a:t>
            </a:r>
            <a:r>
              <a:rPr sz="1500" b="0" dirty="0">
                <a:latin typeface="Calibri Light"/>
                <a:cs typeface="Calibri Light"/>
              </a:rPr>
              <a:t>Carriers</a:t>
            </a:r>
            <a:r>
              <a:rPr sz="1500" b="0" spc="-125" dirty="0">
                <a:latin typeface="Calibri Light"/>
                <a:cs typeface="Calibri Light"/>
              </a:rPr>
              <a:t> </a:t>
            </a:r>
            <a:r>
              <a:rPr sz="1500" b="0" spc="5" dirty="0">
                <a:latin typeface="Calibri Light"/>
                <a:cs typeface="Calibri Light"/>
              </a:rPr>
              <a:t>(Aetna</a:t>
            </a:r>
            <a:r>
              <a:rPr sz="1500" b="0" spc="-175" dirty="0">
                <a:latin typeface="Calibri Light"/>
                <a:cs typeface="Calibri Light"/>
              </a:rPr>
              <a:t> </a:t>
            </a:r>
            <a:r>
              <a:rPr sz="1500" b="0" spc="35" dirty="0">
                <a:latin typeface="Calibri Light"/>
                <a:cs typeface="Calibri Light"/>
              </a:rPr>
              <a:t>and</a:t>
            </a:r>
            <a:r>
              <a:rPr sz="1500" b="0" spc="-65" dirty="0">
                <a:latin typeface="Calibri Light"/>
                <a:cs typeface="Calibri Light"/>
              </a:rPr>
              <a:t> </a:t>
            </a:r>
            <a:r>
              <a:rPr sz="1500" b="0" spc="-20" dirty="0" err="1">
                <a:latin typeface="Calibri Light"/>
                <a:cs typeface="Calibri Light"/>
              </a:rPr>
              <a:t>EyeMed</a:t>
            </a:r>
            <a:r>
              <a:rPr sz="1500" b="0" spc="-20" dirty="0">
                <a:latin typeface="Calibri Light"/>
                <a:cs typeface="Calibri Light"/>
              </a:rPr>
              <a:t>).</a:t>
            </a:r>
            <a:r>
              <a:rPr lang="en-US" sz="1500" b="0" spc="-20" dirty="0">
                <a:latin typeface="Calibri Light"/>
                <a:cs typeface="Calibri Light"/>
              </a:rPr>
              <a:t> </a:t>
            </a:r>
            <a:r>
              <a:rPr sz="1500" b="0" spc="10" dirty="0">
                <a:latin typeface="Calibri Light"/>
                <a:cs typeface="Calibri Light"/>
              </a:rPr>
              <a:t>You</a:t>
            </a:r>
            <a:r>
              <a:rPr sz="1500" b="0" spc="-85" dirty="0">
                <a:latin typeface="Calibri Light"/>
                <a:cs typeface="Calibri Light"/>
              </a:rPr>
              <a:t> </a:t>
            </a:r>
            <a:r>
              <a:rPr sz="1500" b="0" spc="10" dirty="0">
                <a:latin typeface="Calibri Light"/>
                <a:cs typeface="Calibri Light"/>
              </a:rPr>
              <a:t>will</a:t>
            </a:r>
            <a:r>
              <a:rPr sz="1500" b="0" spc="-25" dirty="0">
                <a:latin typeface="Calibri Light"/>
                <a:cs typeface="Calibri Light"/>
              </a:rPr>
              <a:t> </a:t>
            </a:r>
            <a:r>
              <a:rPr sz="1500" b="0" spc="10" dirty="0">
                <a:latin typeface="Calibri Light"/>
                <a:cs typeface="Calibri Light"/>
              </a:rPr>
              <a:t>not</a:t>
            </a:r>
            <a:r>
              <a:rPr sz="1500" b="0" spc="-110" dirty="0">
                <a:latin typeface="Calibri Light"/>
                <a:cs typeface="Calibri Light"/>
              </a:rPr>
              <a:t> </a:t>
            </a:r>
            <a:r>
              <a:rPr sz="1500" b="0" spc="-10" dirty="0">
                <a:latin typeface="Calibri Light"/>
                <a:cs typeface="Calibri Light"/>
              </a:rPr>
              <a:t>receive</a:t>
            </a:r>
            <a:r>
              <a:rPr sz="1500" b="0" spc="-120" dirty="0">
                <a:latin typeface="Calibri Light"/>
                <a:cs typeface="Calibri Light"/>
              </a:rPr>
              <a:t> </a:t>
            </a:r>
            <a:r>
              <a:rPr sz="1500" b="0" spc="45" dirty="0">
                <a:latin typeface="Calibri Light"/>
                <a:cs typeface="Calibri Light"/>
              </a:rPr>
              <a:t>an</a:t>
            </a:r>
            <a:r>
              <a:rPr sz="1500" b="0" spc="-85" dirty="0">
                <a:latin typeface="Calibri Light"/>
                <a:cs typeface="Calibri Light"/>
              </a:rPr>
              <a:t> </a:t>
            </a:r>
            <a:r>
              <a:rPr sz="1500" b="0" spc="20" dirty="0">
                <a:latin typeface="Calibri Light"/>
                <a:cs typeface="Calibri Light"/>
              </a:rPr>
              <a:t>ID</a:t>
            </a:r>
            <a:r>
              <a:rPr sz="1500" b="0" spc="-135" dirty="0">
                <a:latin typeface="Calibri Light"/>
                <a:cs typeface="Calibri Light"/>
              </a:rPr>
              <a:t> </a:t>
            </a:r>
            <a:r>
              <a:rPr sz="1500" b="0" spc="15" dirty="0">
                <a:latin typeface="Calibri Light"/>
                <a:cs typeface="Calibri Light"/>
              </a:rPr>
              <a:t>card</a:t>
            </a:r>
            <a:r>
              <a:rPr sz="1500" b="0" spc="-85" dirty="0">
                <a:latin typeface="Calibri Light"/>
                <a:cs typeface="Calibri Light"/>
              </a:rPr>
              <a:t> </a:t>
            </a:r>
            <a:r>
              <a:rPr sz="1500" b="0" dirty="0">
                <a:latin typeface="Calibri Light"/>
                <a:cs typeface="Calibri Light"/>
              </a:rPr>
              <a:t>from</a:t>
            </a:r>
            <a:r>
              <a:rPr sz="1500" b="0" spc="-175" dirty="0">
                <a:latin typeface="Calibri Light"/>
                <a:cs typeface="Calibri Light"/>
              </a:rPr>
              <a:t> </a:t>
            </a:r>
            <a:r>
              <a:rPr sz="1500" b="0" spc="-5" dirty="0">
                <a:latin typeface="Calibri Light"/>
                <a:cs typeface="Calibri Light"/>
              </a:rPr>
              <a:t>MetLife</a:t>
            </a:r>
            <a:r>
              <a:rPr lang="en-US" sz="1500" b="0" spc="-5" dirty="0">
                <a:latin typeface="Calibri Light"/>
                <a:cs typeface="Calibri Light"/>
              </a:rPr>
              <a:t> Dental</a:t>
            </a:r>
            <a:r>
              <a:rPr sz="1500" b="0" spc="-5" dirty="0">
                <a:latin typeface="Calibri Light"/>
                <a:cs typeface="Calibri Light"/>
              </a:rPr>
              <a:t>,</a:t>
            </a:r>
            <a:r>
              <a:rPr sz="1500" b="0" spc="-145" dirty="0">
                <a:latin typeface="Calibri Light"/>
                <a:cs typeface="Calibri Light"/>
              </a:rPr>
              <a:t> </a:t>
            </a:r>
            <a:r>
              <a:rPr sz="1500" b="0" spc="-10" dirty="0">
                <a:latin typeface="Calibri Light"/>
                <a:cs typeface="Calibri Light"/>
              </a:rPr>
              <a:t>however</a:t>
            </a:r>
            <a:r>
              <a:rPr sz="1500" b="0" spc="-55" dirty="0">
                <a:latin typeface="Calibri Light"/>
                <a:cs typeface="Calibri Light"/>
              </a:rPr>
              <a:t> </a:t>
            </a:r>
            <a:r>
              <a:rPr sz="1500" b="0" spc="-5" dirty="0">
                <a:latin typeface="Calibri Light"/>
                <a:cs typeface="Calibri Light"/>
              </a:rPr>
              <a:t>you</a:t>
            </a:r>
            <a:r>
              <a:rPr sz="1500" b="0" spc="-85" dirty="0">
                <a:latin typeface="Calibri Light"/>
                <a:cs typeface="Calibri Light"/>
              </a:rPr>
              <a:t> </a:t>
            </a:r>
            <a:r>
              <a:rPr sz="1500" b="0" spc="10" dirty="0">
                <a:latin typeface="Calibri Light"/>
                <a:cs typeface="Calibri Light"/>
              </a:rPr>
              <a:t>will</a:t>
            </a:r>
            <a:r>
              <a:rPr sz="1500" b="0" spc="-105" dirty="0">
                <a:latin typeface="Calibri Light"/>
                <a:cs typeface="Calibri Light"/>
              </a:rPr>
              <a:t> </a:t>
            </a:r>
            <a:r>
              <a:rPr sz="1500" b="0" spc="-10" dirty="0">
                <a:latin typeface="Calibri Light"/>
                <a:cs typeface="Calibri Light"/>
              </a:rPr>
              <a:t>receive</a:t>
            </a:r>
            <a:r>
              <a:rPr sz="1500" b="0" spc="-120" dirty="0">
                <a:latin typeface="Calibri Light"/>
                <a:cs typeface="Calibri Light"/>
              </a:rPr>
              <a:t> </a:t>
            </a:r>
            <a:r>
              <a:rPr sz="1500" b="0" spc="5" dirty="0">
                <a:latin typeface="Calibri Light"/>
                <a:cs typeface="Calibri Light"/>
              </a:rPr>
              <a:t>a</a:t>
            </a:r>
            <a:r>
              <a:rPr sz="1500" b="0" spc="-5" dirty="0">
                <a:latin typeface="Calibri Light"/>
                <a:cs typeface="Calibri Light"/>
              </a:rPr>
              <a:t> </a:t>
            </a:r>
            <a:r>
              <a:rPr sz="1500" b="0" spc="-15" dirty="0">
                <a:latin typeface="Calibri Light"/>
                <a:cs typeface="Calibri Light"/>
              </a:rPr>
              <a:t>confirmation</a:t>
            </a:r>
            <a:r>
              <a:rPr sz="1500" b="0" spc="-85" dirty="0">
                <a:latin typeface="Calibri Light"/>
                <a:cs typeface="Calibri Light"/>
              </a:rPr>
              <a:t> </a:t>
            </a:r>
            <a:r>
              <a:rPr sz="1500" b="0" spc="-5" dirty="0">
                <a:latin typeface="Calibri Light"/>
                <a:cs typeface="Calibri Light"/>
              </a:rPr>
              <a:t>email</a:t>
            </a:r>
            <a:r>
              <a:rPr sz="1500" b="0" spc="-25" dirty="0">
                <a:latin typeface="Calibri Light"/>
                <a:cs typeface="Calibri Light"/>
              </a:rPr>
              <a:t> </a:t>
            </a:r>
            <a:r>
              <a:rPr sz="1500" b="0" spc="10" dirty="0">
                <a:latin typeface="Calibri Light"/>
                <a:cs typeface="Calibri Light"/>
              </a:rPr>
              <a:t>with</a:t>
            </a:r>
            <a:r>
              <a:rPr sz="1500" b="0" spc="-160" dirty="0">
                <a:latin typeface="Calibri Light"/>
                <a:cs typeface="Calibri Light"/>
              </a:rPr>
              <a:t> </a:t>
            </a:r>
            <a:r>
              <a:rPr sz="1500" b="0" spc="-5" dirty="0">
                <a:latin typeface="Calibri Light"/>
                <a:cs typeface="Calibri Light"/>
              </a:rPr>
              <a:t>instructions</a:t>
            </a:r>
            <a:r>
              <a:rPr sz="1500" b="0" spc="-120" dirty="0">
                <a:latin typeface="Calibri Light"/>
                <a:cs typeface="Calibri Light"/>
              </a:rPr>
              <a:t> </a:t>
            </a:r>
            <a:r>
              <a:rPr sz="1500" b="0" spc="50" dirty="0">
                <a:latin typeface="Calibri Light"/>
                <a:cs typeface="Calibri Light"/>
              </a:rPr>
              <a:t>on</a:t>
            </a:r>
            <a:r>
              <a:rPr sz="1500" b="0" spc="-85" dirty="0">
                <a:latin typeface="Calibri Light"/>
                <a:cs typeface="Calibri Light"/>
              </a:rPr>
              <a:t> </a:t>
            </a:r>
            <a:r>
              <a:rPr sz="1500" b="0" spc="10" dirty="0">
                <a:latin typeface="Calibri Light"/>
                <a:cs typeface="Calibri Light"/>
              </a:rPr>
              <a:t>how</a:t>
            </a:r>
            <a:r>
              <a:rPr sz="1500" b="0" spc="-114" dirty="0">
                <a:latin typeface="Calibri Light"/>
                <a:cs typeface="Calibri Light"/>
              </a:rPr>
              <a:t> </a:t>
            </a:r>
            <a:r>
              <a:rPr sz="1500" b="0" spc="-5" dirty="0">
                <a:latin typeface="Calibri Light"/>
                <a:cs typeface="Calibri Light"/>
              </a:rPr>
              <a:t>to</a:t>
            </a:r>
            <a:r>
              <a:rPr sz="1500" b="0" spc="-85" dirty="0">
                <a:latin typeface="Calibri Light"/>
                <a:cs typeface="Calibri Light"/>
              </a:rPr>
              <a:t> </a:t>
            </a:r>
            <a:r>
              <a:rPr sz="1500" b="0" spc="10" dirty="0">
                <a:latin typeface="Calibri Light"/>
                <a:cs typeface="Calibri Light"/>
              </a:rPr>
              <a:t>print</a:t>
            </a:r>
            <a:r>
              <a:rPr sz="1500" b="0" spc="5" dirty="0">
                <a:latin typeface="Calibri Light"/>
                <a:cs typeface="Calibri Light"/>
              </a:rPr>
              <a:t> </a:t>
            </a:r>
            <a:r>
              <a:rPr sz="1500" b="0" spc="-5" dirty="0">
                <a:latin typeface="Calibri Light"/>
                <a:cs typeface="Calibri Light"/>
              </a:rPr>
              <a:t>one.</a:t>
            </a:r>
            <a:endParaRPr sz="1500" dirty="0">
              <a:latin typeface="Calibri Light"/>
              <a:cs typeface="Calibri Light"/>
            </a:endParaRPr>
          </a:p>
        </p:txBody>
      </p:sp>
      <p:sp>
        <p:nvSpPr>
          <p:cNvPr id="6" name="object 6"/>
          <p:cNvSpPr txBox="1">
            <a:spLocks noGrp="1"/>
          </p:cNvSpPr>
          <p:nvPr>
            <p:ph type="title"/>
          </p:nvPr>
        </p:nvSpPr>
        <p:spPr>
          <a:xfrm>
            <a:off x="0" y="0"/>
            <a:ext cx="12192000" cy="1292662"/>
          </a:xfrm>
          <a:prstGeom prst="rect">
            <a:avLst/>
          </a:prstGeom>
        </p:spPr>
        <p:txBody>
          <a:bodyPr vert="horz" wrap="square" lIns="0" tIns="0" rIns="0" bIns="0" rtlCol="0">
            <a:spAutoFit/>
          </a:bodyPr>
          <a:lstStyle/>
          <a:p>
            <a:pPr>
              <a:lnSpc>
                <a:spcPct val="100000"/>
              </a:lnSpc>
            </a:pPr>
            <a:endParaRPr sz="5350" dirty="0">
              <a:latin typeface="Times New Roman"/>
              <a:cs typeface="Times New Roman"/>
            </a:endParaRPr>
          </a:p>
          <a:p>
            <a:pPr marL="1905" algn="ctr">
              <a:lnSpc>
                <a:spcPct val="100000"/>
              </a:lnSpc>
            </a:pPr>
            <a:r>
              <a:rPr dirty="0"/>
              <a:t>The</a:t>
            </a:r>
            <a:r>
              <a:rPr spc="-90" dirty="0"/>
              <a:t> </a:t>
            </a:r>
            <a:r>
              <a:rPr spc="-10" dirty="0"/>
              <a:t>Enrollment</a:t>
            </a:r>
            <a:r>
              <a:rPr spc="-175" dirty="0"/>
              <a:t> </a:t>
            </a:r>
            <a:r>
              <a:rPr spc="-20" dirty="0"/>
              <a:t>Process</a:t>
            </a:r>
            <a:r>
              <a:rPr spc="-40" dirty="0"/>
              <a:t> </a:t>
            </a:r>
            <a:endParaRPr spc="-20" dirty="0"/>
          </a:p>
        </p:txBody>
      </p:sp>
      <p:sp>
        <p:nvSpPr>
          <p:cNvPr id="7" name="object 7"/>
          <p:cNvSpPr/>
          <p:nvPr/>
        </p:nvSpPr>
        <p:spPr>
          <a:xfrm>
            <a:off x="3876040" y="1478280"/>
            <a:ext cx="4455160" cy="50800"/>
          </a:xfrm>
          <a:custGeom>
            <a:avLst/>
            <a:gdLst/>
            <a:ahLst/>
            <a:cxnLst/>
            <a:rect l="l" t="t" r="r" b="b"/>
            <a:pathLst>
              <a:path w="4455159" h="50800">
                <a:moveTo>
                  <a:pt x="0" y="0"/>
                </a:moveTo>
                <a:lnTo>
                  <a:pt x="4455160" y="0"/>
                </a:lnTo>
              </a:path>
              <a:path w="4455159" h="50800">
                <a:moveTo>
                  <a:pt x="0" y="50800"/>
                </a:moveTo>
                <a:lnTo>
                  <a:pt x="4455160" y="50800"/>
                </a:lnTo>
              </a:path>
            </a:pathLst>
          </a:custGeom>
          <a:ln w="10160">
            <a:solidFill>
              <a:srgbClr val="FFFFFF"/>
            </a:solidFill>
          </a:ln>
        </p:spPr>
        <p:txBody>
          <a:bodyPr wrap="square" lIns="0" tIns="0" rIns="0" bIns="0" rtlCol="0"/>
          <a:lstStyle/>
          <a:p>
            <a:endParaRPr/>
          </a:p>
        </p:txBody>
      </p:sp>
      <p:pic>
        <p:nvPicPr>
          <p:cNvPr id="8" name="object 8"/>
          <p:cNvPicPr/>
          <p:nvPr/>
        </p:nvPicPr>
        <p:blipFill>
          <a:blip r:embed="rId2" cstate="print"/>
          <a:stretch>
            <a:fillRect/>
          </a:stretch>
        </p:blipFill>
        <p:spPr>
          <a:xfrm>
            <a:off x="4419600" y="4358640"/>
            <a:ext cx="3352800" cy="1991360"/>
          </a:xfrm>
          <a:prstGeom prst="rect">
            <a:avLst/>
          </a:prstGeom>
        </p:spPr>
      </p:pic>
      <p:grpSp>
        <p:nvGrpSpPr>
          <p:cNvPr id="9" name="object 9"/>
          <p:cNvGrpSpPr/>
          <p:nvPr/>
        </p:nvGrpSpPr>
        <p:grpSpPr>
          <a:xfrm>
            <a:off x="142239" y="487680"/>
            <a:ext cx="2346960" cy="1066800"/>
            <a:chOff x="142239" y="487680"/>
            <a:chExt cx="2346960" cy="1066800"/>
          </a:xfrm>
        </p:grpSpPr>
        <p:pic>
          <p:nvPicPr>
            <p:cNvPr id="10" name="object 10"/>
            <p:cNvPicPr/>
            <p:nvPr/>
          </p:nvPicPr>
          <p:blipFill>
            <a:blip r:embed="rId3" cstate="print"/>
            <a:stretch>
              <a:fillRect/>
            </a:stretch>
          </p:blipFill>
          <p:spPr>
            <a:xfrm>
              <a:off x="142239" y="497840"/>
              <a:ext cx="2204720" cy="1046479"/>
            </a:xfrm>
            <a:prstGeom prst="rect">
              <a:avLst/>
            </a:prstGeom>
          </p:spPr>
        </p:pic>
        <p:pic>
          <p:nvPicPr>
            <p:cNvPr id="11" name="object 11"/>
            <p:cNvPicPr/>
            <p:nvPr/>
          </p:nvPicPr>
          <p:blipFill>
            <a:blip r:embed="rId4" cstate="print"/>
            <a:stretch>
              <a:fillRect/>
            </a:stretch>
          </p:blipFill>
          <p:spPr>
            <a:xfrm>
              <a:off x="254000" y="487680"/>
              <a:ext cx="2235200" cy="1066800"/>
            </a:xfrm>
            <a:prstGeom prst="rect">
              <a:avLst/>
            </a:prstGeom>
          </p:spPr>
        </p:pic>
      </p:grpSp>
      <p:sp>
        <p:nvSpPr>
          <p:cNvPr id="12" name="object 12"/>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dirty="0"/>
              <a:t>34</a:t>
            </a:fld>
            <a:endParaRPr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1920239"/>
          </a:xfrm>
          <a:custGeom>
            <a:avLst/>
            <a:gdLst/>
            <a:ahLst/>
            <a:cxnLst/>
            <a:rect l="l" t="t" r="r" b="b"/>
            <a:pathLst>
              <a:path w="12192000" h="1920239">
                <a:moveTo>
                  <a:pt x="12192000" y="0"/>
                </a:moveTo>
                <a:lnTo>
                  <a:pt x="0" y="0"/>
                </a:lnTo>
                <a:lnTo>
                  <a:pt x="0" y="1920239"/>
                </a:lnTo>
                <a:lnTo>
                  <a:pt x="12192000" y="1920239"/>
                </a:lnTo>
                <a:lnTo>
                  <a:pt x="12192000" y="0"/>
                </a:lnTo>
                <a:close/>
              </a:path>
            </a:pathLst>
          </a:custGeom>
          <a:solidFill>
            <a:srgbClr val="001133"/>
          </a:solidFill>
        </p:spPr>
        <p:txBody>
          <a:bodyPr wrap="square" lIns="0" tIns="0" rIns="0" bIns="0" rtlCol="0"/>
          <a:lstStyle/>
          <a:p>
            <a:endParaRPr/>
          </a:p>
        </p:txBody>
      </p:sp>
      <p:sp>
        <p:nvSpPr>
          <p:cNvPr id="3" name="object 3"/>
          <p:cNvSpPr txBox="1"/>
          <p:nvPr/>
        </p:nvSpPr>
        <p:spPr>
          <a:xfrm>
            <a:off x="1146492" y="2173541"/>
            <a:ext cx="9897110" cy="3928640"/>
          </a:xfrm>
          <a:prstGeom prst="rect">
            <a:avLst/>
          </a:prstGeom>
        </p:spPr>
        <p:txBody>
          <a:bodyPr vert="horz" wrap="square" lIns="0" tIns="27305" rIns="0" bIns="0" rtlCol="0">
            <a:spAutoFit/>
          </a:bodyPr>
          <a:lstStyle/>
          <a:p>
            <a:pPr marL="12700" marR="182880">
              <a:lnSpc>
                <a:spcPts val="1760"/>
              </a:lnSpc>
              <a:spcBef>
                <a:spcPts val="215"/>
              </a:spcBef>
            </a:pPr>
            <a:r>
              <a:rPr sz="1500" b="0" spc="15" dirty="0">
                <a:latin typeface="Calibri Light"/>
                <a:cs typeface="Calibri Light"/>
              </a:rPr>
              <a:t>Family</a:t>
            </a:r>
            <a:r>
              <a:rPr sz="1500" b="0" spc="-130" dirty="0">
                <a:latin typeface="Calibri Light"/>
                <a:cs typeface="Calibri Light"/>
              </a:rPr>
              <a:t> </a:t>
            </a:r>
            <a:r>
              <a:rPr sz="1500" b="0" spc="-5" dirty="0">
                <a:latin typeface="Calibri Light"/>
                <a:cs typeface="Calibri Light"/>
              </a:rPr>
              <a:t>member</a:t>
            </a:r>
            <a:r>
              <a:rPr sz="1500" b="0" spc="-50" dirty="0">
                <a:latin typeface="Calibri Light"/>
                <a:cs typeface="Calibri Light"/>
              </a:rPr>
              <a:t> </a:t>
            </a:r>
            <a:r>
              <a:rPr sz="1500" b="0" spc="-5" dirty="0">
                <a:latin typeface="Calibri Light"/>
                <a:cs typeface="Calibri Light"/>
              </a:rPr>
              <a:t>eligibility</a:t>
            </a:r>
            <a:r>
              <a:rPr sz="1500" b="0" spc="-125" dirty="0">
                <a:latin typeface="Calibri Light"/>
                <a:cs typeface="Calibri Light"/>
              </a:rPr>
              <a:t> </a:t>
            </a:r>
            <a:r>
              <a:rPr sz="1500" b="0" spc="-20" dirty="0">
                <a:latin typeface="Calibri Light"/>
                <a:cs typeface="Calibri Light"/>
              </a:rPr>
              <a:t>requirements</a:t>
            </a:r>
            <a:r>
              <a:rPr sz="1500" b="0" spc="-40" dirty="0">
                <a:latin typeface="Calibri Light"/>
                <a:cs typeface="Calibri Light"/>
              </a:rPr>
              <a:t> </a:t>
            </a:r>
            <a:r>
              <a:rPr sz="1500" b="0" spc="20" dirty="0">
                <a:latin typeface="Calibri Light"/>
                <a:cs typeface="Calibri Light"/>
              </a:rPr>
              <a:t>are</a:t>
            </a:r>
            <a:r>
              <a:rPr sz="1500" b="0" spc="-125" dirty="0">
                <a:latin typeface="Calibri Light"/>
                <a:cs typeface="Calibri Light"/>
              </a:rPr>
              <a:t> </a:t>
            </a:r>
            <a:r>
              <a:rPr sz="1500" b="0" dirty="0">
                <a:latin typeface="Calibri Light"/>
                <a:cs typeface="Calibri Light"/>
              </a:rPr>
              <a:t>the</a:t>
            </a:r>
            <a:r>
              <a:rPr sz="1500" b="0" spc="-40" dirty="0">
                <a:latin typeface="Calibri Light"/>
                <a:cs typeface="Calibri Light"/>
              </a:rPr>
              <a:t> </a:t>
            </a:r>
            <a:r>
              <a:rPr sz="1500" b="0" dirty="0">
                <a:latin typeface="Calibri Light"/>
                <a:cs typeface="Calibri Light"/>
              </a:rPr>
              <a:t>same</a:t>
            </a:r>
            <a:r>
              <a:rPr sz="1500" b="0" spc="-125" dirty="0">
                <a:latin typeface="Calibri Light"/>
                <a:cs typeface="Calibri Light"/>
              </a:rPr>
              <a:t> </a:t>
            </a:r>
            <a:r>
              <a:rPr sz="1500" b="0" spc="45" dirty="0">
                <a:latin typeface="Calibri Light"/>
                <a:cs typeface="Calibri Light"/>
              </a:rPr>
              <a:t>as</a:t>
            </a:r>
            <a:r>
              <a:rPr sz="1500" b="0" spc="-120" dirty="0">
                <a:latin typeface="Calibri Light"/>
                <a:cs typeface="Calibri Light"/>
              </a:rPr>
              <a:t> </a:t>
            </a:r>
            <a:r>
              <a:rPr sz="1500" b="0" spc="30" dirty="0">
                <a:latin typeface="Calibri Light"/>
                <a:cs typeface="Calibri Light"/>
              </a:rPr>
              <a:t>the</a:t>
            </a:r>
            <a:r>
              <a:rPr sz="1500" b="0" spc="-130" dirty="0">
                <a:latin typeface="Calibri Light"/>
                <a:cs typeface="Calibri Light"/>
              </a:rPr>
              <a:t> </a:t>
            </a:r>
            <a:r>
              <a:rPr sz="1500" b="0" spc="5" dirty="0">
                <a:latin typeface="Calibri Light"/>
                <a:cs typeface="Calibri Light"/>
              </a:rPr>
              <a:t>family</a:t>
            </a:r>
            <a:r>
              <a:rPr sz="1500" b="0" spc="-125" dirty="0">
                <a:latin typeface="Calibri Light"/>
                <a:cs typeface="Calibri Light"/>
              </a:rPr>
              <a:t> </a:t>
            </a:r>
            <a:r>
              <a:rPr sz="1500" b="0" dirty="0">
                <a:latin typeface="Calibri Light"/>
                <a:cs typeface="Calibri Light"/>
              </a:rPr>
              <a:t>member</a:t>
            </a:r>
            <a:r>
              <a:rPr sz="1500" b="0" spc="-135" dirty="0">
                <a:latin typeface="Calibri Light"/>
                <a:cs typeface="Calibri Light"/>
              </a:rPr>
              <a:t> </a:t>
            </a:r>
            <a:r>
              <a:rPr sz="1500" b="0" spc="-5" dirty="0">
                <a:latin typeface="Calibri Light"/>
                <a:cs typeface="Calibri Light"/>
              </a:rPr>
              <a:t>eligibility</a:t>
            </a:r>
            <a:r>
              <a:rPr sz="1500" b="0" spc="-125" dirty="0">
                <a:latin typeface="Calibri Light"/>
                <a:cs typeface="Calibri Light"/>
              </a:rPr>
              <a:t> </a:t>
            </a:r>
            <a:r>
              <a:rPr sz="1500" b="0" spc="-10" dirty="0">
                <a:latin typeface="Calibri Light"/>
                <a:cs typeface="Calibri Light"/>
              </a:rPr>
              <a:t>requirements</a:t>
            </a:r>
            <a:r>
              <a:rPr sz="1500" b="0" spc="-120" dirty="0">
                <a:latin typeface="Calibri Light"/>
                <a:cs typeface="Calibri Light"/>
              </a:rPr>
              <a:t> </a:t>
            </a:r>
            <a:r>
              <a:rPr sz="1500" b="0" spc="15" dirty="0">
                <a:latin typeface="Calibri Light"/>
                <a:cs typeface="Calibri Light"/>
              </a:rPr>
              <a:t>for</a:t>
            </a:r>
            <a:r>
              <a:rPr sz="1500" b="0" spc="-135" dirty="0">
                <a:latin typeface="Calibri Light"/>
                <a:cs typeface="Calibri Light"/>
              </a:rPr>
              <a:t> </a:t>
            </a:r>
            <a:r>
              <a:rPr sz="1500" b="0" spc="30" dirty="0">
                <a:latin typeface="Calibri Light"/>
                <a:cs typeface="Calibri Light"/>
              </a:rPr>
              <a:t>the</a:t>
            </a:r>
            <a:r>
              <a:rPr sz="1500" b="0" spc="-130" dirty="0">
                <a:latin typeface="Calibri Light"/>
                <a:cs typeface="Calibri Light"/>
              </a:rPr>
              <a:t> </a:t>
            </a:r>
            <a:r>
              <a:rPr sz="1500" b="0" spc="15" dirty="0">
                <a:latin typeface="Calibri Light"/>
                <a:cs typeface="Calibri Light"/>
              </a:rPr>
              <a:t>Case</a:t>
            </a:r>
            <a:r>
              <a:rPr sz="1500" b="0" spc="-125" dirty="0">
                <a:latin typeface="Calibri Light"/>
                <a:cs typeface="Calibri Light"/>
              </a:rPr>
              <a:t> </a:t>
            </a:r>
            <a:r>
              <a:rPr sz="1500" b="0" spc="-15" dirty="0">
                <a:latin typeface="Calibri Light"/>
                <a:cs typeface="Calibri Light"/>
              </a:rPr>
              <a:t>Western</a:t>
            </a:r>
            <a:r>
              <a:rPr sz="1500" b="0" spc="-80" dirty="0">
                <a:latin typeface="Calibri Light"/>
                <a:cs typeface="Calibri Light"/>
              </a:rPr>
              <a:t> </a:t>
            </a:r>
            <a:r>
              <a:rPr sz="1500" b="0" spc="5" dirty="0">
                <a:latin typeface="Calibri Light"/>
                <a:cs typeface="Calibri Light"/>
              </a:rPr>
              <a:t>Reserve </a:t>
            </a:r>
            <a:r>
              <a:rPr sz="1500" b="0" spc="-325" dirty="0">
                <a:latin typeface="Calibri Light"/>
                <a:cs typeface="Calibri Light"/>
              </a:rPr>
              <a:t> </a:t>
            </a:r>
            <a:r>
              <a:rPr sz="1500" b="0" spc="10" dirty="0">
                <a:latin typeface="Calibri Light"/>
                <a:cs typeface="Calibri Light"/>
              </a:rPr>
              <a:t>University</a:t>
            </a:r>
            <a:r>
              <a:rPr sz="1500" b="0" spc="-140" dirty="0">
                <a:latin typeface="Calibri Light"/>
                <a:cs typeface="Calibri Light"/>
              </a:rPr>
              <a:t> </a:t>
            </a:r>
            <a:r>
              <a:rPr sz="1500" b="0" spc="-20" dirty="0">
                <a:latin typeface="Calibri Light"/>
                <a:cs typeface="Calibri Light"/>
              </a:rPr>
              <a:t>faculty/staff</a:t>
            </a:r>
            <a:r>
              <a:rPr sz="1500" b="0" spc="-80" dirty="0">
                <a:latin typeface="Calibri Light"/>
                <a:cs typeface="Calibri Light"/>
              </a:rPr>
              <a:t> </a:t>
            </a:r>
            <a:r>
              <a:rPr sz="1500" b="0" dirty="0">
                <a:latin typeface="Calibri Light"/>
                <a:cs typeface="Calibri Light"/>
              </a:rPr>
              <a:t>plans.</a:t>
            </a:r>
            <a:endParaRPr sz="1500" dirty="0">
              <a:latin typeface="Calibri Light"/>
              <a:cs typeface="Calibri Light"/>
            </a:endParaRPr>
          </a:p>
          <a:p>
            <a:pPr>
              <a:lnSpc>
                <a:spcPct val="100000"/>
              </a:lnSpc>
              <a:spcBef>
                <a:spcPts val="40"/>
              </a:spcBef>
            </a:pPr>
            <a:endParaRPr sz="1500" dirty="0">
              <a:latin typeface="Calibri Light"/>
              <a:cs typeface="Calibri Light"/>
            </a:endParaRPr>
          </a:p>
          <a:p>
            <a:pPr marL="12700">
              <a:lnSpc>
                <a:spcPct val="100000"/>
              </a:lnSpc>
              <a:spcBef>
                <a:spcPts val="5"/>
              </a:spcBef>
            </a:pPr>
            <a:r>
              <a:rPr sz="1500" b="0" spc="70" dirty="0">
                <a:solidFill>
                  <a:srgbClr val="002162"/>
                </a:solidFill>
                <a:latin typeface="Calibri Light"/>
                <a:cs typeface="Calibri Light"/>
              </a:rPr>
              <a:t>T</a:t>
            </a:r>
            <a:r>
              <a:rPr sz="1500" b="0" spc="95" dirty="0">
                <a:solidFill>
                  <a:srgbClr val="002162"/>
                </a:solidFill>
                <a:latin typeface="Calibri Light"/>
                <a:cs typeface="Calibri Light"/>
              </a:rPr>
              <a:t>h</a:t>
            </a:r>
            <a:r>
              <a:rPr sz="1500" b="0" spc="10" dirty="0">
                <a:solidFill>
                  <a:srgbClr val="002162"/>
                </a:solidFill>
                <a:latin typeface="Calibri Light"/>
                <a:cs typeface="Calibri Light"/>
              </a:rPr>
              <a:t>e</a:t>
            </a:r>
            <a:r>
              <a:rPr sz="1500" b="0" spc="-135" dirty="0">
                <a:solidFill>
                  <a:srgbClr val="002162"/>
                </a:solidFill>
                <a:latin typeface="Calibri Light"/>
                <a:cs typeface="Calibri Light"/>
              </a:rPr>
              <a:t> </a:t>
            </a:r>
            <a:r>
              <a:rPr sz="1500" b="0" spc="90" dirty="0">
                <a:solidFill>
                  <a:srgbClr val="002162"/>
                </a:solidFill>
                <a:latin typeface="Calibri Light"/>
                <a:cs typeface="Calibri Light"/>
              </a:rPr>
              <a:t>M</a:t>
            </a:r>
            <a:r>
              <a:rPr sz="1500" b="0" spc="10" dirty="0">
                <a:solidFill>
                  <a:srgbClr val="002162"/>
                </a:solidFill>
                <a:latin typeface="Calibri Light"/>
                <a:cs typeface="Calibri Light"/>
              </a:rPr>
              <a:t>a</a:t>
            </a:r>
            <a:r>
              <a:rPr sz="1500" b="0" spc="-25" dirty="0">
                <a:solidFill>
                  <a:srgbClr val="002162"/>
                </a:solidFill>
                <a:latin typeface="Calibri Light"/>
                <a:cs typeface="Calibri Light"/>
              </a:rPr>
              <a:t>j</a:t>
            </a:r>
            <a:r>
              <a:rPr sz="1500" b="0" spc="5" dirty="0">
                <a:solidFill>
                  <a:srgbClr val="002162"/>
                </a:solidFill>
                <a:latin typeface="Calibri Light"/>
                <a:cs typeface="Calibri Light"/>
              </a:rPr>
              <a:t>or</a:t>
            </a:r>
            <a:r>
              <a:rPr sz="1500" b="0" spc="-145" dirty="0">
                <a:solidFill>
                  <a:srgbClr val="002162"/>
                </a:solidFill>
                <a:latin typeface="Calibri Light"/>
                <a:cs typeface="Calibri Light"/>
              </a:rPr>
              <a:t> </a:t>
            </a:r>
            <a:r>
              <a:rPr sz="1500" b="0" spc="25" dirty="0">
                <a:solidFill>
                  <a:srgbClr val="002162"/>
                </a:solidFill>
                <a:latin typeface="Calibri Light"/>
                <a:cs typeface="Calibri Light"/>
              </a:rPr>
              <a:t>F</a:t>
            </a:r>
            <a:r>
              <a:rPr sz="1500" b="0" spc="10" dirty="0">
                <a:solidFill>
                  <a:srgbClr val="002162"/>
                </a:solidFill>
                <a:latin typeface="Calibri Light"/>
                <a:cs typeface="Calibri Light"/>
              </a:rPr>
              <a:t>a</a:t>
            </a:r>
            <a:r>
              <a:rPr sz="1500" b="0" spc="-70" dirty="0">
                <a:solidFill>
                  <a:srgbClr val="002162"/>
                </a:solidFill>
                <a:latin typeface="Calibri Light"/>
                <a:cs typeface="Calibri Light"/>
              </a:rPr>
              <a:t>m</a:t>
            </a:r>
            <a:r>
              <a:rPr sz="1500" b="0" spc="-15" dirty="0">
                <a:solidFill>
                  <a:srgbClr val="002162"/>
                </a:solidFill>
                <a:latin typeface="Calibri Light"/>
                <a:cs typeface="Calibri Light"/>
              </a:rPr>
              <a:t>il</a:t>
            </a:r>
            <a:r>
              <a:rPr sz="1500" b="0" spc="5" dirty="0">
                <a:solidFill>
                  <a:srgbClr val="002162"/>
                </a:solidFill>
                <a:latin typeface="Calibri Light"/>
                <a:cs typeface="Calibri Light"/>
              </a:rPr>
              <a:t>y</a:t>
            </a:r>
            <a:r>
              <a:rPr sz="1500" b="0" spc="-135" dirty="0">
                <a:solidFill>
                  <a:srgbClr val="002162"/>
                </a:solidFill>
                <a:latin typeface="Calibri Light"/>
                <a:cs typeface="Calibri Light"/>
              </a:rPr>
              <a:t> </a:t>
            </a:r>
            <a:r>
              <a:rPr sz="1500" b="0" spc="90" dirty="0">
                <a:solidFill>
                  <a:srgbClr val="002162"/>
                </a:solidFill>
                <a:latin typeface="Calibri Light"/>
                <a:cs typeface="Calibri Light"/>
              </a:rPr>
              <a:t>M</a:t>
            </a:r>
            <a:r>
              <a:rPr sz="1500" b="0" spc="-25" dirty="0">
                <a:solidFill>
                  <a:srgbClr val="002162"/>
                </a:solidFill>
                <a:latin typeface="Calibri Light"/>
                <a:cs typeface="Calibri Light"/>
              </a:rPr>
              <a:t>e</a:t>
            </a:r>
            <a:r>
              <a:rPr sz="1500" b="0" spc="15" dirty="0">
                <a:solidFill>
                  <a:srgbClr val="002162"/>
                </a:solidFill>
                <a:latin typeface="Calibri Light"/>
                <a:cs typeface="Calibri Light"/>
              </a:rPr>
              <a:t>m</a:t>
            </a:r>
            <a:r>
              <a:rPr sz="1500" b="0" spc="-70" dirty="0">
                <a:solidFill>
                  <a:srgbClr val="002162"/>
                </a:solidFill>
                <a:latin typeface="Calibri Light"/>
                <a:cs typeface="Calibri Light"/>
              </a:rPr>
              <a:t>b</a:t>
            </a:r>
            <a:r>
              <a:rPr sz="1500" b="0" spc="-25" dirty="0">
                <a:solidFill>
                  <a:srgbClr val="002162"/>
                </a:solidFill>
                <a:latin typeface="Calibri Light"/>
                <a:cs typeface="Calibri Light"/>
              </a:rPr>
              <a:t>e</a:t>
            </a:r>
            <a:r>
              <a:rPr sz="1500" b="0" spc="5" dirty="0">
                <a:solidFill>
                  <a:srgbClr val="002162"/>
                </a:solidFill>
                <a:latin typeface="Calibri Light"/>
                <a:cs typeface="Calibri Light"/>
              </a:rPr>
              <a:t>r</a:t>
            </a:r>
            <a:r>
              <a:rPr sz="1500" b="0" spc="-65" dirty="0">
                <a:solidFill>
                  <a:srgbClr val="002162"/>
                </a:solidFill>
                <a:latin typeface="Calibri Light"/>
                <a:cs typeface="Calibri Light"/>
              </a:rPr>
              <a:t> </a:t>
            </a:r>
            <a:r>
              <a:rPr sz="1500" b="0" spc="-10" dirty="0">
                <a:solidFill>
                  <a:srgbClr val="002162"/>
                </a:solidFill>
                <a:latin typeface="Calibri Light"/>
                <a:cs typeface="Calibri Light"/>
              </a:rPr>
              <a:t>C</a:t>
            </a:r>
            <a:r>
              <a:rPr sz="1500" b="0" spc="10" dirty="0">
                <a:solidFill>
                  <a:srgbClr val="002162"/>
                </a:solidFill>
                <a:latin typeface="Calibri Light"/>
                <a:cs typeface="Calibri Light"/>
              </a:rPr>
              <a:t>a</a:t>
            </a:r>
            <a:r>
              <a:rPr sz="1500" b="0" spc="-15" dirty="0">
                <a:solidFill>
                  <a:srgbClr val="002162"/>
                </a:solidFill>
                <a:latin typeface="Calibri Light"/>
                <a:cs typeface="Calibri Light"/>
              </a:rPr>
              <a:t>t</a:t>
            </a:r>
            <a:r>
              <a:rPr sz="1500" b="0" spc="-25" dirty="0">
                <a:solidFill>
                  <a:srgbClr val="002162"/>
                </a:solidFill>
                <a:latin typeface="Calibri Light"/>
                <a:cs typeface="Calibri Light"/>
              </a:rPr>
              <a:t>e</a:t>
            </a:r>
            <a:r>
              <a:rPr sz="1500" b="0" spc="10" dirty="0">
                <a:solidFill>
                  <a:srgbClr val="002162"/>
                </a:solidFill>
                <a:latin typeface="Calibri Light"/>
                <a:cs typeface="Calibri Light"/>
              </a:rPr>
              <a:t>g</a:t>
            </a:r>
            <a:r>
              <a:rPr sz="1500" b="0" spc="-65" dirty="0">
                <a:solidFill>
                  <a:srgbClr val="002162"/>
                </a:solidFill>
                <a:latin typeface="Calibri Light"/>
                <a:cs typeface="Calibri Light"/>
              </a:rPr>
              <a:t>o</a:t>
            </a:r>
            <a:r>
              <a:rPr sz="1500" b="0" spc="35" dirty="0">
                <a:solidFill>
                  <a:srgbClr val="002162"/>
                </a:solidFill>
                <a:latin typeface="Calibri Light"/>
                <a:cs typeface="Calibri Light"/>
              </a:rPr>
              <a:t>r</a:t>
            </a:r>
            <a:r>
              <a:rPr sz="1500" b="0" spc="-15" dirty="0">
                <a:solidFill>
                  <a:srgbClr val="002162"/>
                </a:solidFill>
                <a:latin typeface="Calibri Light"/>
                <a:cs typeface="Calibri Light"/>
              </a:rPr>
              <a:t>i</a:t>
            </a:r>
            <a:r>
              <a:rPr sz="1500" b="0" spc="-25" dirty="0">
                <a:solidFill>
                  <a:srgbClr val="002162"/>
                </a:solidFill>
                <a:latin typeface="Calibri Light"/>
                <a:cs typeface="Calibri Light"/>
              </a:rPr>
              <a:t>e</a:t>
            </a:r>
            <a:r>
              <a:rPr sz="1500" b="0" spc="5" dirty="0">
                <a:solidFill>
                  <a:srgbClr val="002162"/>
                </a:solidFill>
                <a:latin typeface="Calibri Light"/>
                <a:cs typeface="Calibri Light"/>
              </a:rPr>
              <a:t>s</a:t>
            </a:r>
            <a:r>
              <a:rPr sz="1500" b="0" spc="-130" dirty="0">
                <a:solidFill>
                  <a:srgbClr val="002162"/>
                </a:solidFill>
                <a:latin typeface="Calibri Light"/>
                <a:cs typeface="Calibri Light"/>
              </a:rPr>
              <a:t> </a:t>
            </a:r>
            <a:r>
              <a:rPr sz="1500" b="0" spc="30" dirty="0">
                <a:solidFill>
                  <a:srgbClr val="002162"/>
                </a:solidFill>
                <a:latin typeface="Calibri Light"/>
                <a:cs typeface="Calibri Light"/>
              </a:rPr>
              <a:t>A</a:t>
            </a:r>
            <a:r>
              <a:rPr sz="1500" b="0" spc="35" dirty="0">
                <a:solidFill>
                  <a:srgbClr val="002162"/>
                </a:solidFill>
                <a:latin typeface="Calibri Light"/>
                <a:cs typeface="Calibri Light"/>
              </a:rPr>
              <a:t>r</a:t>
            </a:r>
            <a:r>
              <a:rPr sz="1500" b="0" spc="-25" dirty="0">
                <a:solidFill>
                  <a:srgbClr val="002162"/>
                </a:solidFill>
                <a:latin typeface="Calibri Light"/>
                <a:cs typeface="Calibri Light"/>
              </a:rPr>
              <a:t>e</a:t>
            </a:r>
            <a:r>
              <a:rPr sz="1500" b="0" spc="5" dirty="0">
                <a:solidFill>
                  <a:srgbClr val="002162"/>
                </a:solidFill>
                <a:latin typeface="Calibri Light"/>
                <a:cs typeface="Calibri Light"/>
              </a:rPr>
              <a:t>:</a:t>
            </a:r>
            <a:endParaRPr sz="1500" dirty="0">
              <a:latin typeface="Calibri Light"/>
              <a:cs typeface="Calibri Light"/>
            </a:endParaRPr>
          </a:p>
          <a:p>
            <a:pPr>
              <a:lnSpc>
                <a:spcPct val="100000"/>
              </a:lnSpc>
              <a:spcBef>
                <a:spcPts val="30"/>
              </a:spcBef>
            </a:pPr>
            <a:endParaRPr sz="1450" dirty="0">
              <a:latin typeface="Calibri Light"/>
              <a:cs typeface="Calibri Light"/>
            </a:endParaRPr>
          </a:p>
          <a:p>
            <a:pPr marL="755650" lvl="1" indent="-285750">
              <a:spcBef>
                <a:spcPts val="5"/>
              </a:spcBef>
              <a:buFont typeface="Arial" panose="020B0604020202020204" pitchFamily="34" charset="0"/>
              <a:buChar char="•"/>
            </a:pPr>
            <a:r>
              <a:rPr sz="1500" b="0" spc="25" dirty="0">
                <a:latin typeface="Calibri Light"/>
                <a:cs typeface="Calibri Light"/>
              </a:rPr>
              <a:t>Spouse</a:t>
            </a:r>
            <a:endParaRPr sz="1500" dirty="0">
              <a:latin typeface="Calibri Light"/>
              <a:cs typeface="Calibri Light"/>
            </a:endParaRPr>
          </a:p>
          <a:p>
            <a:pPr marL="742950" lvl="1" indent="-285750">
              <a:spcBef>
                <a:spcPts val="30"/>
              </a:spcBef>
              <a:buFont typeface="Arial" panose="020B0604020202020204" pitchFamily="34" charset="0"/>
              <a:buChar char="•"/>
            </a:pPr>
            <a:endParaRPr sz="1450" dirty="0">
              <a:latin typeface="Calibri Light"/>
              <a:cs typeface="Calibri Light"/>
            </a:endParaRPr>
          </a:p>
          <a:p>
            <a:pPr marL="755650" lvl="1" indent="-285750">
              <a:spcBef>
                <a:spcPts val="5"/>
              </a:spcBef>
              <a:buFont typeface="Arial" panose="020B0604020202020204" pitchFamily="34" charset="0"/>
              <a:buChar char="•"/>
            </a:pPr>
            <a:r>
              <a:rPr lang="en-US" sz="1500" b="0" spc="5" dirty="0">
                <a:latin typeface="Calibri Light"/>
                <a:cs typeface="Calibri Light"/>
              </a:rPr>
              <a:t>Dependent </a:t>
            </a:r>
            <a:r>
              <a:rPr sz="1500" b="0" dirty="0">
                <a:latin typeface="Calibri Light"/>
                <a:cs typeface="Calibri Light"/>
              </a:rPr>
              <a:t>children</a:t>
            </a:r>
            <a:r>
              <a:rPr sz="1500" b="0" spc="-165" dirty="0">
                <a:latin typeface="Calibri Light"/>
                <a:cs typeface="Calibri Light"/>
              </a:rPr>
              <a:t> </a:t>
            </a:r>
            <a:r>
              <a:rPr sz="1500" b="0" spc="35" dirty="0">
                <a:latin typeface="Calibri Light"/>
                <a:cs typeface="Calibri Light"/>
              </a:rPr>
              <a:t>to</a:t>
            </a:r>
            <a:r>
              <a:rPr sz="1500" b="0" spc="-90" dirty="0">
                <a:latin typeface="Calibri Light"/>
                <a:cs typeface="Calibri Light"/>
              </a:rPr>
              <a:t> </a:t>
            </a:r>
            <a:r>
              <a:rPr sz="1500" b="0" spc="10" dirty="0">
                <a:latin typeface="Calibri Light"/>
                <a:cs typeface="Calibri Light"/>
              </a:rPr>
              <a:t>age</a:t>
            </a:r>
            <a:r>
              <a:rPr sz="1500" b="0" spc="-130" dirty="0">
                <a:latin typeface="Calibri Light"/>
                <a:cs typeface="Calibri Light"/>
              </a:rPr>
              <a:t> </a:t>
            </a:r>
            <a:r>
              <a:rPr sz="1500" b="0" spc="20" dirty="0">
                <a:latin typeface="Calibri Light"/>
                <a:cs typeface="Calibri Light"/>
              </a:rPr>
              <a:t>26</a:t>
            </a:r>
            <a:r>
              <a:rPr sz="1500" b="0" spc="-70" dirty="0">
                <a:latin typeface="Calibri Light"/>
                <a:cs typeface="Calibri Light"/>
              </a:rPr>
              <a:t> </a:t>
            </a:r>
            <a:r>
              <a:rPr sz="1500" b="0" spc="-5" dirty="0">
                <a:latin typeface="Calibri Light"/>
                <a:cs typeface="Calibri Light"/>
              </a:rPr>
              <a:t>regardless</a:t>
            </a:r>
            <a:r>
              <a:rPr sz="1500" b="0" spc="-125" dirty="0">
                <a:latin typeface="Calibri Light"/>
                <a:cs typeface="Calibri Light"/>
              </a:rPr>
              <a:t> </a:t>
            </a:r>
            <a:r>
              <a:rPr sz="1500" b="0" spc="5" dirty="0">
                <a:latin typeface="Calibri Light"/>
                <a:cs typeface="Calibri Light"/>
              </a:rPr>
              <a:t>of</a:t>
            </a:r>
            <a:r>
              <a:rPr sz="1500" b="0" spc="-75" dirty="0">
                <a:latin typeface="Calibri Light"/>
                <a:cs typeface="Calibri Light"/>
              </a:rPr>
              <a:t> </a:t>
            </a:r>
            <a:r>
              <a:rPr sz="1500" b="0" spc="-5" dirty="0">
                <a:latin typeface="Calibri Light"/>
                <a:cs typeface="Calibri Light"/>
              </a:rPr>
              <a:t>student</a:t>
            </a:r>
            <a:r>
              <a:rPr sz="1500" b="0" spc="-114" dirty="0">
                <a:latin typeface="Calibri Light"/>
                <a:cs typeface="Calibri Light"/>
              </a:rPr>
              <a:t> </a:t>
            </a:r>
            <a:r>
              <a:rPr sz="1500" b="0" spc="-5" dirty="0">
                <a:latin typeface="Calibri Light"/>
                <a:cs typeface="Calibri Light"/>
              </a:rPr>
              <a:t>status</a:t>
            </a:r>
            <a:endParaRPr sz="1500" dirty="0">
              <a:latin typeface="Calibri Light"/>
              <a:cs typeface="Calibri Light"/>
            </a:endParaRPr>
          </a:p>
          <a:p>
            <a:pPr marL="742950" lvl="1" indent="-285750">
              <a:spcBef>
                <a:spcPts val="35"/>
              </a:spcBef>
              <a:buFont typeface="Arial" panose="020B0604020202020204" pitchFamily="34" charset="0"/>
              <a:buChar char="•"/>
            </a:pPr>
            <a:endParaRPr sz="1450" dirty="0">
              <a:latin typeface="Calibri Light"/>
              <a:cs typeface="Calibri Light"/>
            </a:endParaRPr>
          </a:p>
          <a:p>
            <a:pPr marL="755650" lvl="1" indent="-285750">
              <a:buFont typeface="Arial" panose="020B0604020202020204" pitchFamily="34" charset="0"/>
              <a:buChar char="•"/>
            </a:pPr>
            <a:r>
              <a:rPr sz="1500" b="0" dirty="0">
                <a:latin typeface="Calibri Light"/>
                <a:cs typeface="Calibri Light"/>
              </a:rPr>
              <a:t>Stepchildren</a:t>
            </a:r>
            <a:r>
              <a:rPr sz="1500" b="0" spc="-90" dirty="0">
                <a:latin typeface="Calibri Light"/>
                <a:cs typeface="Calibri Light"/>
              </a:rPr>
              <a:t> </a:t>
            </a:r>
            <a:r>
              <a:rPr sz="1500" b="0" spc="-20" dirty="0">
                <a:latin typeface="Calibri Light"/>
                <a:cs typeface="Calibri Light"/>
              </a:rPr>
              <a:t>may</a:t>
            </a:r>
            <a:r>
              <a:rPr sz="1500" b="0" spc="-45" dirty="0">
                <a:latin typeface="Calibri Light"/>
                <a:cs typeface="Calibri Light"/>
              </a:rPr>
              <a:t> </a:t>
            </a:r>
            <a:r>
              <a:rPr sz="1500" b="0" spc="10" dirty="0">
                <a:latin typeface="Calibri Light"/>
                <a:cs typeface="Calibri Light"/>
              </a:rPr>
              <a:t>be</a:t>
            </a:r>
            <a:r>
              <a:rPr sz="1500" b="0" spc="-120" dirty="0">
                <a:latin typeface="Calibri Light"/>
                <a:cs typeface="Calibri Light"/>
              </a:rPr>
              <a:t> </a:t>
            </a:r>
            <a:r>
              <a:rPr sz="1500" b="0" dirty="0">
                <a:latin typeface="Calibri Light"/>
                <a:cs typeface="Calibri Light"/>
              </a:rPr>
              <a:t>included</a:t>
            </a:r>
            <a:r>
              <a:rPr sz="1500" b="0" spc="-85" dirty="0">
                <a:latin typeface="Calibri Light"/>
                <a:cs typeface="Calibri Light"/>
              </a:rPr>
              <a:t> </a:t>
            </a:r>
            <a:r>
              <a:rPr sz="1500" b="0" spc="35" dirty="0">
                <a:latin typeface="Calibri Light"/>
                <a:cs typeface="Calibri Light"/>
              </a:rPr>
              <a:t>if</a:t>
            </a:r>
            <a:r>
              <a:rPr sz="1500" b="0" spc="-70" dirty="0">
                <a:latin typeface="Calibri Light"/>
                <a:cs typeface="Calibri Light"/>
              </a:rPr>
              <a:t> </a:t>
            </a:r>
            <a:r>
              <a:rPr sz="1500" b="0" spc="-5" dirty="0">
                <a:latin typeface="Calibri Light"/>
                <a:cs typeface="Calibri Light"/>
              </a:rPr>
              <a:t>they</a:t>
            </a:r>
            <a:r>
              <a:rPr sz="1500" b="0" spc="-120" dirty="0">
                <a:latin typeface="Calibri Light"/>
                <a:cs typeface="Calibri Light"/>
              </a:rPr>
              <a:t> </a:t>
            </a:r>
            <a:r>
              <a:rPr sz="1500" b="0" spc="25" dirty="0">
                <a:latin typeface="Calibri Light"/>
                <a:cs typeface="Calibri Light"/>
              </a:rPr>
              <a:t>live</a:t>
            </a:r>
            <a:r>
              <a:rPr sz="1500" b="0" spc="-125" dirty="0">
                <a:latin typeface="Calibri Light"/>
                <a:cs typeface="Calibri Light"/>
              </a:rPr>
              <a:t> </a:t>
            </a:r>
            <a:r>
              <a:rPr sz="1500" b="0" spc="10" dirty="0">
                <a:latin typeface="Calibri Light"/>
                <a:cs typeface="Calibri Light"/>
              </a:rPr>
              <a:t>with</a:t>
            </a:r>
            <a:r>
              <a:rPr sz="1500" b="0" spc="-85" dirty="0">
                <a:latin typeface="Calibri Light"/>
                <a:cs typeface="Calibri Light"/>
              </a:rPr>
              <a:t> </a:t>
            </a:r>
            <a:r>
              <a:rPr sz="1500" b="0" dirty="0">
                <a:latin typeface="Calibri Light"/>
                <a:cs typeface="Calibri Light"/>
              </a:rPr>
              <a:t>the</a:t>
            </a:r>
            <a:r>
              <a:rPr sz="1500" b="0" spc="-120" dirty="0">
                <a:latin typeface="Calibri Light"/>
                <a:cs typeface="Calibri Light"/>
              </a:rPr>
              <a:t> </a:t>
            </a:r>
            <a:r>
              <a:rPr sz="1500" b="0" spc="-5" dirty="0">
                <a:latin typeface="Calibri Light"/>
                <a:cs typeface="Calibri Light"/>
              </a:rPr>
              <a:t>Postdoc</a:t>
            </a:r>
            <a:r>
              <a:rPr sz="1500" b="0" spc="-105" dirty="0">
                <a:latin typeface="Calibri Light"/>
                <a:cs typeface="Calibri Light"/>
              </a:rPr>
              <a:t> </a:t>
            </a:r>
            <a:r>
              <a:rPr sz="1500" b="0" spc="10" dirty="0">
                <a:latin typeface="Calibri Light"/>
                <a:cs typeface="Calibri Light"/>
              </a:rPr>
              <a:t>and</a:t>
            </a:r>
            <a:r>
              <a:rPr sz="1500" b="0" spc="-85" dirty="0">
                <a:latin typeface="Calibri Light"/>
                <a:cs typeface="Calibri Light"/>
              </a:rPr>
              <a:t> </a:t>
            </a:r>
            <a:r>
              <a:rPr sz="1500" b="0" spc="20" dirty="0">
                <a:latin typeface="Calibri Light"/>
                <a:cs typeface="Calibri Light"/>
              </a:rPr>
              <a:t>are</a:t>
            </a:r>
            <a:r>
              <a:rPr sz="1500" b="0" spc="-120" dirty="0">
                <a:latin typeface="Calibri Light"/>
                <a:cs typeface="Calibri Light"/>
              </a:rPr>
              <a:t> </a:t>
            </a:r>
            <a:r>
              <a:rPr sz="1500" b="0" spc="-5" dirty="0">
                <a:latin typeface="Calibri Light"/>
                <a:cs typeface="Calibri Light"/>
              </a:rPr>
              <a:t>supported</a:t>
            </a:r>
            <a:r>
              <a:rPr sz="1500" b="0" spc="-165" dirty="0">
                <a:latin typeface="Calibri Light"/>
                <a:cs typeface="Calibri Light"/>
              </a:rPr>
              <a:t> </a:t>
            </a:r>
            <a:r>
              <a:rPr sz="1500" b="0" spc="45" dirty="0">
                <a:latin typeface="Calibri Light"/>
                <a:cs typeface="Calibri Light"/>
              </a:rPr>
              <a:t>at</a:t>
            </a:r>
            <a:r>
              <a:rPr sz="1500" b="0" spc="-114" dirty="0">
                <a:latin typeface="Calibri Light"/>
                <a:cs typeface="Calibri Light"/>
              </a:rPr>
              <a:t> </a:t>
            </a:r>
            <a:r>
              <a:rPr sz="1500" b="0" spc="-5" dirty="0">
                <a:latin typeface="Calibri Light"/>
                <a:cs typeface="Calibri Light"/>
              </a:rPr>
              <a:t>more</a:t>
            </a:r>
            <a:r>
              <a:rPr sz="1500" b="0" spc="-120" dirty="0">
                <a:latin typeface="Calibri Light"/>
                <a:cs typeface="Calibri Light"/>
              </a:rPr>
              <a:t> </a:t>
            </a:r>
            <a:r>
              <a:rPr sz="1500" b="0" spc="20" dirty="0">
                <a:latin typeface="Calibri Light"/>
                <a:cs typeface="Calibri Light"/>
              </a:rPr>
              <a:t>than</a:t>
            </a:r>
            <a:r>
              <a:rPr sz="1500" b="0" spc="-165" dirty="0">
                <a:latin typeface="Calibri Light"/>
                <a:cs typeface="Calibri Light"/>
              </a:rPr>
              <a:t> </a:t>
            </a:r>
            <a:r>
              <a:rPr sz="1500" b="0" spc="25" dirty="0">
                <a:latin typeface="Calibri Light"/>
                <a:cs typeface="Calibri Light"/>
              </a:rPr>
              <a:t>50%</a:t>
            </a:r>
            <a:r>
              <a:rPr sz="1500" b="0" spc="-125" dirty="0">
                <a:latin typeface="Calibri Light"/>
                <a:cs typeface="Calibri Light"/>
              </a:rPr>
              <a:t> </a:t>
            </a:r>
            <a:r>
              <a:rPr sz="1500" b="0" spc="35" dirty="0">
                <a:latin typeface="Calibri Light"/>
                <a:cs typeface="Calibri Light"/>
              </a:rPr>
              <a:t>and</a:t>
            </a:r>
            <a:r>
              <a:rPr sz="1500" b="0" spc="-165" dirty="0">
                <a:latin typeface="Calibri Light"/>
                <a:cs typeface="Calibri Light"/>
              </a:rPr>
              <a:t> </a:t>
            </a:r>
            <a:r>
              <a:rPr sz="1500" b="0" spc="-5" dirty="0">
                <a:latin typeface="Calibri Light"/>
                <a:cs typeface="Calibri Light"/>
              </a:rPr>
              <a:t>claimed</a:t>
            </a:r>
            <a:r>
              <a:rPr sz="1500" b="0" spc="-85" dirty="0">
                <a:latin typeface="Calibri Light"/>
                <a:cs typeface="Calibri Light"/>
              </a:rPr>
              <a:t> </a:t>
            </a:r>
            <a:r>
              <a:rPr sz="1500" b="0" spc="45" dirty="0">
                <a:latin typeface="Calibri Light"/>
                <a:cs typeface="Calibri Light"/>
              </a:rPr>
              <a:t>as</a:t>
            </a:r>
            <a:r>
              <a:rPr sz="1500" b="0" spc="-125" dirty="0">
                <a:latin typeface="Calibri Light"/>
                <a:cs typeface="Calibri Light"/>
              </a:rPr>
              <a:t> </a:t>
            </a:r>
            <a:r>
              <a:rPr sz="1500" b="0" spc="5" dirty="0">
                <a:latin typeface="Calibri Light"/>
                <a:cs typeface="Calibri Light"/>
              </a:rPr>
              <a:t>a</a:t>
            </a:r>
            <a:r>
              <a:rPr sz="1500" b="0" spc="-10" dirty="0">
                <a:latin typeface="Calibri Light"/>
                <a:cs typeface="Calibri Light"/>
              </a:rPr>
              <a:t> </a:t>
            </a:r>
            <a:r>
              <a:rPr sz="1500" b="0" dirty="0">
                <a:latin typeface="Calibri Light"/>
                <a:cs typeface="Calibri Light"/>
              </a:rPr>
              <a:t>tax</a:t>
            </a:r>
            <a:r>
              <a:rPr sz="1500" b="0" spc="-85" dirty="0">
                <a:latin typeface="Calibri Light"/>
                <a:cs typeface="Calibri Light"/>
              </a:rPr>
              <a:t> </a:t>
            </a:r>
            <a:r>
              <a:rPr sz="1500" b="0" spc="-10" dirty="0">
                <a:latin typeface="Calibri Light"/>
                <a:cs typeface="Calibri Light"/>
              </a:rPr>
              <a:t>dependent</a:t>
            </a:r>
            <a:endParaRPr sz="1500" dirty="0">
              <a:latin typeface="Calibri Light"/>
              <a:cs typeface="Calibri Light"/>
            </a:endParaRPr>
          </a:p>
          <a:p>
            <a:pPr marL="742950" lvl="1" indent="-285750">
              <a:spcBef>
                <a:spcPts val="35"/>
              </a:spcBef>
              <a:buFont typeface="Arial" panose="020B0604020202020204" pitchFamily="34" charset="0"/>
              <a:buChar char="•"/>
            </a:pPr>
            <a:endParaRPr sz="1450" dirty="0">
              <a:latin typeface="Calibri Light"/>
              <a:cs typeface="Calibri Light"/>
            </a:endParaRPr>
          </a:p>
          <a:p>
            <a:pPr marL="755650" lvl="1" indent="-285750">
              <a:buFont typeface="Arial" panose="020B0604020202020204" pitchFamily="34" charset="0"/>
              <a:buChar char="•"/>
            </a:pPr>
            <a:r>
              <a:rPr sz="1500" b="0" spc="114" dirty="0">
                <a:latin typeface="Calibri Light"/>
                <a:cs typeface="Calibri Light"/>
              </a:rPr>
              <a:t>S</a:t>
            </a:r>
            <a:r>
              <a:rPr sz="1500" b="0" spc="10" dirty="0">
                <a:latin typeface="Calibri Light"/>
                <a:cs typeface="Calibri Light"/>
              </a:rPr>
              <a:t>am</a:t>
            </a:r>
            <a:r>
              <a:rPr sz="1500" b="0" spc="-20" dirty="0">
                <a:latin typeface="Calibri Light"/>
                <a:cs typeface="Calibri Light"/>
              </a:rPr>
              <a:t>e</a:t>
            </a:r>
            <a:r>
              <a:rPr sz="1500" b="0" spc="15" dirty="0">
                <a:latin typeface="Calibri Light"/>
                <a:cs typeface="Calibri Light"/>
              </a:rPr>
              <a:t>-</a:t>
            </a:r>
            <a:r>
              <a:rPr sz="1500" b="0" spc="-25" dirty="0">
                <a:latin typeface="Calibri Light"/>
                <a:cs typeface="Calibri Light"/>
              </a:rPr>
              <a:t>se</a:t>
            </a:r>
            <a:r>
              <a:rPr sz="1500" b="0" spc="5" dirty="0">
                <a:latin typeface="Calibri Light"/>
                <a:cs typeface="Calibri Light"/>
              </a:rPr>
              <a:t>x</a:t>
            </a:r>
            <a:r>
              <a:rPr sz="1500" b="0" spc="-95" dirty="0">
                <a:latin typeface="Calibri Light"/>
                <a:cs typeface="Calibri Light"/>
              </a:rPr>
              <a:t> </a:t>
            </a:r>
            <a:r>
              <a:rPr sz="1500" b="0" spc="15" dirty="0">
                <a:latin typeface="Calibri Light"/>
                <a:cs typeface="Calibri Light"/>
              </a:rPr>
              <a:t>dom</a:t>
            </a:r>
            <a:r>
              <a:rPr sz="1500" b="0" spc="-25" dirty="0">
                <a:latin typeface="Calibri Light"/>
                <a:cs typeface="Calibri Light"/>
              </a:rPr>
              <a:t>es</a:t>
            </a:r>
            <a:r>
              <a:rPr sz="1500" b="0" spc="-15" dirty="0">
                <a:latin typeface="Calibri Light"/>
                <a:cs typeface="Calibri Light"/>
              </a:rPr>
              <a:t>ti</a:t>
            </a:r>
            <a:r>
              <a:rPr sz="1500" b="0" spc="5" dirty="0">
                <a:latin typeface="Calibri Light"/>
                <a:cs typeface="Calibri Light"/>
              </a:rPr>
              <a:t>c</a:t>
            </a:r>
            <a:r>
              <a:rPr sz="1500" b="0" spc="-105" dirty="0">
                <a:latin typeface="Calibri Light"/>
                <a:cs typeface="Calibri Light"/>
              </a:rPr>
              <a:t> </a:t>
            </a:r>
            <a:r>
              <a:rPr sz="1500" b="0" spc="15" dirty="0">
                <a:latin typeface="Calibri Light"/>
                <a:cs typeface="Calibri Light"/>
              </a:rPr>
              <a:t>pa</a:t>
            </a:r>
            <a:r>
              <a:rPr sz="1500" b="0" spc="-40" dirty="0">
                <a:latin typeface="Calibri Light"/>
                <a:cs typeface="Calibri Light"/>
              </a:rPr>
              <a:t>r</a:t>
            </a:r>
            <a:r>
              <a:rPr sz="1500" b="0" spc="-15" dirty="0">
                <a:latin typeface="Calibri Light"/>
                <a:cs typeface="Calibri Light"/>
              </a:rPr>
              <a:t>t</a:t>
            </a:r>
            <a:r>
              <a:rPr sz="1500" b="0" spc="15" dirty="0">
                <a:latin typeface="Calibri Light"/>
                <a:cs typeface="Calibri Light"/>
              </a:rPr>
              <a:t>n</a:t>
            </a:r>
            <a:r>
              <a:rPr sz="1500" b="0" spc="-20" dirty="0">
                <a:latin typeface="Calibri Light"/>
                <a:cs typeface="Calibri Light"/>
              </a:rPr>
              <a:t>e</a:t>
            </a:r>
            <a:r>
              <a:rPr sz="1500" b="0" spc="5" dirty="0">
                <a:latin typeface="Calibri Light"/>
                <a:cs typeface="Calibri Light"/>
              </a:rPr>
              <a:t>r</a:t>
            </a:r>
            <a:endParaRPr sz="1500" dirty="0">
              <a:latin typeface="Calibri Light"/>
              <a:cs typeface="Calibri Light"/>
            </a:endParaRPr>
          </a:p>
          <a:p>
            <a:pPr>
              <a:lnSpc>
                <a:spcPct val="100000"/>
              </a:lnSpc>
              <a:spcBef>
                <a:spcPts val="5"/>
              </a:spcBef>
            </a:pPr>
            <a:endParaRPr sz="1550" dirty="0">
              <a:latin typeface="Calibri Light"/>
              <a:cs typeface="Calibri Light"/>
            </a:endParaRPr>
          </a:p>
          <a:p>
            <a:pPr marL="12700"/>
            <a:r>
              <a:rPr lang="en-US" sz="1500" spc="114" dirty="0">
                <a:latin typeface="Calibri Light"/>
                <a:cs typeface="Calibri Light"/>
              </a:rPr>
              <a:t>The required Declaration of Domestic Partnership form, found on the home page of the GBS benefit program website under Important Information, must be completed, signed and notarized then emailed to </a:t>
            </a:r>
            <a:r>
              <a:rPr lang="en-US" sz="1500" spc="114" dirty="0">
                <a:latin typeface="Calibri Light"/>
                <a:cs typeface="Calibri Light"/>
                <a:hlinkClick r:id="rId2"/>
              </a:rPr>
              <a:t>UniversityServices.GBS.casepbp@ajg.com</a:t>
            </a:r>
            <a:endParaRPr lang="en-US" sz="1500" spc="114" dirty="0">
              <a:latin typeface="Calibri Light"/>
              <a:cs typeface="Calibri Light"/>
            </a:endParaRPr>
          </a:p>
        </p:txBody>
      </p:sp>
      <p:sp>
        <p:nvSpPr>
          <p:cNvPr id="4" name="object 4"/>
          <p:cNvSpPr txBox="1">
            <a:spLocks noGrp="1"/>
          </p:cNvSpPr>
          <p:nvPr>
            <p:ph type="title"/>
          </p:nvPr>
        </p:nvSpPr>
        <p:spPr>
          <a:xfrm>
            <a:off x="3801109" y="666686"/>
            <a:ext cx="4601210" cy="489584"/>
          </a:xfrm>
          <a:prstGeom prst="rect">
            <a:avLst/>
          </a:prstGeom>
        </p:spPr>
        <p:txBody>
          <a:bodyPr vert="horz" wrap="square" lIns="0" tIns="11430" rIns="0" bIns="0" rtlCol="0">
            <a:spAutoFit/>
          </a:bodyPr>
          <a:lstStyle/>
          <a:p>
            <a:pPr marL="12700">
              <a:lnSpc>
                <a:spcPct val="100000"/>
              </a:lnSpc>
              <a:spcBef>
                <a:spcPts val="90"/>
              </a:spcBef>
            </a:pPr>
            <a:r>
              <a:rPr spc="-25" dirty="0"/>
              <a:t>Family</a:t>
            </a:r>
            <a:r>
              <a:rPr spc="-80" dirty="0"/>
              <a:t> </a:t>
            </a:r>
            <a:r>
              <a:rPr spc="-20" dirty="0"/>
              <a:t>Member</a:t>
            </a:r>
            <a:r>
              <a:rPr spc="-85" dirty="0"/>
              <a:t> </a:t>
            </a:r>
            <a:r>
              <a:rPr spc="-15" dirty="0"/>
              <a:t>Eligibility</a:t>
            </a:r>
          </a:p>
        </p:txBody>
      </p:sp>
      <p:grpSp>
        <p:nvGrpSpPr>
          <p:cNvPr id="5" name="object 5"/>
          <p:cNvGrpSpPr/>
          <p:nvPr/>
        </p:nvGrpSpPr>
        <p:grpSpPr>
          <a:xfrm>
            <a:off x="528319" y="436880"/>
            <a:ext cx="7792720" cy="1066800"/>
            <a:chOff x="528319" y="436880"/>
            <a:chExt cx="7792720" cy="1066800"/>
          </a:xfrm>
        </p:grpSpPr>
        <p:sp>
          <p:nvSpPr>
            <p:cNvPr id="6" name="object 6"/>
            <p:cNvSpPr/>
            <p:nvPr/>
          </p:nvSpPr>
          <p:spPr>
            <a:xfrm>
              <a:off x="3865879" y="1305560"/>
              <a:ext cx="4455160" cy="60960"/>
            </a:xfrm>
            <a:custGeom>
              <a:avLst/>
              <a:gdLst/>
              <a:ahLst/>
              <a:cxnLst/>
              <a:rect l="l" t="t" r="r" b="b"/>
              <a:pathLst>
                <a:path w="4455159" h="60959">
                  <a:moveTo>
                    <a:pt x="0" y="0"/>
                  </a:moveTo>
                  <a:lnTo>
                    <a:pt x="4455160" y="0"/>
                  </a:lnTo>
                </a:path>
                <a:path w="4455159" h="60959">
                  <a:moveTo>
                    <a:pt x="0" y="60960"/>
                  </a:moveTo>
                  <a:lnTo>
                    <a:pt x="4455160" y="60960"/>
                  </a:lnTo>
                </a:path>
              </a:pathLst>
            </a:custGeom>
            <a:ln w="10160">
              <a:solidFill>
                <a:srgbClr val="FFFFFF"/>
              </a:solidFill>
            </a:ln>
          </p:spPr>
          <p:txBody>
            <a:bodyPr wrap="square" lIns="0" tIns="0" rIns="0" bIns="0" rtlCol="0"/>
            <a:lstStyle/>
            <a:p>
              <a:endParaRPr/>
            </a:p>
          </p:txBody>
        </p:sp>
        <p:pic>
          <p:nvPicPr>
            <p:cNvPr id="7" name="object 7"/>
            <p:cNvPicPr/>
            <p:nvPr/>
          </p:nvPicPr>
          <p:blipFill>
            <a:blip r:embed="rId3" cstate="print"/>
            <a:stretch>
              <a:fillRect/>
            </a:stretch>
          </p:blipFill>
          <p:spPr>
            <a:xfrm>
              <a:off x="528319" y="436880"/>
              <a:ext cx="2235200" cy="1066800"/>
            </a:xfrm>
            <a:prstGeom prst="rect">
              <a:avLst/>
            </a:prstGeom>
          </p:spPr>
        </p:pic>
      </p:grpSp>
      <p:sp>
        <p:nvSpPr>
          <p:cNvPr id="8" name="object 8"/>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dirty="0"/>
              <a:t>35</a:t>
            </a:fld>
            <a:endParaRPr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1534160"/>
          </a:xfrm>
          <a:custGeom>
            <a:avLst/>
            <a:gdLst/>
            <a:ahLst/>
            <a:cxnLst/>
            <a:rect l="l" t="t" r="r" b="b"/>
            <a:pathLst>
              <a:path w="12192000" h="1534160">
                <a:moveTo>
                  <a:pt x="12192000" y="0"/>
                </a:moveTo>
                <a:lnTo>
                  <a:pt x="0" y="0"/>
                </a:lnTo>
                <a:lnTo>
                  <a:pt x="0" y="1534160"/>
                </a:lnTo>
                <a:lnTo>
                  <a:pt x="12192000" y="1534160"/>
                </a:lnTo>
                <a:lnTo>
                  <a:pt x="12192000" y="0"/>
                </a:lnTo>
                <a:close/>
              </a:path>
            </a:pathLst>
          </a:custGeom>
          <a:solidFill>
            <a:srgbClr val="001133"/>
          </a:solidFill>
        </p:spPr>
        <p:txBody>
          <a:bodyPr wrap="square" lIns="0" tIns="0" rIns="0" bIns="0" rtlCol="0"/>
          <a:lstStyle/>
          <a:p>
            <a:endParaRPr/>
          </a:p>
        </p:txBody>
      </p:sp>
      <p:sp>
        <p:nvSpPr>
          <p:cNvPr id="3" name="object 3"/>
          <p:cNvSpPr txBox="1">
            <a:spLocks noGrp="1"/>
          </p:cNvSpPr>
          <p:nvPr>
            <p:ph type="title"/>
          </p:nvPr>
        </p:nvSpPr>
        <p:spPr>
          <a:xfrm>
            <a:off x="2906395" y="302894"/>
            <a:ext cx="6381750" cy="492443"/>
          </a:xfrm>
          <a:prstGeom prst="rect">
            <a:avLst/>
          </a:prstGeom>
        </p:spPr>
        <p:txBody>
          <a:bodyPr vert="horz" wrap="square" lIns="0" tIns="30480" rIns="0" bIns="0" rtlCol="0">
            <a:spAutoFit/>
          </a:bodyPr>
          <a:lstStyle/>
          <a:p>
            <a:pPr marL="2574925" marR="5080" indent="-2562860">
              <a:lnSpc>
                <a:spcPts val="3610"/>
              </a:lnSpc>
              <a:spcBef>
                <a:spcPts val="240"/>
              </a:spcBef>
            </a:pPr>
            <a:r>
              <a:rPr lang="en-US" spc="-10" dirty="0"/>
              <a:t>Proud Sponsor of the NPA</a:t>
            </a:r>
            <a:endParaRPr spc="-20" dirty="0"/>
          </a:p>
        </p:txBody>
      </p:sp>
      <p:sp>
        <p:nvSpPr>
          <p:cNvPr id="4" name="object 4"/>
          <p:cNvSpPr txBox="1"/>
          <p:nvPr/>
        </p:nvSpPr>
        <p:spPr>
          <a:xfrm>
            <a:off x="3713860" y="2086546"/>
            <a:ext cx="7589520" cy="4378325"/>
          </a:xfrm>
          <a:prstGeom prst="rect">
            <a:avLst/>
          </a:prstGeom>
        </p:spPr>
        <p:txBody>
          <a:bodyPr vert="horz" wrap="square" lIns="0" tIns="15240" rIns="0" bIns="0" rtlCol="0">
            <a:spAutoFit/>
          </a:bodyPr>
          <a:lstStyle/>
          <a:p>
            <a:pPr marR="1160145" algn="ctr">
              <a:lnSpc>
                <a:spcPct val="100000"/>
              </a:lnSpc>
              <a:spcBef>
                <a:spcPts val="120"/>
              </a:spcBef>
            </a:pPr>
            <a:r>
              <a:rPr sz="1500" b="0" spc="20" dirty="0">
                <a:latin typeface="Calibri Light"/>
                <a:cs typeface="Calibri Light"/>
              </a:rPr>
              <a:t>We</a:t>
            </a:r>
            <a:r>
              <a:rPr sz="1500" b="0" spc="-50" dirty="0">
                <a:latin typeface="Calibri Light"/>
                <a:cs typeface="Calibri Light"/>
              </a:rPr>
              <a:t> </a:t>
            </a:r>
            <a:r>
              <a:rPr sz="1500" b="0" spc="45" dirty="0">
                <a:latin typeface="Calibri Light"/>
                <a:cs typeface="Calibri Light"/>
              </a:rPr>
              <a:t>are</a:t>
            </a:r>
            <a:r>
              <a:rPr sz="1500" b="0" spc="-130" dirty="0">
                <a:latin typeface="Calibri Light"/>
                <a:cs typeface="Calibri Light"/>
              </a:rPr>
              <a:t> </a:t>
            </a:r>
            <a:r>
              <a:rPr sz="1500" b="0" spc="10" dirty="0">
                <a:latin typeface="Calibri Light"/>
                <a:cs typeface="Calibri Light"/>
              </a:rPr>
              <a:t>a</a:t>
            </a:r>
            <a:r>
              <a:rPr sz="1500" b="0" spc="-85" dirty="0">
                <a:latin typeface="Calibri Light"/>
                <a:cs typeface="Calibri Light"/>
              </a:rPr>
              <a:t> </a:t>
            </a:r>
            <a:r>
              <a:rPr sz="1500" b="0" dirty="0">
                <a:latin typeface="Calibri Light"/>
                <a:cs typeface="Calibri Light"/>
              </a:rPr>
              <a:t>proud</a:t>
            </a:r>
            <a:r>
              <a:rPr sz="1500" b="0" spc="-90" dirty="0">
                <a:latin typeface="Calibri Light"/>
                <a:cs typeface="Calibri Light"/>
              </a:rPr>
              <a:t> </a:t>
            </a:r>
            <a:r>
              <a:rPr sz="1500" b="0" spc="-10" dirty="0">
                <a:latin typeface="Calibri Light"/>
                <a:cs typeface="Calibri Light"/>
              </a:rPr>
              <a:t>Distinguished</a:t>
            </a:r>
            <a:r>
              <a:rPr sz="1500" b="0" spc="-165" dirty="0">
                <a:latin typeface="Calibri Light"/>
                <a:cs typeface="Calibri Light"/>
              </a:rPr>
              <a:t> </a:t>
            </a:r>
            <a:r>
              <a:rPr sz="1500" b="0" spc="-5" dirty="0">
                <a:latin typeface="Calibri Light"/>
                <a:cs typeface="Calibri Light"/>
              </a:rPr>
              <a:t>Partner</a:t>
            </a:r>
            <a:r>
              <a:rPr sz="1500" b="0" spc="-60" dirty="0">
                <a:latin typeface="Calibri Light"/>
                <a:cs typeface="Calibri Light"/>
              </a:rPr>
              <a:t> </a:t>
            </a:r>
            <a:r>
              <a:rPr sz="1500" b="0" spc="5" dirty="0">
                <a:latin typeface="Calibri Light"/>
                <a:cs typeface="Calibri Light"/>
              </a:rPr>
              <a:t>of</a:t>
            </a:r>
            <a:r>
              <a:rPr sz="1500" b="0" spc="-70" dirty="0">
                <a:latin typeface="Calibri Light"/>
                <a:cs typeface="Calibri Light"/>
              </a:rPr>
              <a:t> </a:t>
            </a:r>
            <a:r>
              <a:rPr sz="1500" b="0" spc="30" dirty="0">
                <a:latin typeface="Calibri Light"/>
                <a:cs typeface="Calibri Light"/>
              </a:rPr>
              <a:t>the</a:t>
            </a:r>
            <a:r>
              <a:rPr sz="1500" b="0" spc="-130" dirty="0">
                <a:latin typeface="Calibri Light"/>
                <a:cs typeface="Calibri Light"/>
              </a:rPr>
              <a:t> </a:t>
            </a:r>
            <a:r>
              <a:rPr sz="1500" b="0" spc="-10" dirty="0">
                <a:latin typeface="Calibri Light"/>
                <a:cs typeface="Calibri Light"/>
              </a:rPr>
              <a:t>National</a:t>
            </a:r>
            <a:r>
              <a:rPr sz="1500" b="0" spc="-110" dirty="0">
                <a:latin typeface="Calibri Light"/>
                <a:cs typeface="Calibri Light"/>
              </a:rPr>
              <a:t> </a:t>
            </a:r>
            <a:r>
              <a:rPr sz="1500" b="0" spc="-20" dirty="0">
                <a:latin typeface="Calibri Light"/>
                <a:cs typeface="Calibri Light"/>
              </a:rPr>
              <a:t>Postdoctoral</a:t>
            </a:r>
            <a:r>
              <a:rPr sz="1500" b="0" spc="-30" dirty="0">
                <a:latin typeface="Calibri Light"/>
                <a:cs typeface="Calibri Light"/>
              </a:rPr>
              <a:t> </a:t>
            </a:r>
            <a:r>
              <a:rPr sz="1500" b="0" spc="-10" dirty="0">
                <a:latin typeface="Calibri Light"/>
                <a:cs typeface="Calibri Light"/>
              </a:rPr>
              <a:t>Association</a:t>
            </a:r>
            <a:r>
              <a:rPr sz="1500" b="0" spc="-165" dirty="0">
                <a:latin typeface="Calibri Light"/>
                <a:cs typeface="Calibri Light"/>
              </a:rPr>
              <a:t> </a:t>
            </a:r>
            <a:r>
              <a:rPr sz="1500" b="0" spc="-10" dirty="0">
                <a:latin typeface="Calibri Light"/>
                <a:cs typeface="Calibri Light"/>
              </a:rPr>
              <a:t>(NPA)!</a:t>
            </a:r>
            <a:endParaRPr sz="1500" dirty="0">
              <a:latin typeface="Calibri Light"/>
              <a:cs typeface="Calibri Light"/>
            </a:endParaRPr>
          </a:p>
          <a:p>
            <a:pPr>
              <a:lnSpc>
                <a:spcPct val="100000"/>
              </a:lnSpc>
              <a:spcBef>
                <a:spcPts val="5"/>
              </a:spcBef>
            </a:pPr>
            <a:endParaRPr sz="1550" dirty="0">
              <a:latin typeface="Calibri Light"/>
              <a:cs typeface="Calibri Light"/>
            </a:endParaRPr>
          </a:p>
          <a:p>
            <a:pPr marL="124460" marR="1285875" algn="ctr">
              <a:lnSpc>
                <a:spcPts val="1760"/>
              </a:lnSpc>
            </a:pPr>
            <a:r>
              <a:rPr sz="1500" b="0" spc="25" dirty="0">
                <a:latin typeface="Calibri Light"/>
                <a:cs typeface="Calibri Light"/>
              </a:rPr>
              <a:t>We</a:t>
            </a:r>
            <a:r>
              <a:rPr sz="1500" b="0" spc="-55" dirty="0">
                <a:latin typeface="Calibri Light"/>
                <a:cs typeface="Calibri Light"/>
              </a:rPr>
              <a:t> </a:t>
            </a:r>
            <a:r>
              <a:rPr sz="1500" b="0" spc="20" dirty="0">
                <a:latin typeface="Calibri Light"/>
                <a:cs typeface="Calibri Light"/>
              </a:rPr>
              <a:t>have</a:t>
            </a:r>
            <a:r>
              <a:rPr sz="1500" b="0" spc="-135" dirty="0">
                <a:latin typeface="Calibri Light"/>
                <a:cs typeface="Calibri Light"/>
              </a:rPr>
              <a:t> </a:t>
            </a:r>
            <a:r>
              <a:rPr sz="1500" b="0" spc="-5" dirty="0">
                <a:latin typeface="Calibri Light"/>
                <a:cs typeface="Calibri Light"/>
              </a:rPr>
              <a:t>supported</a:t>
            </a:r>
            <a:r>
              <a:rPr sz="1500" b="0" spc="-165" dirty="0">
                <a:latin typeface="Calibri Light"/>
                <a:cs typeface="Calibri Light"/>
              </a:rPr>
              <a:t> </a:t>
            </a:r>
            <a:r>
              <a:rPr sz="1500" b="0" spc="30" dirty="0">
                <a:latin typeface="Calibri Light"/>
                <a:cs typeface="Calibri Light"/>
              </a:rPr>
              <a:t>the</a:t>
            </a:r>
            <a:r>
              <a:rPr sz="1500" b="0" spc="-135" dirty="0">
                <a:latin typeface="Calibri Light"/>
                <a:cs typeface="Calibri Light"/>
              </a:rPr>
              <a:t> </a:t>
            </a:r>
            <a:r>
              <a:rPr sz="1500" b="0" spc="-10" dirty="0">
                <a:latin typeface="Calibri Light"/>
                <a:cs typeface="Calibri Light"/>
              </a:rPr>
              <a:t>NPA</a:t>
            </a:r>
            <a:r>
              <a:rPr sz="1500" b="0" spc="-160" dirty="0">
                <a:latin typeface="Calibri Light"/>
                <a:cs typeface="Calibri Light"/>
              </a:rPr>
              <a:t> </a:t>
            </a:r>
            <a:r>
              <a:rPr sz="1500" b="0" spc="15" dirty="0">
                <a:latin typeface="Calibri Light"/>
                <a:cs typeface="Calibri Light"/>
              </a:rPr>
              <a:t>for</a:t>
            </a:r>
            <a:r>
              <a:rPr sz="1500" b="0" spc="-140" dirty="0">
                <a:latin typeface="Calibri Light"/>
                <a:cs typeface="Calibri Light"/>
              </a:rPr>
              <a:t> </a:t>
            </a:r>
            <a:r>
              <a:rPr lang="en-US" sz="1500" b="0" spc="10" dirty="0">
                <a:latin typeface="Calibri Light"/>
                <a:cs typeface="Calibri Light"/>
              </a:rPr>
              <a:t>many year</a:t>
            </a:r>
            <a:r>
              <a:rPr sz="1500" b="0" spc="-5" dirty="0">
                <a:latin typeface="Calibri Light"/>
                <a:cs typeface="Calibri Light"/>
              </a:rPr>
              <a:t>s,</a:t>
            </a:r>
            <a:r>
              <a:rPr sz="1500" b="0" spc="-70" dirty="0">
                <a:latin typeface="Calibri Light"/>
                <a:cs typeface="Calibri Light"/>
              </a:rPr>
              <a:t> </a:t>
            </a:r>
            <a:r>
              <a:rPr sz="1500" b="0" spc="-5" dirty="0">
                <a:latin typeface="Calibri Light"/>
                <a:cs typeface="Calibri Light"/>
              </a:rPr>
              <a:t>providing</a:t>
            </a:r>
            <a:r>
              <a:rPr sz="1500" b="0" spc="-175" dirty="0">
                <a:latin typeface="Calibri Light"/>
                <a:cs typeface="Calibri Light"/>
              </a:rPr>
              <a:t> </a:t>
            </a:r>
            <a:r>
              <a:rPr sz="1500" b="0" dirty="0">
                <a:latin typeface="Calibri Light"/>
                <a:cs typeface="Calibri Light"/>
              </a:rPr>
              <a:t>support</a:t>
            </a:r>
            <a:r>
              <a:rPr sz="1500" b="0" spc="-120" dirty="0">
                <a:latin typeface="Calibri Light"/>
                <a:cs typeface="Calibri Light"/>
              </a:rPr>
              <a:t> </a:t>
            </a:r>
            <a:r>
              <a:rPr sz="1500" b="0" spc="45" dirty="0">
                <a:latin typeface="Calibri Light"/>
                <a:cs typeface="Calibri Light"/>
              </a:rPr>
              <a:t>as</a:t>
            </a:r>
            <a:r>
              <a:rPr sz="1500" b="0" spc="-125" dirty="0">
                <a:latin typeface="Calibri Light"/>
                <a:cs typeface="Calibri Light"/>
              </a:rPr>
              <a:t> </a:t>
            </a:r>
            <a:r>
              <a:rPr sz="1500" b="0" spc="15" dirty="0">
                <a:latin typeface="Calibri Light"/>
                <a:cs typeface="Calibri Light"/>
              </a:rPr>
              <a:t>they</a:t>
            </a:r>
            <a:r>
              <a:rPr sz="1500" b="0" spc="-135" dirty="0">
                <a:latin typeface="Calibri Light"/>
                <a:cs typeface="Calibri Light"/>
              </a:rPr>
              <a:t> </a:t>
            </a:r>
            <a:r>
              <a:rPr sz="1500" b="0" spc="10" dirty="0">
                <a:latin typeface="Calibri Light"/>
                <a:cs typeface="Calibri Light"/>
              </a:rPr>
              <a:t>bring </a:t>
            </a:r>
            <a:r>
              <a:rPr sz="1500" b="0" spc="-325" dirty="0">
                <a:latin typeface="Calibri Light"/>
                <a:cs typeface="Calibri Light"/>
              </a:rPr>
              <a:t> </a:t>
            </a:r>
            <a:r>
              <a:rPr sz="1500" b="0" spc="40" dirty="0">
                <a:latin typeface="Calibri Light"/>
                <a:cs typeface="Calibri Light"/>
              </a:rPr>
              <a:t>their</a:t>
            </a:r>
            <a:r>
              <a:rPr sz="1500" b="0" spc="-145" dirty="0">
                <a:latin typeface="Calibri Light"/>
                <a:cs typeface="Calibri Light"/>
              </a:rPr>
              <a:t> </a:t>
            </a:r>
            <a:r>
              <a:rPr sz="1500" b="0" dirty="0">
                <a:latin typeface="Calibri Light"/>
                <a:cs typeface="Calibri Light"/>
              </a:rPr>
              <a:t>valuable</a:t>
            </a:r>
            <a:r>
              <a:rPr sz="1500" b="0" spc="-135" dirty="0">
                <a:latin typeface="Calibri Light"/>
                <a:cs typeface="Calibri Light"/>
              </a:rPr>
              <a:t> </a:t>
            </a:r>
            <a:r>
              <a:rPr sz="1500" b="0" spc="-15" dirty="0">
                <a:latin typeface="Calibri Light"/>
                <a:cs typeface="Calibri Light"/>
              </a:rPr>
              <a:t>resources</a:t>
            </a:r>
            <a:r>
              <a:rPr sz="1500" b="0" spc="-50" dirty="0">
                <a:latin typeface="Calibri Light"/>
                <a:cs typeface="Calibri Light"/>
              </a:rPr>
              <a:t> </a:t>
            </a:r>
            <a:r>
              <a:rPr sz="1500" b="0" spc="-5" dirty="0">
                <a:latin typeface="Calibri Light"/>
                <a:cs typeface="Calibri Light"/>
              </a:rPr>
              <a:t>to</a:t>
            </a:r>
            <a:r>
              <a:rPr sz="1500" b="0" spc="-95" dirty="0">
                <a:latin typeface="Calibri Light"/>
                <a:cs typeface="Calibri Light"/>
              </a:rPr>
              <a:t> </a:t>
            </a:r>
            <a:r>
              <a:rPr sz="1500" b="0" spc="-10" dirty="0">
                <a:latin typeface="Calibri Light"/>
                <a:cs typeface="Calibri Light"/>
              </a:rPr>
              <a:t>postdocs</a:t>
            </a:r>
            <a:r>
              <a:rPr sz="1500" b="0" spc="-130" dirty="0">
                <a:latin typeface="Calibri Light"/>
                <a:cs typeface="Calibri Light"/>
              </a:rPr>
              <a:t> </a:t>
            </a:r>
            <a:r>
              <a:rPr sz="1500" b="0" spc="-15" dirty="0">
                <a:latin typeface="Calibri Light"/>
                <a:cs typeface="Calibri Light"/>
              </a:rPr>
              <a:t>throughout</a:t>
            </a:r>
            <a:r>
              <a:rPr sz="1500" b="0" spc="-40" dirty="0">
                <a:latin typeface="Calibri Light"/>
                <a:cs typeface="Calibri Light"/>
              </a:rPr>
              <a:t> </a:t>
            </a:r>
            <a:r>
              <a:rPr sz="1500" b="0" dirty="0">
                <a:latin typeface="Calibri Light"/>
                <a:cs typeface="Calibri Light"/>
              </a:rPr>
              <a:t>the</a:t>
            </a:r>
            <a:r>
              <a:rPr sz="1500" b="0" spc="-135" dirty="0">
                <a:latin typeface="Calibri Light"/>
                <a:cs typeface="Calibri Light"/>
              </a:rPr>
              <a:t> </a:t>
            </a:r>
            <a:r>
              <a:rPr sz="1500" b="0" spc="5" dirty="0">
                <a:latin typeface="Calibri Light"/>
                <a:cs typeface="Calibri Light"/>
              </a:rPr>
              <a:t>world,</a:t>
            </a:r>
            <a:r>
              <a:rPr sz="1500" b="0" spc="-155" dirty="0">
                <a:latin typeface="Calibri Light"/>
                <a:cs typeface="Calibri Light"/>
              </a:rPr>
              <a:t> </a:t>
            </a:r>
            <a:r>
              <a:rPr sz="1500" b="0" spc="20" dirty="0">
                <a:latin typeface="Calibri Light"/>
                <a:cs typeface="Calibri Light"/>
              </a:rPr>
              <a:t>such</a:t>
            </a:r>
            <a:r>
              <a:rPr sz="1500" b="0" spc="-95" dirty="0">
                <a:latin typeface="Calibri Light"/>
                <a:cs typeface="Calibri Light"/>
              </a:rPr>
              <a:t> </a:t>
            </a:r>
            <a:r>
              <a:rPr sz="1500" b="0" spc="25" dirty="0">
                <a:latin typeface="Calibri Light"/>
                <a:cs typeface="Calibri Light"/>
              </a:rPr>
              <a:t>as:</a:t>
            </a:r>
            <a:endParaRPr sz="1500" dirty="0">
              <a:latin typeface="Calibri Light"/>
              <a:cs typeface="Calibri Light"/>
            </a:endParaRPr>
          </a:p>
          <a:p>
            <a:pPr>
              <a:lnSpc>
                <a:spcPct val="100000"/>
              </a:lnSpc>
              <a:spcBef>
                <a:spcPts val="45"/>
              </a:spcBef>
            </a:pPr>
            <a:endParaRPr sz="1400" dirty="0">
              <a:latin typeface="Calibri Light"/>
              <a:cs typeface="Calibri Light"/>
            </a:endParaRPr>
          </a:p>
          <a:p>
            <a:pPr marL="1323975" indent="-285115">
              <a:lnSpc>
                <a:spcPct val="100000"/>
              </a:lnSpc>
              <a:spcBef>
                <a:spcPts val="5"/>
              </a:spcBef>
              <a:buFont typeface="Arial"/>
              <a:buChar char="•"/>
              <a:tabLst>
                <a:tab pos="1323975" algn="l"/>
                <a:tab pos="1324610" algn="l"/>
              </a:tabLst>
            </a:pPr>
            <a:r>
              <a:rPr sz="1500" b="0" spc="-45" dirty="0">
                <a:latin typeface="Calibri Light"/>
                <a:cs typeface="Calibri Light"/>
              </a:rPr>
              <a:t>W</a:t>
            </a:r>
            <a:r>
              <a:rPr sz="1500" b="0" spc="15" dirty="0">
                <a:latin typeface="Calibri Light"/>
                <a:cs typeface="Calibri Light"/>
              </a:rPr>
              <a:t>o</a:t>
            </a:r>
            <a:r>
              <a:rPr sz="1500" b="0" spc="40" dirty="0">
                <a:latin typeface="Calibri Light"/>
                <a:cs typeface="Calibri Light"/>
              </a:rPr>
              <a:t>r</a:t>
            </a:r>
            <a:r>
              <a:rPr sz="1500" b="0" spc="-25" dirty="0">
                <a:latin typeface="Calibri Light"/>
                <a:cs typeface="Calibri Light"/>
              </a:rPr>
              <a:t>k</a:t>
            </a:r>
            <a:r>
              <a:rPr sz="1500" b="0" spc="-15" dirty="0">
                <a:latin typeface="Calibri Light"/>
                <a:cs typeface="Calibri Light"/>
              </a:rPr>
              <a:t>i</a:t>
            </a:r>
            <a:r>
              <a:rPr sz="1500" b="0" spc="15" dirty="0">
                <a:latin typeface="Calibri Light"/>
                <a:cs typeface="Calibri Light"/>
              </a:rPr>
              <a:t>n</a:t>
            </a:r>
            <a:r>
              <a:rPr sz="1500" b="0" spc="10" dirty="0">
                <a:latin typeface="Calibri Light"/>
                <a:cs typeface="Calibri Light"/>
              </a:rPr>
              <a:t>g</a:t>
            </a:r>
            <a:r>
              <a:rPr sz="1500" b="0" spc="-95" dirty="0">
                <a:latin typeface="Calibri Light"/>
                <a:cs typeface="Calibri Light"/>
              </a:rPr>
              <a:t> </a:t>
            </a:r>
            <a:r>
              <a:rPr sz="1500" b="0" spc="-20" dirty="0">
                <a:latin typeface="Calibri Light"/>
                <a:cs typeface="Calibri Light"/>
              </a:rPr>
              <a:t>t</a:t>
            </a:r>
            <a:r>
              <a:rPr sz="1500" b="0" spc="10" dirty="0">
                <a:latin typeface="Calibri Light"/>
                <a:cs typeface="Calibri Light"/>
              </a:rPr>
              <a:t>o</a:t>
            </a:r>
            <a:r>
              <a:rPr sz="1500" b="0" spc="-15" dirty="0">
                <a:latin typeface="Calibri Light"/>
                <a:cs typeface="Calibri Light"/>
              </a:rPr>
              <a:t> </a:t>
            </a:r>
            <a:r>
              <a:rPr sz="1500" b="0" spc="-25" dirty="0">
                <a:latin typeface="Calibri Light"/>
                <a:cs typeface="Calibri Light"/>
              </a:rPr>
              <a:t>es</a:t>
            </a:r>
            <a:r>
              <a:rPr sz="1500" b="0" spc="-20" dirty="0">
                <a:latin typeface="Calibri Light"/>
                <a:cs typeface="Calibri Light"/>
              </a:rPr>
              <a:t>t</a:t>
            </a:r>
            <a:r>
              <a:rPr sz="1500" b="0" spc="15" dirty="0">
                <a:latin typeface="Calibri Light"/>
                <a:cs typeface="Calibri Light"/>
              </a:rPr>
              <a:t>ab</a:t>
            </a:r>
            <a:r>
              <a:rPr sz="1500" b="0" spc="-15" dirty="0">
                <a:latin typeface="Calibri Light"/>
                <a:cs typeface="Calibri Light"/>
              </a:rPr>
              <a:t>li</a:t>
            </a:r>
            <a:r>
              <a:rPr sz="1500" b="0" spc="-25" dirty="0">
                <a:latin typeface="Calibri Light"/>
                <a:cs typeface="Calibri Light"/>
              </a:rPr>
              <a:t>s</a:t>
            </a:r>
            <a:r>
              <a:rPr sz="1500" b="0" spc="10" dirty="0">
                <a:latin typeface="Calibri Light"/>
                <a:cs typeface="Calibri Light"/>
              </a:rPr>
              <a:t>h</a:t>
            </a:r>
            <a:r>
              <a:rPr sz="1500" b="0" spc="-10" dirty="0">
                <a:latin typeface="Calibri Light"/>
                <a:cs typeface="Calibri Light"/>
              </a:rPr>
              <a:t> </a:t>
            </a:r>
            <a:r>
              <a:rPr lang="en-US" sz="1500" b="0" spc="35" dirty="0">
                <a:latin typeface="Calibri Light"/>
                <a:cs typeface="Calibri Light"/>
              </a:rPr>
              <a:t>Postdoc Offices</a:t>
            </a:r>
            <a:r>
              <a:rPr sz="1500" b="0" spc="-130" dirty="0">
                <a:latin typeface="Calibri Light"/>
                <a:cs typeface="Calibri Light"/>
              </a:rPr>
              <a:t> </a:t>
            </a:r>
            <a:r>
              <a:rPr sz="1500" b="0" spc="15" dirty="0">
                <a:latin typeface="Calibri Light"/>
                <a:cs typeface="Calibri Light"/>
              </a:rPr>
              <a:t>an</a:t>
            </a:r>
            <a:r>
              <a:rPr sz="1500" b="0" spc="10" dirty="0">
                <a:latin typeface="Calibri Light"/>
                <a:cs typeface="Calibri Light"/>
              </a:rPr>
              <a:t>d</a:t>
            </a:r>
            <a:r>
              <a:rPr sz="1500" b="0" spc="-10" dirty="0">
                <a:latin typeface="Calibri Light"/>
                <a:cs typeface="Calibri Light"/>
              </a:rPr>
              <a:t> </a:t>
            </a:r>
            <a:r>
              <a:rPr lang="en-US" sz="1500" b="0" spc="35" dirty="0">
                <a:latin typeface="Calibri Light"/>
                <a:cs typeface="Calibri Light"/>
              </a:rPr>
              <a:t>Postdoc Associations</a:t>
            </a:r>
            <a:endParaRPr sz="1500" dirty="0">
              <a:latin typeface="Calibri Light"/>
              <a:cs typeface="Calibri Light"/>
            </a:endParaRPr>
          </a:p>
          <a:p>
            <a:pPr>
              <a:lnSpc>
                <a:spcPct val="100000"/>
              </a:lnSpc>
              <a:spcBef>
                <a:spcPts val="30"/>
              </a:spcBef>
              <a:buFont typeface="Arial"/>
              <a:buChar char="•"/>
            </a:pPr>
            <a:endParaRPr sz="1450" dirty="0">
              <a:latin typeface="Calibri Light"/>
              <a:cs typeface="Calibri Light"/>
            </a:endParaRPr>
          </a:p>
          <a:p>
            <a:pPr marL="1323975" indent="-285115">
              <a:lnSpc>
                <a:spcPct val="100000"/>
              </a:lnSpc>
              <a:spcBef>
                <a:spcPts val="5"/>
              </a:spcBef>
              <a:buFont typeface="Arial"/>
              <a:buChar char="•"/>
              <a:tabLst>
                <a:tab pos="1323975" algn="l"/>
                <a:tab pos="1324610" algn="l"/>
              </a:tabLst>
            </a:pPr>
            <a:r>
              <a:rPr sz="1500" b="0" dirty="0">
                <a:latin typeface="Calibri Light"/>
                <a:cs typeface="Calibri Light"/>
              </a:rPr>
              <a:t>U</a:t>
            </a:r>
            <a:r>
              <a:rPr sz="1500" b="0" spc="15" dirty="0">
                <a:latin typeface="Calibri Light"/>
                <a:cs typeface="Calibri Light"/>
              </a:rPr>
              <a:t>pda</a:t>
            </a:r>
            <a:r>
              <a:rPr sz="1500" b="0" spc="-20" dirty="0">
                <a:latin typeface="Calibri Light"/>
                <a:cs typeface="Calibri Light"/>
              </a:rPr>
              <a:t>t</a:t>
            </a:r>
            <a:r>
              <a:rPr sz="1500" b="0" spc="-15" dirty="0">
                <a:latin typeface="Calibri Light"/>
                <a:cs typeface="Calibri Light"/>
              </a:rPr>
              <a:t>i</a:t>
            </a:r>
            <a:r>
              <a:rPr sz="1500" b="0" spc="15" dirty="0">
                <a:latin typeface="Calibri Light"/>
                <a:cs typeface="Calibri Light"/>
              </a:rPr>
              <a:t>n</a:t>
            </a:r>
            <a:r>
              <a:rPr sz="1500" b="0" spc="10" dirty="0">
                <a:latin typeface="Calibri Light"/>
                <a:cs typeface="Calibri Light"/>
              </a:rPr>
              <a:t>g</a:t>
            </a:r>
            <a:r>
              <a:rPr sz="1500" b="0" spc="-95" dirty="0">
                <a:latin typeface="Calibri Light"/>
                <a:cs typeface="Calibri Light"/>
              </a:rPr>
              <a:t> </a:t>
            </a:r>
            <a:r>
              <a:rPr sz="1500" b="0" spc="15" dirty="0">
                <a:latin typeface="Calibri Light"/>
                <a:cs typeface="Calibri Light"/>
              </a:rPr>
              <a:t>an</a:t>
            </a:r>
            <a:r>
              <a:rPr sz="1500" b="0" spc="10" dirty="0">
                <a:latin typeface="Calibri Light"/>
                <a:cs typeface="Calibri Light"/>
              </a:rPr>
              <a:t>d</a:t>
            </a:r>
            <a:r>
              <a:rPr sz="1500" b="0" spc="-90" dirty="0">
                <a:latin typeface="Calibri Light"/>
                <a:cs typeface="Calibri Light"/>
              </a:rPr>
              <a:t> </a:t>
            </a:r>
            <a:r>
              <a:rPr sz="1500" b="0" spc="15" dirty="0">
                <a:latin typeface="Calibri Light"/>
                <a:cs typeface="Calibri Light"/>
              </a:rPr>
              <a:t>d</a:t>
            </a:r>
            <a:r>
              <a:rPr sz="1500" b="0" spc="-20" dirty="0">
                <a:latin typeface="Calibri Light"/>
                <a:cs typeface="Calibri Light"/>
              </a:rPr>
              <a:t>eve</a:t>
            </a:r>
            <a:r>
              <a:rPr sz="1500" b="0" spc="-15" dirty="0">
                <a:latin typeface="Calibri Light"/>
                <a:cs typeface="Calibri Light"/>
              </a:rPr>
              <a:t>l</a:t>
            </a:r>
            <a:r>
              <a:rPr sz="1500" b="0" spc="15" dirty="0">
                <a:latin typeface="Calibri Light"/>
                <a:cs typeface="Calibri Light"/>
              </a:rPr>
              <a:t>op</a:t>
            </a:r>
            <a:r>
              <a:rPr sz="1500" b="0" spc="-15" dirty="0">
                <a:latin typeface="Calibri Light"/>
                <a:cs typeface="Calibri Light"/>
              </a:rPr>
              <a:t>i</a:t>
            </a:r>
            <a:r>
              <a:rPr sz="1500" b="0" spc="15" dirty="0">
                <a:latin typeface="Calibri Light"/>
                <a:cs typeface="Calibri Light"/>
              </a:rPr>
              <a:t>n</a:t>
            </a:r>
            <a:r>
              <a:rPr sz="1500" b="0" spc="10" dirty="0">
                <a:latin typeface="Calibri Light"/>
                <a:cs typeface="Calibri Light"/>
              </a:rPr>
              <a:t>g</a:t>
            </a:r>
            <a:r>
              <a:rPr sz="1500" b="0" spc="-95" dirty="0">
                <a:latin typeface="Calibri Light"/>
                <a:cs typeface="Calibri Light"/>
              </a:rPr>
              <a:t> </a:t>
            </a:r>
            <a:r>
              <a:rPr sz="1500" b="0" spc="15" dirty="0">
                <a:latin typeface="Calibri Light"/>
                <a:cs typeface="Calibri Light"/>
              </a:rPr>
              <a:t>po</a:t>
            </a:r>
            <a:r>
              <a:rPr sz="1500" b="0" spc="-25" dirty="0">
                <a:latin typeface="Calibri Light"/>
                <a:cs typeface="Calibri Light"/>
              </a:rPr>
              <a:t>s</a:t>
            </a:r>
            <a:r>
              <a:rPr sz="1500" b="0" spc="-20" dirty="0">
                <a:latin typeface="Calibri Light"/>
                <a:cs typeface="Calibri Light"/>
              </a:rPr>
              <a:t>t</a:t>
            </a:r>
            <a:r>
              <a:rPr sz="1500" b="0" spc="15" dirty="0">
                <a:latin typeface="Calibri Light"/>
                <a:cs typeface="Calibri Light"/>
              </a:rPr>
              <a:t>do</a:t>
            </a:r>
            <a:r>
              <a:rPr sz="1500" b="0" spc="5" dirty="0">
                <a:latin typeface="Calibri Light"/>
                <a:cs typeface="Calibri Light"/>
              </a:rPr>
              <a:t>c</a:t>
            </a:r>
            <a:r>
              <a:rPr sz="1500" b="0" spc="-105" dirty="0">
                <a:latin typeface="Calibri Light"/>
                <a:cs typeface="Calibri Light"/>
              </a:rPr>
              <a:t> </a:t>
            </a:r>
            <a:r>
              <a:rPr sz="1500" b="0" spc="40" dirty="0">
                <a:latin typeface="Calibri Light"/>
                <a:cs typeface="Calibri Light"/>
              </a:rPr>
              <a:t>r</a:t>
            </a:r>
            <a:r>
              <a:rPr sz="1500" b="0" spc="-25" dirty="0">
                <a:latin typeface="Calibri Light"/>
                <a:cs typeface="Calibri Light"/>
              </a:rPr>
              <a:t>es</a:t>
            </a:r>
            <a:r>
              <a:rPr sz="1500" b="0" spc="15" dirty="0">
                <a:latin typeface="Calibri Light"/>
                <a:cs typeface="Calibri Light"/>
              </a:rPr>
              <a:t>ou</a:t>
            </a:r>
            <a:r>
              <a:rPr sz="1500" b="0" spc="40" dirty="0">
                <a:latin typeface="Calibri Light"/>
                <a:cs typeface="Calibri Light"/>
              </a:rPr>
              <a:t>r</a:t>
            </a:r>
            <a:r>
              <a:rPr sz="1500" b="0" dirty="0">
                <a:latin typeface="Calibri Light"/>
                <a:cs typeface="Calibri Light"/>
              </a:rPr>
              <a:t>c</a:t>
            </a:r>
            <a:r>
              <a:rPr sz="1500" b="0" spc="-25" dirty="0">
                <a:latin typeface="Calibri Light"/>
                <a:cs typeface="Calibri Light"/>
              </a:rPr>
              <a:t>e</a:t>
            </a:r>
            <a:r>
              <a:rPr sz="1500" b="0" spc="5" dirty="0">
                <a:latin typeface="Calibri Light"/>
                <a:cs typeface="Calibri Light"/>
              </a:rPr>
              <a:t>s</a:t>
            </a:r>
            <a:endParaRPr sz="1500" dirty="0">
              <a:latin typeface="Calibri Light"/>
              <a:cs typeface="Calibri Light"/>
            </a:endParaRPr>
          </a:p>
          <a:p>
            <a:pPr>
              <a:lnSpc>
                <a:spcPct val="100000"/>
              </a:lnSpc>
              <a:spcBef>
                <a:spcPts val="35"/>
              </a:spcBef>
              <a:buFont typeface="Arial"/>
              <a:buChar char="•"/>
            </a:pPr>
            <a:endParaRPr sz="1450" dirty="0">
              <a:latin typeface="Calibri Light"/>
              <a:cs typeface="Calibri Light"/>
            </a:endParaRPr>
          </a:p>
          <a:p>
            <a:pPr marL="1323975" indent="-285115">
              <a:lnSpc>
                <a:spcPct val="100000"/>
              </a:lnSpc>
              <a:buFont typeface="Arial"/>
              <a:buChar char="•"/>
              <a:tabLst>
                <a:tab pos="1323975" algn="l"/>
                <a:tab pos="1324610" algn="l"/>
              </a:tabLst>
            </a:pPr>
            <a:r>
              <a:rPr sz="1500" b="0" spc="5" dirty="0">
                <a:latin typeface="Calibri Light"/>
                <a:cs typeface="Calibri Light"/>
              </a:rPr>
              <a:t>Advocate</a:t>
            </a:r>
            <a:r>
              <a:rPr sz="1500" b="0" spc="-125" dirty="0">
                <a:latin typeface="Calibri Light"/>
                <a:cs typeface="Calibri Light"/>
              </a:rPr>
              <a:t> </a:t>
            </a:r>
            <a:r>
              <a:rPr sz="1500" b="0" spc="10" dirty="0">
                <a:latin typeface="Calibri Light"/>
                <a:cs typeface="Calibri Light"/>
              </a:rPr>
              <a:t>on</a:t>
            </a:r>
            <a:r>
              <a:rPr sz="1500" b="0" dirty="0">
                <a:latin typeface="Calibri Light"/>
                <a:cs typeface="Calibri Light"/>
              </a:rPr>
              <a:t> </a:t>
            </a:r>
            <a:r>
              <a:rPr sz="1500" b="0" spc="5" dirty="0">
                <a:latin typeface="Calibri Light"/>
                <a:cs typeface="Calibri Light"/>
              </a:rPr>
              <a:t>the</a:t>
            </a:r>
            <a:r>
              <a:rPr sz="1500" b="0" spc="-45" dirty="0">
                <a:latin typeface="Calibri Light"/>
                <a:cs typeface="Calibri Light"/>
              </a:rPr>
              <a:t> </a:t>
            </a:r>
            <a:r>
              <a:rPr sz="1500" b="0" spc="-5" dirty="0">
                <a:latin typeface="Calibri Light"/>
                <a:cs typeface="Calibri Light"/>
              </a:rPr>
              <a:t>institutional,</a:t>
            </a:r>
            <a:r>
              <a:rPr sz="1500" b="0" spc="-65" dirty="0">
                <a:latin typeface="Calibri Light"/>
                <a:cs typeface="Calibri Light"/>
              </a:rPr>
              <a:t> </a:t>
            </a:r>
            <a:r>
              <a:rPr sz="1500" b="0" spc="5" dirty="0">
                <a:latin typeface="Calibri Light"/>
                <a:cs typeface="Calibri Light"/>
              </a:rPr>
              <a:t>regional,</a:t>
            </a:r>
            <a:r>
              <a:rPr sz="1500" b="0" spc="-70" dirty="0">
                <a:latin typeface="Calibri Light"/>
                <a:cs typeface="Calibri Light"/>
              </a:rPr>
              <a:t> </a:t>
            </a:r>
            <a:r>
              <a:rPr sz="1500" b="0" spc="15" dirty="0">
                <a:latin typeface="Calibri Light"/>
                <a:cs typeface="Calibri Light"/>
              </a:rPr>
              <a:t>and</a:t>
            </a:r>
            <a:r>
              <a:rPr sz="1500" b="0" spc="-80" dirty="0">
                <a:latin typeface="Calibri Light"/>
                <a:cs typeface="Calibri Light"/>
              </a:rPr>
              <a:t> </a:t>
            </a:r>
            <a:r>
              <a:rPr sz="1500" b="0" spc="5" dirty="0">
                <a:latin typeface="Calibri Light"/>
                <a:cs typeface="Calibri Light"/>
              </a:rPr>
              <a:t>national</a:t>
            </a:r>
            <a:r>
              <a:rPr sz="1500" b="0" spc="-110" dirty="0">
                <a:latin typeface="Calibri Light"/>
                <a:cs typeface="Calibri Light"/>
              </a:rPr>
              <a:t> </a:t>
            </a:r>
            <a:r>
              <a:rPr sz="1500" b="0" spc="-15" dirty="0">
                <a:latin typeface="Calibri Light"/>
                <a:cs typeface="Calibri Light"/>
              </a:rPr>
              <a:t>levels</a:t>
            </a:r>
            <a:r>
              <a:rPr sz="1500" b="0" spc="-35" dirty="0">
                <a:latin typeface="Calibri Light"/>
                <a:cs typeface="Calibri Light"/>
              </a:rPr>
              <a:t> </a:t>
            </a:r>
            <a:r>
              <a:rPr sz="1500" b="0" spc="-5" dirty="0">
                <a:latin typeface="Calibri Light"/>
                <a:cs typeface="Calibri Light"/>
              </a:rPr>
              <a:t>to</a:t>
            </a:r>
            <a:r>
              <a:rPr sz="1500" b="0" dirty="0">
                <a:latin typeface="Calibri Light"/>
                <a:cs typeface="Calibri Light"/>
              </a:rPr>
              <a:t> </a:t>
            </a:r>
            <a:r>
              <a:rPr sz="1500" b="0" spc="5" dirty="0">
                <a:latin typeface="Calibri Light"/>
                <a:cs typeface="Calibri Light"/>
              </a:rPr>
              <a:t>enhance</a:t>
            </a:r>
            <a:r>
              <a:rPr sz="1500" b="0" spc="-50" dirty="0">
                <a:latin typeface="Calibri Light"/>
                <a:cs typeface="Calibri Light"/>
              </a:rPr>
              <a:t> </a:t>
            </a:r>
            <a:r>
              <a:rPr sz="1500" b="0" spc="5" dirty="0">
                <a:latin typeface="Calibri Light"/>
                <a:cs typeface="Calibri Light"/>
              </a:rPr>
              <a:t>the</a:t>
            </a:r>
            <a:endParaRPr sz="1500" dirty="0">
              <a:latin typeface="Calibri Light"/>
              <a:cs typeface="Calibri Light"/>
            </a:endParaRPr>
          </a:p>
          <a:p>
            <a:pPr marR="3065780" algn="ctr">
              <a:lnSpc>
                <a:spcPct val="100000"/>
              </a:lnSpc>
              <a:spcBef>
                <a:spcPts val="45"/>
              </a:spcBef>
            </a:pPr>
            <a:r>
              <a:rPr sz="1500" b="0" spc="15" dirty="0">
                <a:latin typeface="Calibri Light"/>
                <a:cs typeface="Calibri Light"/>
              </a:rPr>
              <a:t>po</a:t>
            </a:r>
            <a:r>
              <a:rPr sz="1500" b="0" spc="-25" dirty="0">
                <a:latin typeface="Calibri Light"/>
                <a:cs typeface="Calibri Light"/>
              </a:rPr>
              <a:t>s</a:t>
            </a:r>
            <a:r>
              <a:rPr sz="1500" b="0" spc="-20" dirty="0">
                <a:latin typeface="Calibri Light"/>
                <a:cs typeface="Calibri Light"/>
              </a:rPr>
              <a:t>t</a:t>
            </a:r>
            <a:r>
              <a:rPr sz="1500" b="0" spc="15" dirty="0">
                <a:latin typeface="Calibri Light"/>
                <a:cs typeface="Calibri Light"/>
              </a:rPr>
              <a:t>do</a:t>
            </a:r>
            <a:r>
              <a:rPr sz="1500" b="0" dirty="0">
                <a:latin typeface="Calibri Light"/>
                <a:cs typeface="Calibri Light"/>
              </a:rPr>
              <a:t>c</a:t>
            </a:r>
            <a:r>
              <a:rPr sz="1500" b="0" spc="-25" dirty="0">
                <a:latin typeface="Calibri Light"/>
                <a:cs typeface="Calibri Light"/>
              </a:rPr>
              <a:t>t</a:t>
            </a:r>
            <a:r>
              <a:rPr sz="1500" b="0" spc="15" dirty="0">
                <a:latin typeface="Calibri Light"/>
                <a:cs typeface="Calibri Light"/>
              </a:rPr>
              <a:t>o</a:t>
            </a:r>
            <a:r>
              <a:rPr sz="1500" b="0" spc="40" dirty="0">
                <a:latin typeface="Calibri Light"/>
                <a:cs typeface="Calibri Light"/>
              </a:rPr>
              <a:t>r</a:t>
            </a:r>
            <a:r>
              <a:rPr sz="1500" b="0" spc="15" dirty="0">
                <a:latin typeface="Calibri Light"/>
                <a:cs typeface="Calibri Light"/>
              </a:rPr>
              <a:t>a</a:t>
            </a:r>
            <a:r>
              <a:rPr sz="1500" b="0" spc="5" dirty="0">
                <a:latin typeface="Calibri Light"/>
                <a:cs typeface="Calibri Light"/>
              </a:rPr>
              <a:t>l</a:t>
            </a:r>
            <a:r>
              <a:rPr sz="1500" b="0" spc="-114" dirty="0">
                <a:latin typeface="Calibri Light"/>
                <a:cs typeface="Calibri Light"/>
              </a:rPr>
              <a:t> </a:t>
            </a:r>
            <a:r>
              <a:rPr sz="1500" b="0" spc="-20" dirty="0">
                <a:latin typeface="Calibri Light"/>
                <a:cs typeface="Calibri Light"/>
              </a:rPr>
              <a:t>e</a:t>
            </a:r>
            <a:r>
              <a:rPr sz="1500" b="0" spc="5" dirty="0">
                <a:latin typeface="Calibri Light"/>
                <a:cs typeface="Calibri Light"/>
              </a:rPr>
              <a:t>x</a:t>
            </a:r>
            <a:r>
              <a:rPr sz="1500" b="0" spc="15" dirty="0">
                <a:latin typeface="Calibri Light"/>
                <a:cs typeface="Calibri Light"/>
              </a:rPr>
              <a:t>p</a:t>
            </a:r>
            <a:r>
              <a:rPr sz="1500" b="0" spc="-20" dirty="0">
                <a:latin typeface="Calibri Light"/>
                <a:cs typeface="Calibri Light"/>
              </a:rPr>
              <a:t>e</a:t>
            </a:r>
            <a:r>
              <a:rPr sz="1500" b="0" spc="40" dirty="0">
                <a:latin typeface="Calibri Light"/>
                <a:cs typeface="Calibri Light"/>
              </a:rPr>
              <a:t>r</a:t>
            </a:r>
            <a:r>
              <a:rPr sz="1500" b="0" spc="-15" dirty="0">
                <a:latin typeface="Calibri Light"/>
                <a:cs typeface="Calibri Light"/>
              </a:rPr>
              <a:t>i</a:t>
            </a:r>
            <a:r>
              <a:rPr sz="1500" b="0" spc="-20" dirty="0">
                <a:latin typeface="Calibri Light"/>
                <a:cs typeface="Calibri Light"/>
              </a:rPr>
              <a:t>e</a:t>
            </a:r>
            <a:r>
              <a:rPr sz="1500" b="0" spc="15" dirty="0">
                <a:latin typeface="Calibri Light"/>
                <a:cs typeface="Calibri Light"/>
              </a:rPr>
              <a:t>n</a:t>
            </a:r>
            <a:r>
              <a:rPr sz="1500" b="0" spc="5" dirty="0">
                <a:latin typeface="Calibri Light"/>
                <a:cs typeface="Calibri Light"/>
              </a:rPr>
              <a:t>ce</a:t>
            </a:r>
            <a:endParaRPr sz="1500" dirty="0">
              <a:latin typeface="Calibri Light"/>
              <a:cs typeface="Calibri Light"/>
            </a:endParaRPr>
          </a:p>
          <a:p>
            <a:pPr>
              <a:lnSpc>
                <a:spcPct val="100000"/>
              </a:lnSpc>
              <a:spcBef>
                <a:spcPts val="30"/>
              </a:spcBef>
            </a:pPr>
            <a:endParaRPr sz="1450" dirty="0">
              <a:latin typeface="Calibri Light"/>
              <a:cs typeface="Calibri Light"/>
            </a:endParaRPr>
          </a:p>
          <a:p>
            <a:pPr marL="1323975" indent="-285115">
              <a:lnSpc>
                <a:spcPct val="100000"/>
              </a:lnSpc>
              <a:spcBef>
                <a:spcPts val="5"/>
              </a:spcBef>
              <a:buFont typeface="Arial"/>
              <a:buChar char="•"/>
              <a:tabLst>
                <a:tab pos="1323975" algn="l"/>
                <a:tab pos="1324610" algn="l"/>
              </a:tabLst>
            </a:pPr>
            <a:r>
              <a:rPr sz="1500" b="0" spc="30" dirty="0">
                <a:latin typeface="Calibri Light"/>
                <a:cs typeface="Calibri Light"/>
              </a:rPr>
              <a:t>I</a:t>
            </a:r>
            <a:r>
              <a:rPr sz="1500" b="0" spc="15" dirty="0">
                <a:latin typeface="Calibri Light"/>
                <a:cs typeface="Calibri Light"/>
              </a:rPr>
              <a:t>mp</a:t>
            </a:r>
            <a:r>
              <a:rPr sz="1500" b="0" spc="40" dirty="0">
                <a:latin typeface="Calibri Light"/>
                <a:cs typeface="Calibri Light"/>
              </a:rPr>
              <a:t>r</a:t>
            </a:r>
            <a:r>
              <a:rPr sz="1500" b="0" spc="15" dirty="0">
                <a:latin typeface="Calibri Light"/>
                <a:cs typeface="Calibri Light"/>
              </a:rPr>
              <a:t>o</a:t>
            </a:r>
            <a:r>
              <a:rPr sz="1500" b="0" spc="-25" dirty="0">
                <a:latin typeface="Calibri Light"/>
                <a:cs typeface="Calibri Light"/>
              </a:rPr>
              <a:t>v</a:t>
            </a:r>
            <a:r>
              <a:rPr sz="1500" b="0" spc="10" dirty="0">
                <a:latin typeface="Calibri Light"/>
                <a:cs typeface="Calibri Light"/>
              </a:rPr>
              <a:t>e</a:t>
            </a:r>
            <a:r>
              <a:rPr sz="1500" b="0" spc="-130" dirty="0">
                <a:latin typeface="Calibri Light"/>
                <a:cs typeface="Calibri Light"/>
              </a:rPr>
              <a:t> </a:t>
            </a:r>
            <a:r>
              <a:rPr sz="1500" b="0" spc="15" dirty="0">
                <a:latin typeface="Calibri Light"/>
                <a:cs typeface="Calibri Light"/>
              </a:rPr>
              <a:t>b</a:t>
            </a:r>
            <a:r>
              <a:rPr sz="1500" b="0" spc="-20" dirty="0">
                <a:latin typeface="Calibri Light"/>
                <a:cs typeface="Calibri Light"/>
              </a:rPr>
              <a:t>e</a:t>
            </a:r>
            <a:r>
              <a:rPr sz="1500" b="0" spc="15" dirty="0">
                <a:latin typeface="Calibri Light"/>
                <a:cs typeface="Calibri Light"/>
              </a:rPr>
              <a:t>n</a:t>
            </a:r>
            <a:r>
              <a:rPr sz="1500" b="0" spc="-20" dirty="0">
                <a:latin typeface="Calibri Light"/>
                <a:cs typeface="Calibri Light"/>
              </a:rPr>
              <a:t>e</a:t>
            </a:r>
            <a:r>
              <a:rPr sz="1500" b="0" spc="25" dirty="0">
                <a:latin typeface="Calibri Light"/>
                <a:cs typeface="Calibri Light"/>
              </a:rPr>
              <a:t>f</a:t>
            </a:r>
            <a:r>
              <a:rPr sz="1500" b="0" spc="-15" dirty="0">
                <a:latin typeface="Calibri Light"/>
                <a:cs typeface="Calibri Light"/>
              </a:rPr>
              <a:t>i</a:t>
            </a:r>
            <a:r>
              <a:rPr sz="1500" b="0" spc="-20" dirty="0">
                <a:latin typeface="Calibri Light"/>
                <a:cs typeface="Calibri Light"/>
              </a:rPr>
              <a:t>t</a:t>
            </a:r>
            <a:r>
              <a:rPr sz="1500" b="0" spc="5" dirty="0">
                <a:latin typeface="Calibri Light"/>
                <a:cs typeface="Calibri Light"/>
              </a:rPr>
              <a:t>s</a:t>
            </a:r>
            <a:r>
              <a:rPr sz="1500" b="0" spc="-130" dirty="0">
                <a:latin typeface="Calibri Light"/>
                <a:cs typeface="Calibri Light"/>
              </a:rPr>
              <a:t> </a:t>
            </a:r>
            <a:r>
              <a:rPr sz="1500" b="0" spc="25" dirty="0">
                <a:latin typeface="Calibri Light"/>
                <a:cs typeface="Calibri Light"/>
              </a:rPr>
              <a:t>f</a:t>
            </a:r>
            <a:r>
              <a:rPr sz="1500" b="0" spc="15" dirty="0">
                <a:latin typeface="Calibri Light"/>
                <a:cs typeface="Calibri Light"/>
              </a:rPr>
              <a:t>o</a:t>
            </a:r>
            <a:r>
              <a:rPr sz="1500" b="0" spc="5" dirty="0">
                <a:latin typeface="Calibri Light"/>
                <a:cs typeface="Calibri Light"/>
              </a:rPr>
              <a:t>r</a:t>
            </a:r>
            <a:r>
              <a:rPr sz="1500" b="0" spc="-65" dirty="0">
                <a:latin typeface="Calibri Light"/>
                <a:cs typeface="Calibri Light"/>
              </a:rPr>
              <a:t> </a:t>
            </a:r>
            <a:r>
              <a:rPr sz="1500" b="0" spc="15" dirty="0">
                <a:latin typeface="Calibri Light"/>
                <a:cs typeface="Calibri Light"/>
              </a:rPr>
              <a:t>a</a:t>
            </a:r>
            <a:r>
              <a:rPr sz="1500" b="0" spc="-15" dirty="0">
                <a:latin typeface="Calibri Light"/>
                <a:cs typeface="Calibri Light"/>
              </a:rPr>
              <a:t>l</a:t>
            </a:r>
            <a:r>
              <a:rPr sz="1500" b="0" spc="5" dirty="0">
                <a:latin typeface="Calibri Light"/>
                <a:cs typeface="Calibri Light"/>
              </a:rPr>
              <a:t>l</a:t>
            </a:r>
            <a:r>
              <a:rPr sz="1500" b="0" spc="-40" dirty="0">
                <a:latin typeface="Calibri Light"/>
                <a:cs typeface="Calibri Light"/>
              </a:rPr>
              <a:t> </a:t>
            </a:r>
            <a:r>
              <a:rPr sz="1500" b="0" spc="15" dirty="0">
                <a:latin typeface="Calibri Light"/>
                <a:cs typeface="Calibri Light"/>
              </a:rPr>
              <a:t>po</a:t>
            </a:r>
            <a:r>
              <a:rPr sz="1500" b="0" spc="-25" dirty="0">
                <a:latin typeface="Calibri Light"/>
                <a:cs typeface="Calibri Light"/>
              </a:rPr>
              <a:t>s</a:t>
            </a:r>
            <a:r>
              <a:rPr sz="1500" b="0" spc="-20" dirty="0">
                <a:latin typeface="Calibri Light"/>
                <a:cs typeface="Calibri Light"/>
              </a:rPr>
              <a:t>t</a:t>
            </a:r>
            <a:r>
              <a:rPr sz="1500" b="0" spc="15" dirty="0">
                <a:latin typeface="Calibri Light"/>
                <a:cs typeface="Calibri Light"/>
              </a:rPr>
              <a:t>do</a:t>
            </a:r>
            <a:r>
              <a:rPr sz="1500" b="0" dirty="0">
                <a:latin typeface="Calibri Light"/>
                <a:cs typeface="Calibri Light"/>
              </a:rPr>
              <a:t>cs</a:t>
            </a:r>
            <a:endParaRPr sz="1500" dirty="0">
              <a:latin typeface="Calibri Light"/>
              <a:cs typeface="Calibri Light"/>
            </a:endParaRPr>
          </a:p>
          <a:p>
            <a:pPr>
              <a:lnSpc>
                <a:spcPct val="100000"/>
              </a:lnSpc>
              <a:spcBef>
                <a:spcPts val="30"/>
              </a:spcBef>
              <a:buFont typeface="Arial"/>
              <a:buChar char="•"/>
            </a:pPr>
            <a:endParaRPr sz="1450" dirty="0">
              <a:latin typeface="Calibri Light"/>
              <a:cs typeface="Calibri Light"/>
            </a:endParaRPr>
          </a:p>
          <a:p>
            <a:pPr marL="1323975" indent="-285115">
              <a:lnSpc>
                <a:spcPct val="100000"/>
              </a:lnSpc>
              <a:spcBef>
                <a:spcPts val="5"/>
              </a:spcBef>
              <a:buFont typeface="Arial"/>
              <a:buChar char="•"/>
              <a:tabLst>
                <a:tab pos="1323975" algn="l"/>
                <a:tab pos="1324610" algn="l"/>
              </a:tabLst>
            </a:pPr>
            <a:r>
              <a:rPr sz="1500" b="0" spc="5" dirty="0">
                <a:latin typeface="Calibri Light"/>
                <a:cs typeface="Calibri Light"/>
              </a:rPr>
              <a:t>Increase</a:t>
            </a:r>
            <a:r>
              <a:rPr sz="1500" b="0" spc="-130" dirty="0">
                <a:latin typeface="Calibri Light"/>
                <a:cs typeface="Calibri Light"/>
              </a:rPr>
              <a:t> </a:t>
            </a:r>
            <a:r>
              <a:rPr sz="1500" b="0" spc="10" dirty="0">
                <a:latin typeface="Calibri Light"/>
                <a:cs typeface="Calibri Light"/>
              </a:rPr>
              <a:t>support</a:t>
            </a:r>
            <a:r>
              <a:rPr sz="1500" b="0" spc="-114" dirty="0">
                <a:latin typeface="Calibri Light"/>
                <a:cs typeface="Calibri Light"/>
              </a:rPr>
              <a:t> </a:t>
            </a:r>
            <a:r>
              <a:rPr sz="1500" b="0" spc="10" dirty="0">
                <a:latin typeface="Calibri Light"/>
                <a:cs typeface="Calibri Light"/>
              </a:rPr>
              <a:t>of</a:t>
            </a:r>
            <a:r>
              <a:rPr sz="1500" b="0" spc="-75" dirty="0">
                <a:latin typeface="Calibri Light"/>
                <a:cs typeface="Calibri Light"/>
              </a:rPr>
              <a:t> </a:t>
            </a:r>
            <a:r>
              <a:rPr sz="1500" b="0" dirty="0">
                <a:latin typeface="Calibri Light"/>
                <a:cs typeface="Calibri Light"/>
              </a:rPr>
              <a:t>quality</a:t>
            </a:r>
            <a:r>
              <a:rPr sz="1500" b="0" spc="-45" dirty="0">
                <a:latin typeface="Calibri Light"/>
                <a:cs typeface="Calibri Light"/>
              </a:rPr>
              <a:t> </a:t>
            </a:r>
            <a:r>
              <a:rPr sz="1500" b="0" spc="5" dirty="0">
                <a:latin typeface="Calibri Light"/>
                <a:cs typeface="Calibri Light"/>
              </a:rPr>
              <a:t>mentoring</a:t>
            </a:r>
            <a:r>
              <a:rPr sz="1500" b="0" spc="-90" dirty="0">
                <a:latin typeface="Calibri Light"/>
                <a:cs typeface="Calibri Light"/>
              </a:rPr>
              <a:t> </a:t>
            </a:r>
            <a:r>
              <a:rPr sz="1500" b="0" spc="15" dirty="0">
                <a:latin typeface="Calibri Light"/>
                <a:cs typeface="Calibri Light"/>
              </a:rPr>
              <a:t>for</a:t>
            </a:r>
            <a:r>
              <a:rPr sz="1500" b="0" spc="-60" dirty="0">
                <a:latin typeface="Calibri Light"/>
                <a:cs typeface="Calibri Light"/>
              </a:rPr>
              <a:t> </a:t>
            </a:r>
            <a:r>
              <a:rPr sz="1500" b="0" dirty="0">
                <a:latin typeface="Calibri Light"/>
                <a:cs typeface="Calibri Light"/>
              </a:rPr>
              <a:t>postdocs</a:t>
            </a:r>
            <a:endParaRPr sz="1500" dirty="0">
              <a:latin typeface="Calibri Light"/>
              <a:cs typeface="Calibri Light"/>
            </a:endParaRPr>
          </a:p>
          <a:p>
            <a:pPr>
              <a:lnSpc>
                <a:spcPct val="100000"/>
              </a:lnSpc>
              <a:spcBef>
                <a:spcPts val="30"/>
              </a:spcBef>
              <a:buFont typeface="Arial"/>
              <a:buChar char="•"/>
            </a:pPr>
            <a:endParaRPr sz="1450" dirty="0">
              <a:latin typeface="Calibri Light"/>
              <a:cs typeface="Calibri Light"/>
            </a:endParaRPr>
          </a:p>
          <a:p>
            <a:pPr marL="1323975" indent="-285115">
              <a:lnSpc>
                <a:spcPct val="100000"/>
              </a:lnSpc>
              <a:spcBef>
                <a:spcPts val="5"/>
              </a:spcBef>
              <a:buFont typeface="Arial"/>
              <a:buChar char="•"/>
              <a:tabLst>
                <a:tab pos="1323975" algn="l"/>
                <a:tab pos="1324610" algn="l"/>
              </a:tabLst>
            </a:pPr>
            <a:r>
              <a:rPr sz="1500" b="0" dirty="0">
                <a:latin typeface="Calibri Light"/>
                <a:cs typeface="Calibri Light"/>
              </a:rPr>
              <a:t>Provide/facilitate</a:t>
            </a:r>
            <a:r>
              <a:rPr sz="1500" b="0" spc="-114" dirty="0">
                <a:latin typeface="Calibri Light"/>
                <a:cs typeface="Calibri Light"/>
              </a:rPr>
              <a:t> </a:t>
            </a:r>
            <a:r>
              <a:rPr sz="1500" b="0" dirty="0">
                <a:latin typeface="Calibri Light"/>
                <a:cs typeface="Calibri Light"/>
              </a:rPr>
              <a:t>professional</a:t>
            </a:r>
            <a:r>
              <a:rPr sz="1500" b="0" spc="-100" dirty="0">
                <a:latin typeface="Calibri Light"/>
                <a:cs typeface="Calibri Light"/>
              </a:rPr>
              <a:t> </a:t>
            </a:r>
            <a:r>
              <a:rPr sz="1500" b="0" spc="10" dirty="0">
                <a:latin typeface="Calibri Light"/>
                <a:cs typeface="Calibri Light"/>
              </a:rPr>
              <a:t>and</a:t>
            </a:r>
            <a:r>
              <a:rPr sz="1500" b="0" spc="-70" dirty="0">
                <a:latin typeface="Calibri Light"/>
                <a:cs typeface="Calibri Light"/>
              </a:rPr>
              <a:t> </a:t>
            </a:r>
            <a:r>
              <a:rPr sz="1500" b="0" dirty="0">
                <a:latin typeface="Calibri Light"/>
                <a:cs typeface="Calibri Light"/>
              </a:rPr>
              <a:t>career</a:t>
            </a:r>
            <a:r>
              <a:rPr sz="1500" b="0" spc="-45" dirty="0">
                <a:latin typeface="Calibri Light"/>
                <a:cs typeface="Calibri Light"/>
              </a:rPr>
              <a:t> </a:t>
            </a:r>
            <a:r>
              <a:rPr sz="1500" b="0" spc="-5" dirty="0">
                <a:latin typeface="Calibri Light"/>
                <a:cs typeface="Calibri Light"/>
              </a:rPr>
              <a:t>development</a:t>
            </a:r>
            <a:r>
              <a:rPr sz="1500" b="0" spc="-100" dirty="0">
                <a:latin typeface="Calibri Light"/>
                <a:cs typeface="Calibri Light"/>
              </a:rPr>
              <a:t> </a:t>
            </a:r>
            <a:r>
              <a:rPr sz="1500" b="0" spc="-5" dirty="0">
                <a:latin typeface="Calibri Light"/>
                <a:cs typeface="Calibri Light"/>
              </a:rPr>
              <a:t>opportunities</a:t>
            </a:r>
            <a:r>
              <a:rPr sz="1500" b="0" spc="-114" dirty="0">
                <a:latin typeface="Calibri Light"/>
                <a:cs typeface="Calibri Light"/>
              </a:rPr>
              <a:t> </a:t>
            </a:r>
            <a:r>
              <a:rPr sz="1500" b="0" spc="15" dirty="0">
                <a:latin typeface="Calibri Light"/>
                <a:cs typeface="Calibri Light"/>
              </a:rPr>
              <a:t>for</a:t>
            </a:r>
            <a:r>
              <a:rPr sz="1500" b="0" spc="-45" dirty="0">
                <a:latin typeface="Calibri Light"/>
                <a:cs typeface="Calibri Light"/>
              </a:rPr>
              <a:t> </a:t>
            </a:r>
            <a:r>
              <a:rPr sz="1500" b="0" dirty="0">
                <a:latin typeface="Calibri Light"/>
                <a:cs typeface="Calibri Light"/>
              </a:rPr>
              <a:t>postdocs</a:t>
            </a:r>
            <a:endParaRPr sz="1500" dirty="0">
              <a:latin typeface="Calibri Light"/>
              <a:cs typeface="Calibri Light"/>
            </a:endParaRPr>
          </a:p>
          <a:p>
            <a:pPr>
              <a:lnSpc>
                <a:spcPct val="100000"/>
              </a:lnSpc>
              <a:spcBef>
                <a:spcPts val="30"/>
              </a:spcBef>
              <a:buFont typeface="Arial"/>
              <a:buChar char="•"/>
            </a:pPr>
            <a:endParaRPr sz="1450" dirty="0">
              <a:latin typeface="Calibri Light"/>
              <a:cs typeface="Calibri Light"/>
            </a:endParaRPr>
          </a:p>
          <a:p>
            <a:pPr marL="1323975" indent="-285115">
              <a:lnSpc>
                <a:spcPct val="100000"/>
              </a:lnSpc>
              <a:spcBef>
                <a:spcPts val="5"/>
              </a:spcBef>
              <a:buFont typeface="Arial"/>
              <a:buChar char="•"/>
              <a:tabLst>
                <a:tab pos="1323975" algn="l"/>
                <a:tab pos="1324610" algn="l"/>
              </a:tabLst>
            </a:pPr>
            <a:r>
              <a:rPr sz="1500" b="0" spc="10" dirty="0">
                <a:latin typeface="Calibri Light"/>
                <a:cs typeface="Calibri Light"/>
              </a:rPr>
              <a:t>Encourage</a:t>
            </a:r>
            <a:r>
              <a:rPr sz="1500" b="0" spc="-130" dirty="0">
                <a:latin typeface="Calibri Light"/>
                <a:cs typeface="Calibri Light"/>
              </a:rPr>
              <a:t> </a:t>
            </a:r>
            <a:r>
              <a:rPr sz="1500" b="0" spc="10" dirty="0">
                <a:latin typeface="Calibri Light"/>
                <a:cs typeface="Calibri Light"/>
              </a:rPr>
              <a:t>and</a:t>
            </a:r>
            <a:r>
              <a:rPr sz="1500" b="0" spc="-80" dirty="0">
                <a:latin typeface="Calibri Light"/>
                <a:cs typeface="Calibri Light"/>
              </a:rPr>
              <a:t> </a:t>
            </a:r>
            <a:r>
              <a:rPr sz="1500" b="0" spc="-5" dirty="0">
                <a:latin typeface="Calibri Light"/>
                <a:cs typeface="Calibri Light"/>
              </a:rPr>
              <a:t>facilitate</a:t>
            </a:r>
            <a:r>
              <a:rPr sz="1500" b="0" spc="-130" dirty="0">
                <a:latin typeface="Calibri Light"/>
                <a:cs typeface="Calibri Light"/>
              </a:rPr>
              <a:t> </a:t>
            </a:r>
            <a:r>
              <a:rPr sz="1500" b="0" spc="-5" dirty="0">
                <a:latin typeface="Calibri Light"/>
                <a:cs typeface="Calibri Light"/>
              </a:rPr>
              <a:t>diversity</a:t>
            </a:r>
            <a:r>
              <a:rPr sz="1500" b="0" spc="-125" dirty="0">
                <a:latin typeface="Calibri Light"/>
                <a:cs typeface="Calibri Light"/>
              </a:rPr>
              <a:t> </a:t>
            </a:r>
            <a:r>
              <a:rPr sz="1500" b="0" spc="-5" dirty="0">
                <a:latin typeface="Calibri Light"/>
                <a:cs typeface="Calibri Light"/>
              </a:rPr>
              <a:t>within</a:t>
            </a:r>
            <a:r>
              <a:rPr sz="1500" b="0" dirty="0">
                <a:latin typeface="Calibri Light"/>
                <a:cs typeface="Calibri Light"/>
              </a:rPr>
              <a:t> the</a:t>
            </a:r>
            <a:r>
              <a:rPr sz="1500" b="0" spc="-45" dirty="0">
                <a:latin typeface="Calibri Light"/>
                <a:cs typeface="Calibri Light"/>
              </a:rPr>
              <a:t> </a:t>
            </a:r>
            <a:r>
              <a:rPr sz="1500" b="0" spc="5" dirty="0">
                <a:latin typeface="Calibri Light"/>
                <a:cs typeface="Calibri Light"/>
              </a:rPr>
              <a:t>postdoctoral</a:t>
            </a:r>
            <a:r>
              <a:rPr sz="1500" b="0" spc="-110" dirty="0">
                <a:latin typeface="Calibri Light"/>
                <a:cs typeface="Calibri Light"/>
              </a:rPr>
              <a:t> </a:t>
            </a:r>
            <a:r>
              <a:rPr sz="1500" b="0" spc="5" dirty="0">
                <a:latin typeface="Calibri Light"/>
                <a:cs typeface="Calibri Light"/>
              </a:rPr>
              <a:t>community</a:t>
            </a:r>
            <a:endParaRPr sz="1500" dirty="0">
              <a:latin typeface="Calibri Light"/>
              <a:cs typeface="Calibri Light"/>
            </a:endParaRPr>
          </a:p>
        </p:txBody>
      </p:sp>
      <p:grpSp>
        <p:nvGrpSpPr>
          <p:cNvPr id="5" name="object 5"/>
          <p:cNvGrpSpPr/>
          <p:nvPr/>
        </p:nvGrpSpPr>
        <p:grpSpPr>
          <a:xfrm>
            <a:off x="528319" y="436880"/>
            <a:ext cx="7802880" cy="1066800"/>
            <a:chOff x="528319" y="436880"/>
            <a:chExt cx="7802880" cy="1066800"/>
          </a:xfrm>
        </p:grpSpPr>
        <p:sp>
          <p:nvSpPr>
            <p:cNvPr id="6" name="object 6"/>
            <p:cNvSpPr/>
            <p:nvPr/>
          </p:nvSpPr>
          <p:spPr>
            <a:xfrm>
              <a:off x="3876040" y="1336040"/>
              <a:ext cx="4455160" cy="60960"/>
            </a:xfrm>
            <a:custGeom>
              <a:avLst/>
              <a:gdLst/>
              <a:ahLst/>
              <a:cxnLst/>
              <a:rect l="l" t="t" r="r" b="b"/>
              <a:pathLst>
                <a:path w="4455159" h="60959">
                  <a:moveTo>
                    <a:pt x="0" y="0"/>
                  </a:moveTo>
                  <a:lnTo>
                    <a:pt x="4455160" y="0"/>
                  </a:lnTo>
                </a:path>
                <a:path w="4455159" h="60959">
                  <a:moveTo>
                    <a:pt x="0" y="60960"/>
                  </a:moveTo>
                  <a:lnTo>
                    <a:pt x="4455160" y="60960"/>
                  </a:lnTo>
                </a:path>
              </a:pathLst>
            </a:custGeom>
            <a:ln w="10160">
              <a:solidFill>
                <a:srgbClr val="FFFFFF"/>
              </a:solidFill>
            </a:ln>
          </p:spPr>
          <p:txBody>
            <a:bodyPr wrap="square" lIns="0" tIns="0" rIns="0" bIns="0" rtlCol="0"/>
            <a:lstStyle/>
            <a:p>
              <a:endParaRPr/>
            </a:p>
          </p:txBody>
        </p:sp>
        <p:pic>
          <p:nvPicPr>
            <p:cNvPr id="7" name="object 7"/>
            <p:cNvPicPr/>
            <p:nvPr/>
          </p:nvPicPr>
          <p:blipFill>
            <a:blip r:embed="rId3" cstate="print"/>
            <a:stretch>
              <a:fillRect/>
            </a:stretch>
          </p:blipFill>
          <p:spPr>
            <a:xfrm>
              <a:off x="528319" y="436880"/>
              <a:ext cx="2235200" cy="1066800"/>
            </a:xfrm>
            <a:prstGeom prst="rect">
              <a:avLst/>
            </a:prstGeom>
          </p:spPr>
        </p:pic>
      </p:grpSp>
      <p:pic>
        <p:nvPicPr>
          <p:cNvPr id="8" name="object 8"/>
          <p:cNvPicPr/>
          <p:nvPr/>
        </p:nvPicPr>
        <p:blipFill>
          <a:blip r:embed="rId4" cstate="print"/>
          <a:stretch>
            <a:fillRect/>
          </a:stretch>
        </p:blipFill>
        <p:spPr>
          <a:xfrm>
            <a:off x="822960" y="2672079"/>
            <a:ext cx="2804160" cy="3058160"/>
          </a:xfrm>
          <a:prstGeom prst="rect">
            <a:avLst/>
          </a:prstGeom>
        </p:spPr>
      </p:pic>
      <p:sp>
        <p:nvSpPr>
          <p:cNvPr id="9" name="object 9"/>
          <p:cNvSpPr txBox="1"/>
          <p:nvPr/>
        </p:nvSpPr>
        <p:spPr>
          <a:xfrm>
            <a:off x="11162665" y="6471999"/>
            <a:ext cx="166370" cy="178435"/>
          </a:xfrm>
          <a:prstGeom prst="rect">
            <a:avLst/>
          </a:prstGeom>
        </p:spPr>
        <p:txBody>
          <a:bodyPr vert="horz" wrap="square" lIns="0" tIns="0" rIns="0" bIns="0" rtlCol="0">
            <a:spAutoFit/>
          </a:bodyPr>
          <a:lstStyle/>
          <a:p>
            <a:pPr marL="38100">
              <a:lnSpc>
                <a:spcPts val="1240"/>
              </a:lnSpc>
            </a:pPr>
            <a:fld id="{81D60167-4931-47E6-BA6A-407CBD079E47}" type="slidenum">
              <a:rPr sz="1200" dirty="0">
                <a:latin typeface="Calibri"/>
                <a:cs typeface="Calibri"/>
              </a:rPr>
              <a:t>36</a:t>
            </a:fld>
            <a:endParaRPr sz="1200">
              <a:latin typeface="Calibri"/>
              <a:cs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1330960"/>
          </a:xfrm>
          <a:custGeom>
            <a:avLst/>
            <a:gdLst/>
            <a:ahLst/>
            <a:cxnLst/>
            <a:rect l="l" t="t" r="r" b="b"/>
            <a:pathLst>
              <a:path w="12192000" h="1330960">
                <a:moveTo>
                  <a:pt x="12192000" y="0"/>
                </a:moveTo>
                <a:lnTo>
                  <a:pt x="0" y="0"/>
                </a:lnTo>
                <a:lnTo>
                  <a:pt x="0" y="1330960"/>
                </a:lnTo>
                <a:lnTo>
                  <a:pt x="12192000" y="1330960"/>
                </a:lnTo>
                <a:lnTo>
                  <a:pt x="12192000" y="0"/>
                </a:lnTo>
                <a:close/>
              </a:path>
            </a:pathLst>
          </a:custGeom>
          <a:solidFill>
            <a:srgbClr val="001133"/>
          </a:solidFill>
        </p:spPr>
        <p:txBody>
          <a:bodyPr wrap="square" lIns="0" tIns="0" rIns="0" bIns="0" rtlCol="0"/>
          <a:lstStyle/>
          <a:p>
            <a:endParaRPr/>
          </a:p>
        </p:txBody>
      </p:sp>
      <p:sp>
        <p:nvSpPr>
          <p:cNvPr id="3" name="object 3"/>
          <p:cNvSpPr txBox="1"/>
          <p:nvPr/>
        </p:nvSpPr>
        <p:spPr>
          <a:xfrm>
            <a:off x="1871726" y="1692338"/>
            <a:ext cx="8466455" cy="662305"/>
          </a:xfrm>
          <a:prstGeom prst="rect">
            <a:avLst/>
          </a:prstGeom>
        </p:spPr>
        <p:txBody>
          <a:bodyPr vert="horz" wrap="square" lIns="0" tIns="15240" rIns="0" bIns="0" rtlCol="0">
            <a:spAutoFit/>
          </a:bodyPr>
          <a:lstStyle/>
          <a:p>
            <a:pPr algn="ctr">
              <a:lnSpc>
                <a:spcPct val="100000"/>
              </a:lnSpc>
              <a:spcBef>
                <a:spcPts val="120"/>
              </a:spcBef>
            </a:pPr>
            <a:r>
              <a:rPr sz="1500" b="0" spc="40" dirty="0">
                <a:latin typeface="Calibri Light"/>
                <a:cs typeface="Calibri Light"/>
              </a:rPr>
              <a:t>For</a:t>
            </a:r>
            <a:r>
              <a:rPr sz="1500" b="0" spc="-55" dirty="0">
                <a:latin typeface="Calibri Light"/>
                <a:cs typeface="Calibri Light"/>
              </a:rPr>
              <a:t> </a:t>
            </a:r>
            <a:r>
              <a:rPr sz="1500" b="0" spc="-5" dirty="0">
                <a:latin typeface="Calibri Light"/>
                <a:cs typeface="Calibri Light"/>
              </a:rPr>
              <a:t>general</a:t>
            </a:r>
            <a:r>
              <a:rPr sz="1500" b="0" spc="-105" dirty="0">
                <a:latin typeface="Calibri Light"/>
                <a:cs typeface="Calibri Light"/>
              </a:rPr>
              <a:t> </a:t>
            </a:r>
            <a:r>
              <a:rPr sz="1500" b="0" spc="5" dirty="0">
                <a:latin typeface="Calibri Light"/>
                <a:cs typeface="Calibri Light"/>
              </a:rPr>
              <a:t>inquiries</a:t>
            </a:r>
            <a:r>
              <a:rPr sz="1500" b="0" spc="-114" dirty="0">
                <a:latin typeface="Calibri Light"/>
                <a:cs typeface="Calibri Light"/>
              </a:rPr>
              <a:t> </a:t>
            </a:r>
            <a:r>
              <a:rPr sz="1500" b="0" spc="10" dirty="0">
                <a:latin typeface="Calibri Light"/>
                <a:cs typeface="Calibri Light"/>
              </a:rPr>
              <a:t>and</a:t>
            </a:r>
            <a:r>
              <a:rPr sz="1500" b="0" spc="-80" dirty="0">
                <a:latin typeface="Calibri Light"/>
                <a:cs typeface="Calibri Light"/>
              </a:rPr>
              <a:t> </a:t>
            </a:r>
            <a:r>
              <a:rPr sz="1500" b="0" spc="-10" dirty="0">
                <a:latin typeface="Calibri Light"/>
                <a:cs typeface="Calibri Light"/>
              </a:rPr>
              <a:t>customer</a:t>
            </a:r>
            <a:r>
              <a:rPr sz="1500" b="0" spc="-50" dirty="0">
                <a:latin typeface="Calibri Light"/>
                <a:cs typeface="Calibri Light"/>
              </a:rPr>
              <a:t> </a:t>
            </a:r>
            <a:r>
              <a:rPr sz="1500" b="0" spc="5" dirty="0">
                <a:latin typeface="Calibri Light"/>
                <a:cs typeface="Calibri Light"/>
              </a:rPr>
              <a:t>service</a:t>
            </a:r>
            <a:r>
              <a:rPr sz="1500" b="0" spc="-125" dirty="0">
                <a:latin typeface="Calibri Light"/>
                <a:cs typeface="Calibri Light"/>
              </a:rPr>
              <a:t> </a:t>
            </a:r>
            <a:r>
              <a:rPr sz="1500" b="0" spc="-15" dirty="0">
                <a:latin typeface="Calibri Light"/>
                <a:cs typeface="Calibri Light"/>
              </a:rPr>
              <a:t>regarding</a:t>
            </a:r>
            <a:r>
              <a:rPr sz="1500" b="0" spc="-80" dirty="0">
                <a:latin typeface="Calibri Light"/>
                <a:cs typeface="Calibri Light"/>
              </a:rPr>
              <a:t> </a:t>
            </a:r>
            <a:r>
              <a:rPr sz="1500" b="0" spc="-15" dirty="0">
                <a:latin typeface="Calibri Light"/>
                <a:cs typeface="Calibri Light"/>
              </a:rPr>
              <a:t>enrollment,</a:t>
            </a:r>
            <a:r>
              <a:rPr sz="1500" b="0" spc="-60" dirty="0">
                <a:latin typeface="Calibri Light"/>
                <a:cs typeface="Calibri Light"/>
              </a:rPr>
              <a:t> </a:t>
            </a:r>
            <a:r>
              <a:rPr sz="1500" b="0" spc="5" dirty="0">
                <a:latin typeface="Calibri Light"/>
                <a:cs typeface="Calibri Light"/>
              </a:rPr>
              <a:t>benefit</a:t>
            </a:r>
            <a:r>
              <a:rPr sz="1500" b="0" spc="-105" dirty="0">
                <a:latin typeface="Calibri Light"/>
                <a:cs typeface="Calibri Light"/>
              </a:rPr>
              <a:t> </a:t>
            </a:r>
            <a:r>
              <a:rPr sz="1500" b="0" spc="-10" dirty="0">
                <a:latin typeface="Calibri Light"/>
                <a:cs typeface="Calibri Light"/>
              </a:rPr>
              <a:t>questions</a:t>
            </a:r>
            <a:r>
              <a:rPr sz="1500" b="0" spc="-114" dirty="0">
                <a:latin typeface="Calibri Light"/>
                <a:cs typeface="Calibri Light"/>
              </a:rPr>
              <a:t> </a:t>
            </a:r>
            <a:r>
              <a:rPr sz="1500" b="0" spc="35" dirty="0">
                <a:latin typeface="Calibri Light"/>
                <a:cs typeface="Calibri Light"/>
              </a:rPr>
              <a:t>and</a:t>
            </a:r>
            <a:r>
              <a:rPr sz="1500" b="0" spc="-155" dirty="0">
                <a:latin typeface="Calibri Light"/>
                <a:cs typeface="Calibri Light"/>
              </a:rPr>
              <a:t> </a:t>
            </a:r>
            <a:r>
              <a:rPr sz="1500" b="0" spc="20" dirty="0">
                <a:latin typeface="Calibri Light"/>
                <a:cs typeface="Calibri Light"/>
              </a:rPr>
              <a:t>ID</a:t>
            </a:r>
            <a:r>
              <a:rPr sz="1500" b="0" spc="-50" dirty="0">
                <a:latin typeface="Calibri Light"/>
                <a:cs typeface="Calibri Light"/>
              </a:rPr>
              <a:t> </a:t>
            </a:r>
            <a:r>
              <a:rPr sz="1500" b="0" spc="-5" dirty="0">
                <a:latin typeface="Calibri Light"/>
                <a:cs typeface="Calibri Light"/>
              </a:rPr>
              <a:t>cards,</a:t>
            </a:r>
            <a:r>
              <a:rPr sz="1500" b="0" spc="-60" dirty="0">
                <a:latin typeface="Calibri Light"/>
                <a:cs typeface="Calibri Light"/>
              </a:rPr>
              <a:t> </a:t>
            </a:r>
            <a:r>
              <a:rPr sz="1500" b="0" spc="10" dirty="0">
                <a:latin typeface="Calibri Light"/>
                <a:cs typeface="Calibri Light"/>
              </a:rPr>
              <a:t>please</a:t>
            </a:r>
            <a:r>
              <a:rPr sz="1500" b="0" spc="-120" dirty="0">
                <a:latin typeface="Calibri Light"/>
                <a:cs typeface="Calibri Light"/>
              </a:rPr>
              <a:t> </a:t>
            </a:r>
            <a:r>
              <a:rPr sz="1500" b="0" spc="-10" dirty="0">
                <a:latin typeface="Calibri Light"/>
                <a:cs typeface="Calibri Light"/>
              </a:rPr>
              <a:t>contact:</a:t>
            </a:r>
            <a:endParaRPr sz="1500" dirty="0">
              <a:latin typeface="Calibri Light"/>
              <a:cs typeface="Calibri Light"/>
            </a:endParaRPr>
          </a:p>
          <a:p>
            <a:pPr>
              <a:lnSpc>
                <a:spcPct val="100000"/>
              </a:lnSpc>
              <a:spcBef>
                <a:spcPts val="40"/>
              </a:spcBef>
            </a:pPr>
            <a:endParaRPr sz="1100" dirty="0">
              <a:latin typeface="Calibri Light"/>
              <a:cs typeface="Calibri Light"/>
            </a:endParaRPr>
          </a:p>
          <a:p>
            <a:pPr marR="5715" algn="ctr">
              <a:lnSpc>
                <a:spcPct val="100000"/>
              </a:lnSpc>
              <a:spcBef>
                <a:spcPts val="5"/>
              </a:spcBef>
            </a:pPr>
            <a:r>
              <a:rPr lang="en-US" sz="1500" b="0" spc="25" dirty="0">
                <a:latin typeface="Calibri Light"/>
                <a:cs typeface="Calibri Light"/>
              </a:rPr>
              <a:t>Diana Fox</a:t>
            </a:r>
            <a:r>
              <a:rPr sz="1500" b="0" spc="-5" dirty="0">
                <a:latin typeface="Calibri Light"/>
                <a:cs typeface="Calibri Light"/>
              </a:rPr>
              <a:t>|</a:t>
            </a:r>
            <a:r>
              <a:rPr sz="1500" b="0" spc="-145" dirty="0">
                <a:latin typeface="Calibri Light"/>
                <a:cs typeface="Calibri Light"/>
              </a:rPr>
              <a:t> </a:t>
            </a:r>
            <a:r>
              <a:rPr sz="1500" b="0" spc="-10" dirty="0">
                <a:latin typeface="Calibri Light"/>
                <a:cs typeface="Calibri Light"/>
              </a:rPr>
              <a:t>Your</a:t>
            </a:r>
            <a:r>
              <a:rPr sz="1500" b="0" spc="-140" dirty="0">
                <a:latin typeface="Calibri Light"/>
                <a:cs typeface="Calibri Light"/>
              </a:rPr>
              <a:t> </a:t>
            </a:r>
            <a:r>
              <a:rPr sz="1500" b="0" spc="-10" dirty="0">
                <a:latin typeface="Calibri Light"/>
                <a:cs typeface="Calibri Light"/>
              </a:rPr>
              <a:t>Dedicated</a:t>
            </a:r>
            <a:r>
              <a:rPr sz="1500" b="0" spc="-65" dirty="0">
                <a:latin typeface="Calibri Light"/>
                <a:cs typeface="Calibri Light"/>
              </a:rPr>
              <a:t> </a:t>
            </a:r>
            <a:r>
              <a:rPr sz="1500" b="0" spc="5" dirty="0">
                <a:latin typeface="Calibri Light"/>
                <a:cs typeface="Calibri Light"/>
              </a:rPr>
              <a:t>GBS</a:t>
            </a:r>
            <a:r>
              <a:rPr sz="1500" b="0" spc="-140" dirty="0">
                <a:latin typeface="Calibri Light"/>
                <a:cs typeface="Calibri Light"/>
              </a:rPr>
              <a:t> </a:t>
            </a:r>
            <a:r>
              <a:rPr sz="1500" b="0" spc="-15" dirty="0">
                <a:latin typeface="Calibri Light"/>
                <a:cs typeface="Calibri Light"/>
              </a:rPr>
              <a:t>Representative</a:t>
            </a:r>
            <a:endParaRPr sz="1500" dirty="0">
              <a:latin typeface="Calibri Light"/>
              <a:cs typeface="Calibri Light"/>
            </a:endParaRPr>
          </a:p>
        </p:txBody>
      </p:sp>
      <p:sp>
        <p:nvSpPr>
          <p:cNvPr id="4" name="object 4"/>
          <p:cNvSpPr txBox="1">
            <a:spLocks noGrp="1"/>
          </p:cNvSpPr>
          <p:nvPr>
            <p:ph type="title"/>
          </p:nvPr>
        </p:nvSpPr>
        <p:spPr>
          <a:xfrm>
            <a:off x="4248403" y="400431"/>
            <a:ext cx="3691890" cy="489584"/>
          </a:xfrm>
          <a:prstGeom prst="rect">
            <a:avLst/>
          </a:prstGeom>
        </p:spPr>
        <p:txBody>
          <a:bodyPr vert="horz" wrap="square" lIns="0" tIns="12065" rIns="0" bIns="0" rtlCol="0">
            <a:spAutoFit/>
          </a:bodyPr>
          <a:lstStyle/>
          <a:p>
            <a:pPr marL="12700">
              <a:lnSpc>
                <a:spcPct val="100000"/>
              </a:lnSpc>
              <a:spcBef>
                <a:spcPts val="95"/>
              </a:spcBef>
            </a:pPr>
            <a:r>
              <a:rPr spc="20" dirty="0"/>
              <a:t>I</a:t>
            </a:r>
            <a:r>
              <a:rPr spc="5" dirty="0"/>
              <a:t>n</a:t>
            </a:r>
            <a:r>
              <a:rPr spc="20" dirty="0"/>
              <a:t>f</a:t>
            </a:r>
            <a:r>
              <a:rPr spc="-35" dirty="0"/>
              <a:t>o</a:t>
            </a:r>
            <a:r>
              <a:rPr spc="-20" dirty="0"/>
              <a:t>r</a:t>
            </a:r>
            <a:r>
              <a:rPr spc="10" dirty="0"/>
              <a:t>m</a:t>
            </a:r>
            <a:r>
              <a:rPr spc="-95" dirty="0"/>
              <a:t>a</a:t>
            </a:r>
            <a:r>
              <a:rPr spc="-35" dirty="0"/>
              <a:t>t</a:t>
            </a:r>
            <a:r>
              <a:rPr spc="-20" dirty="0"/>
              <a:t>i</a:t>
            </a:r>
            <a:r>
              <a:rPr spc="-35" dirty="0"/>
              <a:t>o</a:t>
            </a:r>
            <a:r>
              <a:rPr spc="-5" dirty="0"/>
              <a:t>n</a:t>
            </a:r>
            <a:r>
              <a:rPr spc="-125" dirty="0"/>
              <a:t> </a:t>
            </a:r>
            <a:r>
              <a:rPr spc="10" dirty="0"/>
              <a:t>S</a:t>
            </a:r>
            <a:r>
              <a:rPr spc="-35" dirty="0"/>
              <a:t>o</a:t>
            </a:r>
            <a:r>
              <a:rPr spc="5" dirty="0"/>
              <a:t>u</a:t>
            </a:r>
            <a:r>
              <a:rPr spc="-20" dirty="0"/>
              <a:t>r</a:t>
            </a:r>
            <a:r>
              <a:rPr spc="-35" dirty="0"/>
              <a:t>ce</a:t>
            </a:r>
            <a:r>
              <a:rPr spc="-5" dirty="0"/>
              <a:t>s</a:t>
            </a:r>
          </a:p>
        </p:txBody>
      </p:sp>
      <p:sp>
        <p:nvSpPr>
          <p:cNvPr id="5" name="object 5"/>
          <p:cNvSpPr/>
          <p:nvPr/>
        </p:nvSpPr>
        <p:spPr>
          <a:xfrm>
            <a:off x="3876040" y="980439"/>
            <a:ext cx="4455160" cy="60960"/>
          </a:xfrm>
          <a:custGeom>
            <a:avLst/>
            <a:gdLst/>
            <a:ahLst/>
            <a:cxnLst/>
            <a:rect l="l" t="t" r="r" b="b"/>
            <a:pathLst>
              <a:path w="4455159" h="60959">
                <a:moveTo>
                  <a:pt x="0" y="0"/>
                </a:moveTo>
                <a:lnTo>
                  <a:pt x="4455160" y="0"/>
                </a:lnTo>
              </a:path>
              <a:path w="4455159" h="60959">
                <a:moveTo>
                  <a:pt x="0" y="60960"/>
                </a:moveTo>
                <a:lnTo>
                  <a:pt x="4455160" y="60960"/>
                </a:lnTo>
              </a:path>
            </a:pathLst>
          </a:custGeom>
          <a:ln w="10160">
            <a:solidFill>
              <a:srgbClr val="FFFFFF"/>
            </a:solidFill>
          </a:ln>
        </p:spPr>
        <p:txBody>
          <a:bodyPr wrap="square" lIns="0" tIns="0" rIns="0" bIns="0" rtlCol="0"/>
          <a:lstStyle/>
          <a:p>
            <a:endParaRPr/>
          </a:p>
        </p:txBody>
      </p:sp>
      <p:sp>
        <p:nvSpPr>
          <p:cNvPr id="6" name="object 6"/>
          <p:cNvSpPr txBox="1"/>
          <p:nvPr/>
        </p:nvSpPr>
        <p:spPr>
          <a:xfrm>
            <a:off x="3276600" y="5486400"/>
            <a:ext cx="5779135" cy="669290"/>
          </a:xfrm>
          <a:prstGeom prst="rect">
            <a:avLst/>
          </a:prstGeom>
        </p:spPr>
        <p:txBody>
          <a:bodyPr vert="horz" wrap="square" lIns="0" tIns="15240" rIns="0" bIns="0" rtlCol="0">
            <a:spAutoFit/>
          </a:bodyPr>
          <a:lstStyle/>
          <a:p>
            <a:pPr algn="ctr">
              <a:lnSpc>
                <a:spcPct val="100000"/>
              </a:lnSpc>
              <a:spcBef>
                <a:spcPts val="120"/>
              </a:spcBef>
              <a:tabLst>
                <a:tab pos="1829435" algn="l"/>
                <a:tab pos="2094230" algn="l"/>
              </a:tabLst>
            </a:pPr>
            <a:r>
              <a:rPr sz="1500" b="0" spc="5" dirty="0">
                <a:latin typeface="Calibri Light"/>
                <a:cs typeface="Calibri Light"/>
              </a:rPr>
              <a:t>Tel:</a:t>
            </a:r>
            <a:r>
              <a:rPr sz="1500" b="0" spc="-95" dirty="0">
                <a:latin typeface="Calibri Light"/>
                <a:cs typeface="Calibri Light"/>
              </a:rPr>
              <a:t> </a:t>
            </a:r>
            <a:r>
              <a:rPr sz="1500" b="0" spc="10" dirty="0">
                <a:latin typeface="Calibri Light"/>
                <a:cs typeface="Calibri Light"/>
              </a:rPr>
              <a:t>1</a:t>
            </a:r>
            <a:r>
              <a:rPr sz="1500" b="0" spc="25" dirty="0">
                <a:latin typeface="Calibri Light"/>
                <a:cs typeface="Calibri Light"/>
              </a:rPr>
              <a:t> </a:t>
            </a:r>
            <a:r>
              <a:rPr sz="1500" b="0" spc="10" dirty="0">
                <a:latin typeface="Calibri Light"/>
                <a:cs typeface="Calibri Light"/>
              </a:rPr>
              <a:t>(949)</a:t>
            </a:r>
            <a:r>
              <a:rPr sz="1500" b="0" spc="-150" dirty="0">
                <a:latin typeface="Calibri Light"/>
                <a:cs typeface="Calibri Light"/>
              </a:rPr>
              <a:t> </a:t>
            </a:r>
            <a:r>
              <a:rPr sz="1500" b="0" dirty="0">
                <a:latin typeface="Calibri Light"/>
                <a:cs typeface="Calibri Light"/>
              </a:rPr>
              <a:t>317-5917	</a:t>
            </a:r>
            <a:r>
              <a:rPr sz="1500" b="0" spc="10" dirty="0">
                <a:latin typeface="Calibri Light"/>
                <a:cs typeface="Calibri Light"/>
              </a:rPr>
              <a:t>|	Email:</a:t>
            </a:r>
            <a:r>
              <a:rPr sz="1500" b="0" spc="-80" dirty="0">
                <a:latin typeface="Calibri Light"/>
                <a:cs typeface="Calibri Light"/>
              </a:rPr>
              <a:t> </a:t>
            </a:r>
            <a:r>
              <a:rPr sz="1500" b="0" spc="-15" dirty="0">
                <a:latin typeface="Calibri Light"/>
                <a:cs typeface="Calibri Light"/>
                <a:hlinkClick r:id="rId2"/>
              </a:rPr>
              <a:t>UniversityServices.GBS.casepbp@ajg.com</a:t>
            </a:r>
            <a:endParaRPr sz="1500" dirty="0">
              <a:latin typeface="Calibri Light"/>
              <a:cs typeface="Calibri Light"/>
            </a:endParaRPr>
          </a:p>
          <a:p>
            <a:pPr>
              <a:lnSpc>
                <a:spcPct val="100000"/>
              </a:lnSpc>
              <a:spcBef>
                <a:spcPts val="40"/>
              </a:spcBef>
            </a:pPr>
            <a:endParaRPr sz="1200" dirty="0">
              <a:latin typeface="Calibri Light"/>
              <a:cs typeface="Calibri Light"/>
            </a:endParaRPr>
          </a:p>
          <a:p>
            <a:pPr algn="ctr">
              <a:lnSpc>
                <a:spcPct val="100000"/>
              </a:lnSpc>
            </a:pPr>
            <a:r>
              <a:rPr sz="1450" b="1" u="sng" spc="-20" dirty="0">
                <a:solidFill>
                  <a:srgbClr val="002162"/>
                </a:solidFill>
                <a:uFill>
                  <a:solidFill>
                    <a:srgbClr val="002162"/>
                  </a:solidFill>
                </a:uFill>
                <a:latin typeface="Century Gothic"/>
                <a:cs typeface="Century Gothic"/>
              </a:rPr>
              <a:t>clients.garnett-powers.com/pd/case</a:t>
            </a:r>
            <a:endParaRPr sz="1450" dirty="0">
              <a:latin typeface="Century Gothic"/>
              <a:cs typeface="Century Gothic"/>
            </a:endParaRPr>
          </a:p>
        </p:txBody>
      </p:sp>
      <p:sp>
        <p:nvSpPr>
          <p:cNvPr id="8" name="object 8"/>
          <p:cNvSpPr txBox="1">
            <a:spLocks noGrp="1"/>
          </p:cNvSpPr>
          <p:nvPr>
            <p:ph type="sldNum" sz="quarter" idx="7"/>
          </p:nvPr>
        </p:nvSpPr>
        <p:spPr>
          <a:prstGeom prst="rect">
            <a:avLst/>
          </a:prstGeom>
        </p:spPr>
        <p:txBody>
          <a:bodyPr vert="horz" wrap="square" lIns="0" tIns="0" rIns="0" bIns="0" rtlCol="0">
            <a:spAutoFit/>
          </a:bodyPr>
          <a:lstStyle/>
          <a:p>
            <a:pPr marL="38100">
              <a:lnSpc>
                <a:spcPts val="1240"/>
              </a:lnSpc>
            </a:pPr>
            <a:fld id="{81D60167-4931-47E6-BA6A-407CBD079E47}" type="slidenum">
              <a:rPr dirty="0"/>
              <a:t>37</a:t>
            </a:fld>
            <a:endParaRPr dirty="0"/>
          </a:p>
        </p:txBody>
      </p:sp>
      <p:pic>
        <p:nvPicPr>
          <p:cNvPr id="7" name="Picture 6"/>
          <p:cNvPicPr>
            <a:picLocks noChangeAspect="1"/>
          </p:cNvPicPr>
          <p:nvPr/>
        </p:nvPicPr>
        <p:blipFill>
          <a:blip r:embed="rId3"/>
          <a:stretch>
            <a:fillRect/>
          </a:stretch>
        </p:blipFill>
        <p:spPr>
          <a:xfrm>
            <a:off x="4880412" y="2590800"/>
            <a:ext cx="2446416" cy="244641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
          </p:nvPr>
        </p:nvSpPr>
        <p:spPr>
          <a:xfrm>
            <a:off x="533400" y="2971800"/>
            <a:ext cx="4267200" cy="1753365"/>
          </a:xfrm>
        </p:spPr>
        <p:txBody>
          <a:bodyPr/>
          <a:lstStyle/>
          <a:p>
            <a:pPr marR="0" lvl="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Effective January 1, 2025, departments/PIs/grants will be responsible to pay 100% of the monthly insurance premiums for postdocs </a:t>
            </a:r>
            <a:r>
              <a:rPr lang="en-US" sz="1600" b="1" i="1" dirty="0">
                <a:effectLst/>
                <a:latin typeface="Calibri" panose="020F0502020204030204" pitchFamily="34" charset="0"/>
                <a:ea typeface="Calibri" panose="020F0502020204030204" pitchFamily="34" charset="0"/>
                <a:cs typeface="Times New Roman" panose="02020603050405020304" pitchFamily="18" charset="0"/>
              </a:rPr>
              <a:t>and their dependents</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800"/>
              </a:spcAft>
              <a:buFont typeface="Symbol" panose="05050102010706020507" pitchFamily="18" charset="2"/>
              <a:buChar char=""/>
            </a:pPr>
            <a:endParaRPr lang="en-US" sz="16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5" name="object 2">
            <a:extLst>
              <a:ext uri="{FF2B5EF4-FFF2-40B4-BE49-F238E27FC236}">
                <a16:creationId xmlns:a16="http://schemas.microsoft.com/office/drawing/2014/main" id="{7FEA5D46-5D98-CEFB-5A7B-CC87457A07C1}"/>
              </a:ext>
            </a:extLst>
          </p:cNvPr>
          <p:cNvSpPr/>
          <p:nvPr/>
        </p:nvSpPr>
        <p:spPr>
          <a:xfrm>
            <a:off x="0" y="0"/>
            <a:ext cx="12192000" cy="1859280"/>
          </a:xfrm>
          <a:custGeom>
            <a:avLst/>
            <a:gdLst/>
            <a:ahLst/>
            <a:cxnLst/>
            <a:rect l="l" t="t" r="r" b="b"/>
            <a:pathLst>
              <a:path w="12192000" h="1859280">
                <a:moveTo>
                  <a:pt x="12192000" y="0"/>
                </a:moveTo>
                <a:lnTo>
                  <a:pt x="0" y="0"/>
                </a:lnTo>
                <a:lnTo>
                  <a:pt x="0" y="1859279"/>
                </a:lnTo>
                <a:lnTo>
                  <a:pt x="12192000" y="1859279"/>
                </a:lnTo>
                <a:lnTo>
                  <a:pt x="12192000" y="0"/>
                </a:lnTo>
                <a:close/>
              </a:path>
            </a:pathLst>
          </a:custGeom>
          <a:solidFill>
            <a:srgbClr val="001133"/>
          </a:solidFill>
        </p:spPr>
        <p:txBody>
          <a:bodyPr wrap="square" lIns="0" tIns="0" rIns="0" bIns="0" rtlCol="0"/>
          <a:lstStyle/>
          <a:p>
            <a:endParaRPr>
              <a:solidFill>
                <a:schemeClr val="bg1"/>
              </a:solidFill>
            </a:endParaRPr>
          </a:p>
        </p:txBody>
      </p:sp>
      <p:sp>
        <p:nvSpPr>
          <p:cNvPr id="2" name="Title 1"/>
          <p:cNvSpPr>
            <a:spLocks noGrp="1"/>
          </p:cNvSpPr>
          <p:nvPr>
            <p:ph type="ctrTitle"/>
          </p:nvPr>
        </p:nvSpPr>
        <p:spPr>
          <a:xfrm>
            <a:off x="1828800" y="532447"/>
            <a:ext cx="9368027" cy="794385"/>
          </a:xfrm>
        </p:spPr>
        <p:txBody>
          <a:bodyPr/>
          <a:lstStyle/>
          <a:p>
            <a:r>
              <a:rPr lang="en-US" dirty="0"/>
              <a:t>What’s New for 2025?</a:t>
            </a:r>
          </a:p>
        </p:txBody>
      </p:sp>
      <p:pic>
        <p:nvPicPr>
          <p:cNvPr id="6" name="Picture 5">
            <a:extLst>
              <a:ext uri="{FF2B5EF4-FFF2-40B4-BE49-F238E27FC236}">
                <a16:creationId xmlns:a16="http://schemas.microsoft.com/office/drawing/2014/main" id="{9ACD8556-8E01-8BD5-969F-4020C8A7CFB9}"/>
              </a:ext>
            </a:extLst>
          </p:cNvPr>
          <p:cNvPicPr>
            <a:picLocks noChangeAspect="1"/>
          </p:cNvPicPr>
          <p:nvPr/>
        </p:nvPicPr>
        <p:blipFill>
          <a:blip r:embed="rId2"/>
          <a:stretch>
            <a:fillRect/>
          </a:stretch>
        </p:blipFill>
        <p:spPr>
          <a:xfrm>
            <a:off x="5562600" y="2743200"/>
            <a:ext cx="5943600" cy="3099033"/>
          </a:xfrm>
          <a:prstGeom prst="rect">
            <a:avLst/>
          </a:prstGeom>
        </p:spPr>
      </p:pic>
    </p:spTree>
    <p:extLst>
      <p:ext uri="{BB962C8B-B14F-4D97-AF65-F5344CB8AC3E}">
        <p14:creationId xmlns:p14="http://schemas.microsoft.com/office/powerpoint/2010/main" val="11746164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
          </p:nvPr>
        </p:nvSpPr>
        <p:spPr>
          <a:xfrm>
            <a:off x="5707590" y="4495800"/>
            <a:ext cx="6324600" cy="1935145"/>
          </a:xfrm>
        </p:spPr>
        <p:txBody>
          <a:bodyPr/>
          <a:lstStyle/>
          <a:p>
            <a:pPr marL="342900" marR="0" lvl="0" indent="-342900">
              <a:lnSpc>
                <a:spcPct val="107000"/>
              </a:lnSpc>
              <a:spcBef>
                <a:spcPts val="0"/>
              </a:spcBef>
              <a:spcAft>
                <a:spcPts val="800"/>
              </a:spcAft>
              <a:buFont typeface="Symbol" panose="05050102010706020507" pitchFamily="18" charset="2"/>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We have a new tool that will assist you in learning about your benefits! Our new virtual benefits platform with Brite (</a:t>
            </a:r>
            <a:r>
              <a:rPr lang="en-US" sz="16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https://britehr.app/CaseWestern</a:t>
            </a:r>
            <a:r>
              <a:rPr lang="en-US" sz="1600" dirty="0">
                <a:effectLst/>
                <a:latin typeface="Calibri" panose="020F0502020204030204" pitchFamily="34" charset="0"/>
                <a:ea typeface="Calibri" panose="020F0502020204030204" pitchFamily="34" charset="0"/>
                <a:cs typeface="Times New Roman" panose="02020603050405020304" pitchFamily="18" charset="0"/>
              </a:rPr>
              <a:t>) allows you to access your health insurance information in an easy to read format. </a:t>
            </a:r>
          </a:p>
          <a:p>
            <a:pPr marL="342900" marR="0" lvl="0" indent="-342900">
              <a:lnSpc>
                <a:spcPct val="107000"/>
              </a:lnSpc>
              <a:spcBef>
                <a:spcPts val="0"/>
              </a:spcBef>
              <a:spcAft>
                <a:spcPts val="800"/>
              </a:spcAft>
              <a:buFont typeface="Symbol" panose="05050102010706020507" pitchFamily="18" charset="2"/>
              <a:buChar char=""/>
            </a:pPr>
            <a:r>
              <a:rPr lang="en-US"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For our non-native English speakers, the Brite platform allows you to review the benefits information in your own language </a:t>
            </a:r>
            <a:r>
              <a:rPr lang="en-US" sz="1600" dirty="0">
                <a:effectLst/>
                <a:latin typeface="Calibri" panose="020F0502020204030204" pitchFamily="34" charset="0"/>
                <a:ea typeface="Calibri" panose="020F0502020204030204" pitchFamily="34" charset="0"/>
                <a:cs typeface="Times New Roman" panose="02020603050405020304" pitchFamily="18" charset="0"/>
              </a:rPr>
              <a:t>(just adjust the language setting on your computer)! </a:t>
            </a:r>
            <a:endParaRPr lang="en-US" dirty="0"/>
          </a:p>
        </p:txBody>
      </p:sp>
      <p:sp>
        <p:nvSpPr>
          <p:cNvPr id="5" name="object 2">
            <a:extLst>
              <a:ext uri="{FF2B5EF4-FFF2-40B4-BE49-F238E27FC236}">
                <a16:creationId xmlns:a16="http://schemas.microsoft.com/office/drawing/2014/main" id="{7FEA5D46-5D98-CEFB-5A7B-CC87457A07C1}"/>
              </a:ext>
            </a:extLst>
          </p:cNvPr>
          <p:cNvSpPr/>
          <p:nvPr/>
        </p:nvSpPr>
        <p:spPr>
          <a:xfrm>
            <a:off x="0" y="0"/>
            <a:ext cx="12192000" cy="1859280"/>
          </a:xfrm>
          <a:custGeom>
            <a:avLst/>
            <a:gdLst/>
            <a:ahLst/>
            <a:cxnLst/>
            <a:rect l="l" t="t" r="r" b="b"/>
            <a:pathLst>
              <a:path w="12192000" h="1859280">
                <a:moveTo>
                  <a:pt x="12192000" y="0"/>
                </a:moveTo>
                <a:lnTo>
                  <a:pt x="0" y="0"/>
                </a:lnTo>
                <a:lnTo>
                  <a:pt x="0" y="1859279"/>
                </a:lnTo>
                <a:lnTo>
                  <a:pt x="12192000" y="1859279"/>
                </a:lnTo>
                <a:lnTo>
                  <a:pt x="12192000" y="0"/>
                </a:lnTo>
                <a:close/>
              </a:path>
            </a:pathLst>
          </a:custGeom>
          <a:solidFill>
            <a:srgbClr val="001133"/>
          </a:solidFill>
        </p:spPr>
        <p:txBody>
          <a:bodyPr wrap="square" lIns="0" tIns="0" rIns="0" bIns="0" rtlCol="0"/>
          <a:lstStyle/>
          <a:p>
            <a:endParaRPr>
              <a:solidFill>
                <a:schemeClr val="bg1"/>
              </a:solidFill>
            </a:endParaRPr>
          </a:p>
        </p:txBody>
      </p:sp>
      <p:sp>
        <p:nvSpPr>
          <p:cNvPr id="2" name="Title 1"/>
          <p:cNvSpPr>
            <a:spLocks noGrp="1"/>
          </p:cNvSpPr>
          <p:nvPr>
            <p:ph type="ctrTitle"/>
          </p:nvPr>
        </p:nvSpPr>
        <p:spPr>
          <a:xfrm>
            <a:off x="762000" y="532447"/>
            <a:ext cx="9368027" cy="794385"/>
          </a:xfrm>
        </p:spPr>
        <p:txBody>
          <a:bodyPr/>
          <a:lstStyle/>
          <a:p>
            <a:r>
              <a:rPr lang="en-US" dirty="0"/>
              <a:t>What’s New for 2025?</a:t>
            </a:r>
          </a:p>
        </p:txBody>
      </p:sp>
      <p:pic>
        <p:nvPicPr>
          <p:cNvPr id="9" name="Picture 8" descr="A qr code with a black and white background&#10;&#10;Description automatically generated">
            <a:extLst>
              <a:ext uri="{FF2B5EF4-FFF2-40B4-BE49-F238E27FC236}">
                <a16:creationId xmlns:a16="http://schemas.microsoft.com/office/drawing/2014/main" id="{CDB86066-543A-D55F-A154-1854CE0D971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96200" y="2158464"/>
            <a:ext cx="1834376" cy="1834376"/>
          </a:xfrm>
          <a:prstGeom prst="rect">
            <a:avLst/>
          </a:prstGeom>
          <a:noFill/>
          <a:ln>
            <a:noFill/>
          </a:ln>
        </p:spPr>
      </p:pic>
      <p:pic>
        <p:nvPicPr>
          <p:cNvPr id="11" name="Picture 10">
            <a:extLst>
              <a:ext uri="{FF2B5EF4-FFF2-40B4-BE49-F238E27FC236}">
                <a16:creationId xmlns:a16="http://schemas.microsoft.com/office/drawing/2014/main" id="{F1B9307E-4503-52BE-4E8F-6F02C7141C38}"/>
              </a:ext>
            </a:extLst>
          </p:cNvPr>
          <p:cNvPicPr>
            <a:picLocks noChangeAspect="1"/>
          </p:cNvPicPr>
          <p:nvPr/>
        </p:nvPicPr>
        <p:blipFill>
          <a:blip r:embed="rId4"/>
          <a:stretch>
            <a:fillRect/>
          </a:stretch>
        </p:blipFill>
        <p:spPr>
          <a:xfrm>
            <a:off x="759594" y="2455636"/>
            <a:ext cx="4617671" cy="3088847"/>
          </a:xfrm>
          <a:prstGeom prst="rect">
            <a:avLst/>
          </a:prstGeom>
        </p:spPr>
      </p:pic>
    </p:spTree>
    <p:extLst>
      <p:ext uri="{BB962C8B-B14F-4D97-AF65-F5344CB8AC3E}">
        <p14:creationId xmlns:p14="http://schemas.microsoft.com/office/powerpoint/2010/main" val="25898149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
          </p:nvPr>
        </p:nvSpPr>
        <p:spPr>
          <a:xfrm>
            <a:off x="346138" y="3200400"/>
            <a:ext cx="7543800" cy="3472041"/>
          </a:xfrm>
        </p:spPr>
        <p:txBody>
          <a:bodyPr/>
          <a:lstStyle/>
          <a:p>
            <a:pPr marR="0" lvl="0">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Check out additional types of insurance to protect you and your family! </a:t>
            </a:r>
          </a:p>
          <a:p>
            <a:pPr marL="1657350" lvl="3" indent="-285750">
              <a:lnSpc>
                <a:spcPct val="107000"/>
              </a:lnSpc>
              <a:spcAft>
                <a:spcPts val="800"/>
              </a:spcAft>
              <a:buFont typeface="Wingdings" panose="05000000000000000000" pitchFamily="2" charset="2"/>
              <a:buChar char="v"/>
            </a:pPr>
            <a:r>
              <a:rPr lang="en-US" sz="1900" dirty="0">
                <a:effectLst/>
                <a:latin typeface="Calibri" panose="020F0502020204030204" pitchFamily="34" charset="0"/>
                <a:ea typeface="Calibri" panose="020F0502020204030204" pitchFamily="34" charset="0"/>
                <a:cs typeface="Times New Roman" panose="02020603050405020304" pitchFamily="18" charset="0"/>
              </a:rPr>
              <a:t>Home/Renter’s insurance</a:t>
            </a:r>
          </a:p>
          <a:p>
            <a:pPr marL="1657350" lvl="3" indent="-285750">
              <a:lnSpc>
                <a:spcPct val="107000"/>
              </a:lnSpc>
              <a:spcAft>
                <a:spcPts val="800"/>
              </a:spcAft>
              <a:buFont typeface="Wingdings" panose="05000000000000000000" pitchFamily="2" charset="2"/>
              <a:buChar char="v"/>
            </a:pPr>
            <a:r>
              <a:rPr lang="en-US" sz="1900" dirty="0">
                <a:effectLst/>
                <a:latin typeface="Calibri" panose="020F0502020204030204" pitchFamily="34" charset="0"/>
                <a:ea typeface="Calibri" panose="020F0502020204030204" pitchFamily="34" charset="0"/>
                <a:cs typeface="Times New Roman" panose="02020603050405020304" pitchFamily="18" charset="0"/>
              </a:rPr>
              <a:t>Auto Insurance </a:t>
            </a:r>
          </a:p>
          <a:p>
            <a:pPr marL="1657350" lvl="3" indent="-285750">
              <a:lnSpc>
                <a:spcPct val="107000"/>
              </a:lnSpc>
              <a:spcAft>
                <a:spcPts val="800"/>
              </a:spcAft>
              <a:buFont typeface="Wingdings" panose="05000000000000000000" pitchFamily="2" charset="2"/>
              <a:buChar char="v"/>
            </a:pPr>
            <a:r>
              <a:rPr lang="en-US" sz="1900" dirty="0">
                <a:effectLst/>
                <a:latin typeface="Calibri" panose="020F0502020204030204" pitchFamily="34" charset="0"/>
                <a:ea typeface="Calibri" panose="020F0502020204030204" pitchFamily="34" charset="0"/>
                <a:cs typeface="Times New Roman" panose="02020603050405020304" pitchFamily="18" charset="0"/>
              </a:rPr>
              <a:t>Pet Insurance</a:t>
            </a:r>
          </a:p>
          <a:p>
            <a:pPr marL="1657350" lvl="3" indent="-285750">
              <a:lnSpc>
                <a:spcPct val="107000"/>
              </a:lnSpc>
              <a:spcAft>
                <a:spcPts val="800"/>
              </a:spcAft>
              <a:buFont typeface="Wingdings" panose="05000000000000000000" pitchFamily="2" charset="2"/>
              <a:buChar char="v"/>
            </a:pPr>
            <a:r>
              <a:rPr lang="en-US" sz="1900" dirty="0">
                <a:latin typeface="Calibri" panose="020F0502020204030204" pitchFamily="34" charset="0"/>
                <a:ea typeface="Calibri" panose="020F0502020204030204" pitchFamily="34" charset="0"/>
                <a:cs typeface="Times New Roman" panose="02020603050405020304" pitchFamily="18" charset="0"/>
              </a:rPr>
              <a:t>Legal Protection</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p>
            <a:pPr marL="1657350" lvl="3" indent="-285750">
              <a:lnSpc>
                <a:spcPct val="107000"/>
              </a:lnSpc>
              <a:spcAft>
                <a:spcPts val="800"/>
              </a:spcAft>
              <a:buFont typeface="Wingdings" panose="05000000000000000000" pitchFamily="2" charset="2"/>
              <a:buChar char="v"/>
            </a:pPr>
            <a:r>
              <a:rPr lang="en-US" sz="1900" dirty="0">
                <a:effectLst/>
                <a:latin typeface="Calibri" panose="020F0502020204030204" pitchFamily="34" charset="0"/>
                <a:ea typeface="Calibri" panose="020F0502020204030204" pitchFamily="34" charset="0"/>
                <a:cs typeface="Times New Roman" panose="02020603050405020304" pitchFamily="18" charset="0"/>
              </a:rPr>
              <a:t>Discount Programs </a:t>
            </a:r>
          </a:p>
          <a:p>
            <a:pPr marR="0" lvl="0">
              <a:lnSpc>
                <a:spcPct val="107000"/>
              </a:lnSpc>
              <a:spcBef>
                <a:spcPts val="0"/>
              </a:spcBef>
              <a:spcAft>
                <a:spcPts val="800"/>
              </a:spcAft>
            </a:pP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800"/>
              </a:spcAft>
            </a:pPr>
            <a:r>
              <a:rPr lang="en-US" sz="1600" i="1" dirty="0">
                <a:effectLst/>
                <a:latin typeface="Calibri" panose="020F0502020204030204" pitchFamily="34" charset="0"/>
                <a:ea typeface="Calibri" panose="020F0502020204030204" pitchFamily="34" charset="0"/>
                <a:cs typeface="Times New Roman" panose="02020603050405020304" pitchFamily="18" charset="0"/>
              </a:rPr>
              <a:t>This is a voluntary program and any fees would be your responsibility. </a:t>
            </a:r>
          </a:p>
          <a:p>
            <a:endParaRPr lang="en-US" dirty="0"/>
          </a:p>
        </p:txBody>
      </p:sp>
      <p:sp>
        <p:nvSpPr>
          <p:cNvPr id="5" name="object 2">
            <a:extLst>
              <a:ext uri="{FF2B5EF4-FFF2-40B4-BE49-F238E27FC236}">
                <a16:creationId xmlns:a16="http://schemas.microsoft.com/office/drawing/2014/main" id="{7FEA5D46-5D98-CEFB-5A7B-CC87457A07C1}"/>
              </a:ext>
            </a:extLst>
          </p:cNvPr>
          <p:cNvSpPr/>
          <p:nvPr/>
        </p:nvSpPr>
        <p:spPr>
          <a:xfrm>
            <a:off x="0" y="0"/>
            <a:ext cx="12192000" cy="1859280"/>
          </a:xfrm>
          <a:custGeom>
            <a:avLst/>
            <a:gdLst/>
            <a:ahLst/>
            <a:cxnLst/>
            <a:rect l="l" t="t" r="r" b="b"/>
            <a:pathLst>
              <a:path w="12192000" h="1859280">
                <a:moveTo>
                  <a:pt x="12192000" y="0"/>
                </a:moveTo>
                <a:lnTo>
                  <a:pt x="0" y="0"/>
                </a:lnTo>
                <a:lnTo>
                  <a:pt x="0" y="1859279"/>
                </a:lnTo>
                <a:lnTo>
                  <a:pt x="12192000" y="1859279"/>
                </a:lnTo>
                <a:lnTo>
                  <a:pt x="12192000" y="0"/>
                </a:lnTo>
                <a:close/>
              </a:path>
            </a:pathLst>
          </a:custGeom>
          <a:solidFill>
            <a:srgbClr val="001133"/>
          </a:solidFill>
        </p:spPr>
        <p:txBody>
          <a:bodyPr wrap="square" lIns="0" tIns="0" rIns="0" bIns="0" rtlCol="0"/>
          <a:lstStyle/>
          <a:p>
            <a:endParaRPr>
              <a:solidFill>
                <a:schemeClr val="bg1"/>
              </a:solidFill>
            </a:endParaRPr>
          </a:p>
        </p:txBody>
      </p:sp>
      <p:sp>
        <p:nvSpPr>
          <p:cNvPr id="2" name="Title 1"/>
          <p:cNvSpPr>
            <a:spLocks noGrp="1"/>
          </p:cNvSpPr>
          <p:nvPr>
            <p:ph type="ctrTitle"/>
          </p:nvPr>
        </p:nvSpPr>
        <p:spPr>
          <a:xfrm>
            <a:off x="1828800" y="532447"/>
            <a:ext cx="9368027" cy="794385"/>
          </a:xfrm>
        </p:spPr>
        <p:txBody>
          <a:bodyPr/>
          <a:lstStyle/>
          <a:p>
            <a:r>
              <a:rPr lang="en-US" dirty="0"/>
              <a:t>What’s New for 2025?</a:t>
            </a:r>
          </a:p>
        </p:txBody>
      </p:sp>
      <p:pic>
        <p:nvPicPr>
          <p:cNvPr id="4" name="Picture 3">
            <a:extLst>
              <a:ext uri="{FF2B5EF4-FFF2-40B4-BE49-F238E27FC236}">
                <a16:creationId xmlns:a16="http://schemas.microsoft.com/office/drawing/2014/main" id="{994C9B79-281B-9C2C-33FD-761D79100152}"/>
              </a:ext>
            </a:extLst>
          </p:cNvPr>
          <p:cNvPicPr>
            <a:picLocks noChangeAspect="1"/>
          </p:cNvPicPr>
          <p:nvPr/>
        </p:nvPicPr>
        <p:blipFill>
          <a:blip r:embed="rId2"/>
          <a:stretch>
            <a:fillRect/>
          </a:stretch>
        </p:blipFill>
        <p:spPr>
          <a:xfrm>
            <a:off x="7772400" y="3008023"/>
            <a:ext cx="4048597" cy="2332763"/>
          </a:xfrm>
          <a:prstGeom prst="rect">
            <a:avLst/>
          </a:prstGeom>
        </p:spPr>
      </p:pic>
      <p:sp>
        <p:nvSpPr>
          <p:cNvPr id="8" name="TextBox 7">
            <a:extLst>
              <a:ext uri="{FF2B5EF4-FFF2-40B4-BE49-F238E27FC236}">
                <a16:creationId xmlns:a16="http://schemas.microsoft.com/office/drawing/2014/main" id="{732F8A5E-88FC-BFC0-12E1-B38050C02094}"/>
              </a:ext>
            </a:extLst>
          </p:cNvPr>
          <p:cNvSpPr txBox="1"/>
          <p:nvPr/>
        </p:nvSpPr>
        <p:spPr>
          <a:xfrm>
            <a:off x="2667000" y="2209800"/>
            <a:ext cx="5382820" cy="769441"/>
          </a:xfrm>
          <a:prstGeom prst="rect">
            <a:avLst/>
          </a:prstGeom>
          <a:noFill/>
        </p:spPr>
        <p:txBody>
          <a:bodyPr wrap="none" rtlCol="0">
            <a:spAutoFit/>
          </a:bodyPr>
          <a:lstStyle/>
          <a:p>
            <a:r>
              <a:rPr lang="en-US" sz="4400" dirty="0"/>
              <a:t>Gallagher Marketplace</a:t>
            </a:r>
          </a:p>
        </p:txBody>
      </p:sp>
    </p:spTree>
    <p:extLst>
      <p:ext uri="{BB962C8B-B14F-4D97-AF65-F5344CB8AC3E}">
        <p14:creationId xmlns:p14="http://schemas.microsoft.com/office/powerpoint/2010/main" val="20016859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1859280"/>
          </a:xfrm>
          <a:custGeom>
            <a:avLst/>
            <a:gdLst/>
            <a:ahLst/>
            <a:cxnLst/>
            <a:rect l="l" t="t" r="r" b="b"/>
            <a:pathLst>
              <a:path w="12192000" h="1859280">
                <a:moveTo>
                  <a:pt x="12192000" y="0"/>
                </a:moveTo>
                <a:lnTo>
                  <a:pt x="0" y="0"/>
                </a:lnTo>
                <a:lnTo>
                  <a:pt x="0" y="1859279"/>
                </a:lnTo>
                <a:lnTo>
                  <a:pt x="12192000" y="1859279"/>
                </a:lnTo>
                <a:lnTo>
                  <a:pt x="12192000" y="0"/>
                </a:lnTo>
                <a:close/>
              </a:path>
            </a:pathLst>
          </a:custGeom>
          <a:solidFill>
            <a:srgbClr val="001133"/>
          </a:solidFill>
        </p:spPr>
        <p:txBody>
          <a:bodyPr wrap="square" lIns="0" tIns="0" rIns="0" bIns="0" rtlCol="0"/>
          <a:lstStyle/>
          <a:p>
            <a:endParaRPr/>
          </a:p>
        </p:txBody>
      </p:sp>
      <p:sp>
        <p:nvSpPr>
          <p:cNvPr id="3" name="object 3"/>
          <p:cNvSpPr txBox="1">
            <a:spLocks noGrp="1"/>
          </p:cNvSpPr>
          <p:nvPr>
            <p:ph type="title"/>
          </p:nvPr>
        </p:nvSpPr>
        <p:spPr>
          <a:xfrm>
            <a:off x="0" y="0"/>
            <a:ext cx="12192000" cy="1489509"/>
          </a:xfrm>
          <a:prstGeom prst="rect">
            <a:avLst/>
          </a:prstGeom>
        </p:spPr>
        <p:txBody>
          <a:bodyPr vert="horz" wrap="square" lIns="0" tIns="560704" rIns="0" bIns="0" rtlCol="0">
            <a:spAutoFit/>
          </a:bodyPr>
          <a:lstStyle/>
          <a:p>
            <a:pPr marL="9525" algn="ctr">
              <a:lnSpc>
                <a:spcPts val="3635"/>
              </a:lnSpc>
              <a:spcBef>
                <a:spcPts val="95"/>
              </a:spcBef>
            </a:pPr>
            <a:r>
              <a:rPr lang="en-US" spc="-15" dirty="0"/>
              <a:t>“Bundled” </a:t>
            </a:r>
            <a:r>
              <a:rPr spc="-15" dirty="0"/>
              <a:t>Benefits</a:t>
            </a:r>
            <a:r>
              <a:rPr spc="-130" dirty="0"/>
              <a:t> </a:t>
            </a:r>
            <a:r>
              <a:rPr spc="-10" dirty="0"/>
              <a:t>Offered</a:t>
            </a:r>
            <a:r>
              <a:rPr spc="-155" dirty="0"/>
              <a:t> </a:t>
            </a:r>
            <a:r>
              <a:rPr spc="-10" dirty="0"/>
              <a:t>Through</a:t>
            </a:r>
          </a:p>
          <a:p>
            <a:pPr marL="8255" algn="ctr">
              <a:lnSpc>
                <a:spcPts val="3635"/>
              </a:lnSpc>
            </a:pPr>
            <a:r>
              <a:rPr dirty="0"/>
              <a:t>The</a:t>
            </a:r>
            <a:r>
              <a:rPr spc="-110" dirty="0"/>
              <a:t> </a:t>
            </a:r>
            <a:r>
              <a:rPr spc="-30" dirty="0"/>
              <a:t>Postdoctoral</a:t>
            </a:r>
            <a:r>
              <a:rPr spc="-10" dirty="0"/>
              <a:t> Benefit</a:t>
            </a:r>
            <a:r>
              <a:rPr spc="-110" dirty="0"/>
              <a:t> </a:t>
            </a:r>
            <a:r>
              <a:rPr spc="-30" dirty="0"/>
              <a:t>Program</a:t>
            </a:r>
          </a:p>
        </p:txBody>
      </p:sp>
      <p:graphicFrame>
        <p:nvGraphicFramePr>
          <p:cNvPr id="4" name="object 4"/>
          <p:cNvGraphicFramePr>
            <a:graphicFrameLocks noGrp="1"/>
          </p:cNvGraphicFramePr>
          <p:nvPr>
            <p:extLst>
              <p:ext uri="{D42A27DB-BD31-4B8C-83A1-F6EECF244321}">
                <p14:modId xmlns:p14="http://schemas.microsoft.com/office/powerpoint/2010/main" val="3997817086"/>
              </p:ext>
            </p:extLst>
          </p:nvPr>
        </p:nvGraphicFramePr>
        <p:xfrm>
          <a:off x="2133600" y="1859280"/>
          <a:ext cx="7981314" cy="4714875"/>
        </p:xfrm>
        <a:graphic>
          <a:graphicData uri="http://schemas.openxmlformats.org/drawingml/2006/table">
            <a:tbl>
              <a:tblPr firstRow="1" bandRow="1">
                <a:tableStyleId>{2D5ABB26-0587-4C30-8999-92F81FD0307C}</a:tableStyleId>
              </a:tblPr>
              <a:tblGrid>
                <a:gridCol w="1711960">
                  <a:extLst>
                    <a:ext uri="{9D8B030D-6E8A-4147-A177-3AD203B41FA5}">
                      <a16:colId xmlns:a16="http://schemas.microsoft.com/office/drawing/2014/main" val="20000"/>
                    </a:ext>
                  </a:extLst>
                </a:gridCol>
                <a:gridCol w="3608704">
                  <a:extLst>
                    <a:ext uri="{9D8B030D-6E8A-4147-A177-3AD203B41FA5}">
                      <a16:colId xmlns:a16="http://schemas.microsoft.com/office/drawing/2014/main" val="20001"/>
                    </a:ext>
                  </a:extLst>
                </a:gridCol>
                <a:gridCol w="2660650">
                  <a:extLst>
                    <a:ext uri="{9D8B030D-6E8A-4147-A177-3AD203B41FA5}">
                      <a16:colId xmlns:a16="http://schemas.microsoft.com/office/drawing/2014/main" val="20002"/>
                    </a:ext>
                  </a:extLst>
                </a:gridCol>
              </a:tblGrid>
              <a:tr h="554990">
                <a:tc>
                  <a:txBody>
                    <a:bodyPr/>
                    <a:lstStyle/>
                    <a:p>
                      <a:pPr marR="7620" algn="ctr">
                        <a:lnSpc>
                          <a:spcPct val="100000"/>
                        </a:lnSpc>
                        <a:spcBef>
                          <a:spcPts val="1280"/>
                        </a:spcBef>
                      </a:pPr>
                      <a:r>
                        <a:rPr sz="1450" b="1" spc="-10" dirty="0">
                          <a:solidFill>
                            <a:srgbClr val="FFFFFF"/>
                          </a:solidFill>
                          <a:latin typeface="Century Gothic"/>
                          <a:cs typeface="Century Gothic"/>
                        </a:rPr>
                        <a:t>P</a:t>
                      </a:r>
                      <a:r>
                        <a:rPr sz="1450" b="1" spc="-30" dirty="0">
                          <a:solidFill>
                            <a:srgbClr val="FFFFFF"/>
                          </a:solidFill>
                          <a:latin typeface="Century Gothic"/>
                          <a:cs typeface="Century Gothic"/>
                        </a:rPr>
                        <a:t>l</a:t>
                      </a:r>
                      <a:r>
                        <a:rPr sz="1450" b="1" spc="5" dirty="0">
                          <a:solidFill>
                            <a:srgbClr val="FFFFFF"/>
                          </a:solidFill>
                          <a:latin typeface="Century Gothic"/>
                          <a:cs typeface="Century Gothic"/>
                        </a:rPr>
                        <a:t>a</a:t>
                      </a:r>
                      <a:r>
                        <a:rPr sz="1450" b="1" dirty="0">
                          <a:solidFill>
                            <a:srgbClr val="FFFFFF"/>
                          </a:solidFill>
                          <a:latin typeface="Century Gothic"/>
                          <a:cs typeface="Century Gothic"/>
                        </a:rPr>
                        <a:t>n</a:t>
                      </a:r>
                      <a:r>
                        <a:rPr sz="1450" b="1" spc="-75" dirty="0">
                          <a:solidFill>
                            <a:srgbClr val="FFFFFF"/>
                          </a:solidFill>
                          <a:latin typeface="Century Gothic"/>
                          <a:cs typeface="Century Gothic"/>
                        </a:rPr>
                        <a:t> </a:t>
                      </a:r>
                      <a:r>
                        <a:rPr sz="1450" b="1" spc="30" dirty="0">
                          <a:solidFill>
                            <a:srgbClr val="FFFFFF"/>
                          </a:solidFill>
                          <a:latin typeface="Century Gothic"/>
                          <a:cs typeface="Century Gothic"/>
                        </a:rPr>
                        <a:t>T</a:t>
                      </a:r>
                      <a:r>
                        <a:rPr sz="1450" b="1" spc="-40" dirty="0">
                          <a:solidFill>
                            <a:srgbClr val="FFFFFF"/>
                          </a:solidFill>
                          <a:latin typeface="Century Gothic"/>
                          <a:cs typeface="Century Gothic"/>
                        </a:rPr>
                        <a:t>y</a:t>
                      </a:r>
                      <a:r>
                        <a:rPr sz="1450" b="1" spc="5" dirty="0">
                          <a:solidFill>
                            <a:srgbClr val="FFFFFF"/>
                          </a:solidFill>
                          <a:latin typeface="Century Gothic"/>
                          <a:cs typeface="Century Gothic"/>
                        </a:rPr>
                        <a:t>p</a:t>
                      </a:r>
                      <a:r>
                        <a:rPr sz="1450" b="1" dirty="0">
                          <a:solidFill>
                            <a:srgbClr val="FFFFFF"/>
                          </a:solidFill>
                          <a:latin typeface="Century Gothic"/>
                          <a:cs typeface="Century Gothic"/>
                        </a:rPr>
                        <a:t>e</a:t>
                      </a:r>
                      <a:endParaRPr sz="1450">
                        <a:latin typeface="Century Gothic"/>
                        <a:cs typeface="Century Gothic"/>
                      </a:endParaRPr>
                    </a:p>
                  </a:txBody>
                  <a:tcPr marL="0" marR="0" marT="1625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algn="ctr">
                        <a:lnSpc>
                          <a:spcPct val="100000"/>
                        </a:lnSpc>
                        <a:spcBef>
                          <a:spcPts val="1280"/>
                        </a:spcBef>
                      </a:pPr>
                      <a:r>
                        <a:rPr sz="1450" b="1" dirty="0">
                          <a:solidFill>
                            <a:srgbClr val="FFFFFF"/>
                          </a:solidFill>
                          <a:latin typeface="Century Gothic"/>
                          <a:cs typeface="Century Gothic"/>
                        </a:rPr>
                        <a:t>I</a:t>
                      </a:r>
                      <a:r>
                        <a:rPr sz="1450" b="1" spc="10" dirty="0">
                          <a:solidFill>
                            <a:srgbClr val="FFFFFF"/>
                          </a:solidFill>
                          <a:latin typeface="Century Gothic"/>
                          <a:cs typeface="Century Gothic"/>
                        </a:rPr>
                        <a:t>n</a:t>
                      </a:r>
                      <a:r>
                        <a:rPr sz="1450" b="1" spc="5" dirty="0">
                          <a:solidFill>
                            <a:srgbClr val="FFFFFF"/>
                          </a:solidFill>
                          <a:latin typeface="Century Gothic"/>
                          <a:cs typeface="Century Gothic"/>
                        </a:rPr>
                        <a:t>s</a:t>
                      </a:r>
                      <a:r>
                        <a:rPr sz="1450" b="1" spc="15" dirty="0">
                          <a:solidFill>
                            <a:srgbClr val="FFFFFF"/>
                          </a:solidFill>
                          <a:latin typeface="Century Gothic"/>
                          <a:cs typeface="Century Gothic"/>
                        </a:rPr>
                        <a:t>ur</a:t>
                      </a:r>
                      <a:r>
                        <a:rPr sz="1450" b="1" spc="5" dirty="0">
                          <a:solidFill>
                            <a:srgbClr val="FFFFFF"/>
                          </a:solidFill>
                          <a:latin typeface="Century Gothic"/>
                          <a:cs typeface="Century Gothic"/>
                        </a:rPr>
                        <a:t>a</a:t>
                      </a:r>
                      <a:r>
                        <a:rPr sz="1450" b="1" spc="15" dirty="0">
                          <a:solidFill>
                            <a:srgbClr val="FFFFFF"/>
                          </a:solidFill>
                          <a:latin typeface="Century Gothic"/>
                          <a:cs typeface="Century Gothic"/>
                        </a:rPr>
                        <a:t>n</a:t>
                      </a:r>
                      <a:r>
                        <a:rPr sz="1450" b="1" spc="-45" dirty="0">
                          <a:solidFill>
                            <a:srgbClr val="FFFFFF"/>
                          </a:solidFill>
                          <a:latin typeface="Century Gothic"/>
                          <a:cs typeface="Century Gothic"/>
                        </a:rPr>
                        <a:t>c</a:t>
                      </a:r>
                      <a:r>
                        <a:rPr sz="1450" b="1" dirty="0">
                          <a:solidFill>
                            <a:srgbClr val="FFFFFF"/>
                          </a:solidFill>
                          <a:latin typeface="Century Gothic"/>
                          <a:cs typeface="Century Gothic"/>
                        </a:rPr>
                        <a:t>e</a:t>
                      </a:r>
                      <a:r>
                        <a:rPr sz="1450" b="1" spc="-130" dirty="0">
                          <a:solidFill>
                            <a:srgbClr val="FFFFFF"/>
                          </a:solidFill>
                          <a:latin typeface="Century Gothic"/>
                          <a:cs typeface="Century Gothic"/>
                        </a:rPr>
                        <a:t> </a:t>
                      </a:r>
                      <a:r>
                        <a:rPr sz="1450" b="1" spc="30" dirty="0">
                          <a:solidFill>
                            <a:srgbClr val="FFFFFF"/>
                          </a:solidFill>
                          <a:latin typeface="Century Gothic"/>
                          <a:cs typeface="Century Gothic"/>
                        </a:rPr>
                        <a:t>T</a:t>
                      </a:r>
                      <a:r>
                        <a:rPr sz="1450" b="1" spc="-35" dirty="0">
                          <a:solidFill>
                            <a:srgbClr val="FFFFFF"/>
                          </a:solidFill>
                          <a:latin typeface="Century Gothic"/>
                          <a:cs typeface="Century Gothic"/>
                        </a:rPr>
                        <a:t>y</a:t>
                      </a:r>
                      <a:r>
                        <a:rPr sz="1450" b="1" spc="5" dirty="0">
                          <a:solidFill>
                            <a:srgbClr val="FFFFFF"/>
                          </a:solidFill>
                          <a:latin typeface="Century Gothic"/>
                          <a:cs typeface="Century Gothic"/>
                        </a:rPr>
                        <a:t>p</a:t>
                      </a:r>
                      <a:r>
                        <a:rPr sz="1450" b="1" dirty="0">
                          <a:solidFill>
                            <a:srgbClr val="FFFFFF"/>
                          </a:solidFill>
                          <a:latin typeface="Century Gothic"/>
                          <a:cs typeface="Century Gothic"/>
                        </a:rPr>
                        <a:t>e</a:t>
                      </a:r>
                      <a:endParaRPr sz="1450" dirty="0">
                        <a:latin typeface="Century Gothic"/>
                        <a:cs typeface="Century Gothic"/>
                      </a:endParaRPr>
                    </a:p>
                  </a:txBody>
                  <a:tcPr marL="0" marR="0" marT="1625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90905">
                        <a:lnSpc>
                          <a:spcPct val="100000"/>
                        </a:lnSpc>
                        <a:spcBef>
                          <a:spcPts val="1280"/>
                        </a:spcBef>
                      </a:pPr>
                      <a:r>
                        <a:rPr sz="1450" b="1" dirty="0">
                          <a:solidFill>
                            <a:srgbClr val="FFFFFF"/>
                          </a:solidFill>
                          <a:latin typeface="Century Gothic"/>
                          <a:cs typeface="Century Gothic"/>
                        </a:rPr>
                        <a:t>Company</a:t>
                      </a:r>
                      <a:endParaRPr sz="1450">
                        <a:latin typeface="Century Gothic"/>
                        <a:cs typeface="Century Gothic"/>
                      </a:endParaRPr>
                    </a:p>
                  </a:txBody>
                  <a:tcPr marL="0" marR="0" marT="1625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extLst>
                  <a:ext uri="{0D108BD9-81ED-4DB2-BD59-A6C34878D82A}">
                    <a16:rowId xmlns:a16="http://schemas.microsoft.com/office/drawing/2014/main" val="10000"/>
                  </a:ext>
                </a:extLst>
              </a:tr>
              <a:tr h="656590">
                <a:tc>
                  <a:txBody>
                    <a:bodyPr/>
                    <a:lstStyle/>
                    <a:p>
                      <a:pPr>
                        <a:lnSpc>
                          <a:spcPct val="100000"/>
                        </a:lnSpc>
                        <a:spcBef>
                          <a:spcPts val="45"/>
                        </a:spcBef>
                      </a:pPr>
                      <a:endParaRPr sz="1400" dirty="0">
                        <a:latin typeface="Times New Roman"/>
                        <a:cs typeface="Times New Roman"/>
                      </a:endParaRPr>
                    </a:p>
                    <a:p>
                      <a:pPr marR="6350" algn="ctr">
                        <a:lnSpc>
                          <a:spcPct val="100000"/>
                        </a:lnSpc>
                        <a:spcBef>
                          <a:spcPts val="5"/>
                        </a:spcBef>
                      </a:pPr>
                      <a:r>
                        <a:rPr lang="en-US" sz="1500" b="0" spc="60" dirty="0">
                          <a:latin typeface="Calibri Light"/>
                          <a:cs typeface="Calibri Light"/>
                        </a:rPr>
                        <a:t>HNO</a:t>
                      </a:r>
                      <a:endParaRPr sz="1500" dirty="0">
                        <a:latin typeface="Calibri Light"/>
                        <a:cs typeface="Calibri Light"/>
                      </a:endParaRPr>
                    </a:p>
                  </a:txBody>
                  <a:tcPr marL="0" marR="0" marT="571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9D9D9"/>
                    </a:solidFill>
                  </a:tcPr>
                </a:tc>
                <a:tc>
                  <a:txBody>
                    <a:bodyPr/>
                    <a:lstStyle/>
                    <a:p>
                      <a:pPr>
                        <a:lnSpc>
                          <a:spcPct val="100000"/>
                        </a:lnSpc>
                        <a:spcBef>
                          <a:spcPts val="45"/>
                        </a:spcBef>
                      </a:pPr>
                      <a:endParaRPr sz="1400" dirty="0">
                        <a:latin typeface="Times New Roman"/>
                        <a:cs typeface="Times New Roman"/>
                      </a:endParaRPr>
                    </a:p>
                    <a:p>
                      <a:pPr marL="11430" algn="ctr">
                        <a:lnSpc>
                          <a:spcPct val="100000"/>
                        </a:lnSpc>
                        <a:spcBef>
                          <a:spcPts val="5"/>
                        </a:spcBef>
                      </a:pPr>
                      <a:r>
                        <a:rPr sz="1500" b="0" spc="10" dirty="0">
                          <a:latin typeface="Calibri Light"/>
                          <a:cs typeface="Calibri Light"/>
                        </a:rPr>
                        <a:t>Medical</a:t>
                      </a:r>
                      <a:endParaRPr sz="1500" dirty="0">
                        <a:latin typeface="Calibri Light"/>
                        <a:cs typeface="Calibri Light"/>
                      </a:endParaRPr>
                    </a:p>
                  </a:txBody>
                  <a:tcPr marL="0" marR="0" marT="571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9D9D9"/>
                    </a:solidFill>
                  </a:tcPr>
                </a:tc>
                <a:tc>
                  <a:txBody>
                    <a:bodyPr/>
                    <a:lstStyle/>
                    <a:p>
                      <a:pPr>
                        <a:lnSpc>
                          <a:spcPct val="100000"/>
                        </a:lnSpc>
                      </a:pPr>
                      <a:endParaRPr sz="1900">
                        <a:latin typeface="Times New Roman"/>
                        <a:cs typeface="Times New Roman"/>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9D9D9"/>
                    </a:solidFill>
                  </a:tcPr>
                </a:tc>
                <a:extLst>
                  <a:ext uri="{0D108BD9-81ED-4DB2-BD59-A6C34878D82A}">
                    <a16:rowId xmlns:a16="http://schemas.microsoft.com/office/drawing/2014/main" val="10001"/>
                  </a:ext>
                </a:extLst>
              </a:tr>
              <a:tr h="662940">
                <a:tc>
                  <a:txBody>
                    <a:bodyPr/>
                    <a:lstStyle/>
                    <a:p>
                      <a:pPr>
                        <a:lnSpc>
                          <a:spcPct val="100000"/>
                        </a:lnSpc>
                        <a:spcBef>
                          <a:spcPts val="25"/>
                        </a:spcBef>
                      </a:pPr>
                      <a:endParaRPr sz="1300" dirty="0">
                        <a:latin typeface="Times New Roman"/>
                        <a:cs typeface="Times New Roman"/>
                      </a:endParaRPr>
                    </a:p>
                    <a:p>
                      <a:pPr marL="0" marR="6350" lvl="0" indent="0" algn="ctr" defTabSz="914400" eaLnBrk="1" fontAlgn="auto" latinLnBrk="0" hangingPunct="1">
                        <a:lnSpc>
                          <a:spcPct val="100000"/>
                        </a:lnSpc>
                        <a:spcBef>
                          <a:spcPts val="5"/>
                        </a:spcBef>
                        <a:spcAft>
                          <a:spcPts val="0"/>
                        </a:spcAft>
                        <a:buClrTx/>
                        <a:buSzTx/>
                        <a:buFontTx/>
                        <a:buNone/>
                        <a:tabLst/>
                        <a:defRPr/>
                      </a:pPr>
                      <a:r>
                        <a:rPr kumimoji="0" lang="en-US" sz="1500" b="0" i="0" u="none" strike="noStrike" kern="0" cap="none" spc="60" normalizeH="0" baseline="0" noProof="0" dirty="0">
                          <a:ln>
                            <a:noFill/>
                          </a:ln>
                          <a:solidFill>
                            <a:prstClr val="black"/>
                          </a:solidFill>
                          <a:effectLst/>
                          <a:uLnTx/>
                          <a:uFillTx/>
                          <a:latin typeface="Calibri Light"/>
                          <a:ea typeface="+mn-ea"/>
                          <a:cs typeface="Calibri Light"/>
                        </a:rPr>
                        <a:t>OAMC/POS</a:t>
                      </a:r>
                      <a:endParaRPr kumimoji="0" lang="en-US" sz="1500" b="0" i="0" u="none" strike="noStrike" kern="0" cap="none" spc="0" normalizeH="0" baseline="0" noProof="0" dirty="0">
                        <a:ln>
                          <a:noFill/>
                        </a:ln>
                        <a:solidFill>
                          <a:prstClr val="black"/>
                        </a:solidFill>
                        <a:effectLst/>
                        <a:uLnTx/>
                        <a:uFillTx/>
                        <a:latin typeface="Calibri Light"/>
                        <a:ea typeface="+mn-ea"/>
                        <a:cs typeface="Calibri Light"/>
                      </a:endParaRPr>
                    </a:p>
                  </a:txBody>
                  <a:tcPr marL="0" marR="0" marT="31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1F1F1"/>
                    </a:solidFill>
                  </a:tcPr>
                </a:tc>
                <a:tc>
                  <a:txBody>
                    <a:bodyPr/>
                    <a:lstStyle/>
                    <a:p>
                      <a:pPr>
                        <a:lnSpc>
                          <a:spcPct val="100000"/>
                        </a:lnSpc>
                        <a:spcBef>
                          <a:spcPts val="25"/>
                        </a:spcBef>
                      </a:pPr>
                      <a:endParaRPr sz="1300">
                        <a:latin typeface="Times New Roman"/>
                        <a:cs typeface="Times New Roman"/>
                      </a:endParaRPr>
                    </a:p>
                    <a:p>
                      <a:pPr marL="11430" algn="ctr">
                        <a:lnSpc>
                          <a:spcPct val="100000"/>
                        </a:lnSpc>
                      </a:pPr>
                      <a:r>
                        <a:rPr sz="1500" b="0" spc="10" dirty="0">
                          <a:latin typeface="Calibri Light"/>
                          <a:cs typeface="Calibri Light"/>
                        </a:rPr>
                        <a:t>Medical</a:t>
                      </a:r>
                      <a:endParaRPr sz="1500">
                        <a:latin typeface="Calibri Light"/>
                        <a:cs typeface="Calibri Light"/>
                      </a:endParaRPr>
                    </a:p>
                  </a:txBody>
                  <a:tcPr marL="0" marR="0" marT="31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1F1F1"/>
                    </a:solidFill>
                  </a:tcPr>
                </a:tc>
                <a:tc>
                  <a:txBody>
                    <a:bodyPr/>
                    <a:lstStyle/>
                    <a:p>
                      <a:pPr>
                        <a:lnSpc>
                          <a:spcPct val="100000"/>
                        </a:lnSpc>
                      </a:pPr>
                      <a:endParaRPr sz="19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1F1F1"/>
                    </a:solidFill>
                  </a:tcPr>
                </a:tc>
                <a:extLst>
                  <a:ext uri="{0D108BD9-81ED-4DB2-BD59-A6C34878D82A}">
                    <a16:rowId xmlns:a16="http://schemas.microsoft.com/office/drawing/2014/main" val="10002"/>
                  </a:ext>
                </a:extLst>
              </a:tr>
              <a:tr h="620395">
                <a:tc>
                  <a:txBody>
                    <a:bodyPr/>
                    <a:lstStyle/>
                    <a:p>
                      <a:pPr>
                        <a:lnSpc>
                          <a:spcPct val="100000"/>
                        </a:lnSpc>
                        <a:spcBef>
                          <a:spcPts val="30"/>
                        </a:spcBef>
                      </a:pPr>
                      <a:endParaRPr sz="1300">
                        <a:latin typeface="Times New Roman"/>
                        <a:cs typeface="Times New Roman"/>
                      </a:endParaRPr>
                    </a:p>
                    <a:p>
                      <a:pPr algn="ctr">
                        <a:lnSpc>
                          <a:spcPct val="100000"/>
                        </a:lnSpc>
                        <a:spcBef>
                          <a:spcPts val="5"/>
                        </a:spcBef>
                      </a:pPr>
                      <a:r>
                        <a:rPr sz="1500" b="0" spc="50" dirty="0">
                          <a:latin typeface="Calibri Light"/>
                          <a:cs typeface="Calibri Light"/>
                        </a:rPr>
                        <a:t>DPPO</a:t>
                      </a:r>
                      <a:endParaRPr sz="1500">
                        <a:latin typeface="Calibri Light"/>
                        <a:cs typeface="Calibri Light"/>
                      </a:endParaRPr>
                    </a:p>
                  </a:txBody>
                  <a:tcPr marL="0" marR="0" marT="38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9D9D9"/>
                    </a:solidFill>
                  </a:tcPr>
                </a:tc>
                <a:tc>
                  <a:txBody>
                    <a:bodyPr/>
                    <a:lstStyle/>
                    <a:p>
                      <a:pPr>
                        <a:lnSpc>
                          <a:spcPct val="100000"/>
                        </a:lnSpc>
                        <a:spcBef>
                          <a:spcPts val="30"/>
                        </a:spcBef>
                      </a:pPr>
                      <a:endParaRPr sz="1300">
                        <a:latin typeface="Times New Roman"/>
                        <a:cs typeface="Times New Roman"/>
                      </a:endParaRPr>
                    </a:p>
                    <a:p>
                      <a:pPr marL="10795" algn="ctr">
                        <a:lnSpc>
                          <a:spcPct val="100000"/>
                        </a:lnSpc>
                        <a:spcBef>
                          <a:spcPts val="5"/>
                        </a:spcBef>
                      </a:pPr>
                      <a:r>
                        <a:rPr sz="1500" b="0" spc="20" dirty="0">
                          <a:latin typeface="Calibri Light"/>
                          <a:cs typeface="Calibri Light"/>
                        </a:rPr>
                        <a:t>Dental</a:t>
                      </a:r>
                      <a:endParaRPr sz="1500">
                        <a:latin typeface="Calibri Light"/>
                        <a:cs typeface="Calibri Light"/>
                      </a:endParaRPr>
                    </a:p>
                  </a:txBody>
                  <a:tcPr marL="0" marR="0" marT="38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9D9D9"/>
                    </a:solidFill>
                  </a:tcPr>
                </a:tc>
                <a:tc>
                  <a:txBody>
                    <a:bodyPr/>
                    <a:lstStyle/>
                    <a:p>
                      <a:pPr>
                        <a:lnSpc>
                          <a:spcPct val="100000"/>
                        </a:lnSpc>
                      </a:pPr>
                      <a:endParaRPr sz="19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9D9D9"/>
                    </a:solidFill>
                  </a:tcPr>
                </a:tc>
                <a:extLst>
                  <a:ext uri="{0D108BD9-81ED-4DB2-BD59-A6C34878D82A}">
                    <a16:rowId xmlns:a16="http://schemas.microsoft.com/office/drawing/2014/main" val="10003"/>
                  </a:ext>
                </a:extLst>
              </a:tr>
              <a:tr h="554990">
                <a:tc>
                  <a:txBody>
                    <a:bodyPr/>
                    <a:lstStyle/>
                    <a:p>
                      <a:pPr marL="3810" algn="ctr">
                        <a:lnSpc>
                          <a:spcPct val="100000"/>
                        </a:lnSpc>
                        <a:spcBef>
                          <a:spcPts val="1280"/>
                        </a:spcBef>
                      </a:pPr>
                      <a:r>
                        <a:rPr sz="1500" b="0" spc="80" dirty="0">
                          <a:latin typeface="Calibri Light"/>
                          <a:cs typeface="Calibri Light"/>
                        </a:rPr>
                        <a:t>PPO</a:t>
                      </a:r>
                      <a:endParaRPr sz="1500">
                        <a:latin typeface="Calibri Light"/>
                        <a:cs typeface="Calibri Light"/>
                      </a:endParaRPr>
                    </a:p>
                  </a:txBody>
                  <a:tcPr marL="0" marR="0" marT="1625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1F1F1"/>
                    </a:solidFill>
                  </a:tcPr>
                </a:tc>
                <a:tc>
                  <a:txBody>
                    <a:bodyPr/>
                    <a:lstStyle/>
                    <a:p>
                      <a:pPr algn="ctr">
                        <a:lnSpc>
                          <a:spcPct val="100000"/>
                        </a:lnSpc>
                        <a:spcBef>
                          <a:spcPts val="1280"/>
                        </a:spcBef>
                      </a:pPr>
                      <a:r>
                        <a:rPr sz="1500" b="0" spc="30" dirty="0">
                          <a:latin typeface="Calibri Light"/>
                          <a:cs typeface="Calibri Light"/>
                        </a:rPr>
                        <a:t>Vision</a:t>
                      </a:r>
                      <a:endParaRPr sz="1500">
                        <a:latin typeface="Calibri Light"/>
                        <a:cs typeface="Calibri Light"/>
                      </a:endParaRPr>
                    </a:p>
                  </a:txBody>
                  <a:tcPr marL="0" marR="0" marT="1625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1F1F1"/>
                    </a:solidFill>
                  </a:tcPr>
                </a:tc>
                <a:tc>
                  <a:txBody>
                    <a:bodyPr/>
                    <a:lstStyle/>
                    <a:p>
                      <a:pPr>
                        <a:lnSpc>
                          <a:spcPct val="100000"/>
                        </a:lnSpc>
                      </a:pPr>
                      <a:endParaRPr sz="19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1F1F1"/>
                    </a:solidFill>
                  </a:tcPr>
                </a:tc>
                <a:extLst>
                  <a:ext uri="{0D108BD9-81ED-4DB2-BD59-A6C34878D82A}">
                    <a16:rowId xmlns:a16="http://schemas.microsoft.com/office/drawing/2014/main" val="10004"/>
                  </a:ext>
                </a:extLst>
              </a:tr>
              <a:tr h="554990">
                <a:tc>
                  <a:txBody>
                    <a:bodyPr/>
                    <a:lstStyle/>
                    <a:p>
                      <a:pPr algn="ctr">
                        <a:lnSpc>
                          <a:spcPct val="100000"/>
                        </a:lnSpc>
                        <a:spcBef>
                          <a:spcPts val="1285"/>
                        </a:spcBef>
                      </a:pPr>
                      <a:r>
                        <a:rPr sz="1500" b="0" spc="45" dirty="0">
                          <a:latin typeface="Calibri Light"/>
                          <a:cs typeface="Calibri Light"/>
                        </a:rPr>
                        <a:t>Life</a:t>
                      </a:r>
                      <a:endParaRPr sz="1500">
                        <a:latin typeface="Calibri Light"/>
                        <a:cs typeface="Calibri Light"/>
                      </a:endParaRPr>
                    </a:p>
                  </a:txBody>
                  <a:tcPr marL="0" marR="0" marT="16319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9D9D9"/>
                    </a:solidFill>
                  </a:tcPr>
                </a:tc>
                <a:tc>
                  <a:txBody>
                    <a:bodyPr/>
                    <a:lstStyle/>
                    <a:p>
                      <a:pPr marL="2540" algn="ctr">
                        <a:lnSpc>
                          <a:spcPct val="100000"/>
                        </a:lnSpc>
                        <a:spcBef>
                          <a:spcPts val="1285"/>
                        </a:spcBef>
                      </a:pPr>
                      <a:r>
                        <a:rPr sz="1500" b="0" spc="80" dirty="0">
                          <a:latin typeface="Calibri Light"/>
                          <a:cs typeface="Calibri Light"/>
                        </a:rPr>
                        <a:t>L</a:t>
                      </a:r>
                      <a:r>
                        <a:rPr sz="1500" b="0" spc="60" dirty="0">
                          <a:latin typeface="Calibri Light"/>
                          <a:cs typeface="Calibri Light"/>
                        </a:rPr>
                        <a:t>i</a:t>
                      </a:r>
                      <a:r>
                        <a:rPr sz="1500" b="0" spc="20" dirty="0">
                          <a:latin typeface="Calibri Light"/>
                          <a:cs typeface="Calibri Light"/>
                        </a:rPr>
                        <a:t>f</a:t>
                      </a:r>
                      <a:r>
                        <a:rPr sz="1500" b="0" dirty="0">
                          <a:latin typeface="Calibri Light"/>
                          <a:cs typeface="Calibri Light"/>
                        </a:rPr>
                        <a:t>e</a:t>
                      </a:r>
                      <a:r>
                        <a:rPr sz="1500" b="0" spc="-135" dirty="0">
                          <a:latin typeface="Calibri Light"/>
                          <a:cs typeface="Calibri Light"/>
                        </a:rPr>
                        <a:t> </a:t>
                      </a:r>
                      <a:r>
                        <a:rPr sz="1500" b="0" dirty="0">
                          <a:latin typeface="Calibri Light"/>
                          <a:cs typeface="Calibri Light"/>
                        </a:rPr>
                        <a:t>&amp;</a:t>
                      </a:r>
                      <a:r>
                        <a:rPr sz="1500" b="0" spc="-85" dirty="0">
                          <a:latin typeface="Calibri Light"/>
                          <a:cs typeface="Calibri Light"/>
                        </a:rPr>
                        <a:t> </a:t>
                      </a:r>
                      <a:r>
                        <a:rPr sz="1500" b="0" spc="20" dirty="0">
                          <a:latin typeface="Calibri Light"/>
                          <a:cs typeface="Calibri Light"/>
                        </a:rPr>
                        <a:t>A</a:t>
                      </a:r>
                      <a:r>
                        <a:rPr sz="1500" b="0" spc="35" dirty="0">
                          <a:latin typeface="Calibri Light"/>
                          <a:cs typeface="Calibri Light"/>
                        </a:rPr>
                        <a:t>D</a:t>
                      </a:r>
                      <a:r>
                        <a:rPr sz="1500" b="0" spc="-60" dirty="0">
                          <a:latin typeface="Calibri Light"/>
                          <a:cs typeface="Calibri Light"/>
                        </a:rPr>
                        <a:t>&amp;</a:t>
                      </a:r>
                      <a:r>
                        <a:rPr sz="1500" b="0" dirty="0">
                          <a:latin typeface="Calibri Light"/>
                          <a:cs typeface="Calibri Light"/>
                        </a:rPr>
                        <a:t>D</a:t>
                      </a:r>
                      <a:endParaRPr sz="1500">
                        <a:latin typeface="Calibri Light"/>
                        <a:cs typeface="Calibri Light"/>
                      </a:endParaRPr>
                    </a:p>
                  </a:txBody>
                  <a:tcPr marL="0" marR="0" marT="16319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9D9D9"/>
                    </a:solidFill>
                  </a:tcPr>
                </a:tc>
                <a:tc>
                  <a:txBody>
                    <a:bodyPr/>
                    <a:lstStyle/>
                    <a:p>
                      <a:pPr>
                        <a:lnSpc>
                          <a:spcPct val="100000"/>
                        </a:lnSpc>
                      </a:pPr>
                      <a:endParaRPr sz="19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9D9D9"/>
                    </a:solidFill>
                  </a:tcPr>
                </a:tc>
                <a:extLst>
                  <a:ext uri="{0D108BD9-81ED-4DB2-BD59-A6C34878D82A}">
                    <a16:rowId xmlns:a16="http://schemas.microsoft.com/office/drawing/2014/main" val="10005"/>
                  </a:ext>
                </a:extLst>
              </a:tr>
              <a:tr h="554990">
                <a:tc>
                  <a:txBody>
                    <a:bodyPr/>
                    <a:lstStyle/>
                    <a:p>
                      <a:pPr algn="ctr">
                        <a:lnSpc>
                          <a:spcPct val="100000"/>
                        </a:lnSpc>
                        <a:spcBef>
                          <a:spcPts val="1290"/>
                        </a:spcBef>
                      </a:pPr>
                      <a:r>
                        <a:rPr sz="1500" b="0" spc="65" dirty="0">
                          <a:latin typeface="Calibri Light"/>
                          <a:cs typeface="Calibri Light"/>
                        </a:rPr>
                        <a:t>J-1</a:t>
                      </a:r>
                      <a:endParaRPr sz="1500">
                        <a:latin typeface="Calibri Light"/>
                        <a:cs typeface="Calibri Light"/>
                      </a:endParaRPr>
                    </a:p>
                  </a:txBody>
                  <a:tcPr marL="0" marR="0" marT="1638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1F1F1"/>
                    </a:solidFill>
                  </a:tcPr>
                </a:tc>
                <a:tc>
                  <a:txBody>
                    <a:bodyPr/>
                    <a:lstStyle/>
                    <a:p>
                      <a:pPr marL="15875" algn="ctr">
                        <a:lnSpc>
                          <a:spcPct val="100000"/>
                        </a:lnSpc>
                        <a:spcBef>
                          <a:spcPts val="1290"/>
                        </a:spcBef>
                      </a:pPr>
                      <a:r>
                        <a:rPr sz="1500" b="0" spc="70" dirty="0">
                          <a:latin typeface="Calibri Light"/>
                          <a:cs typeface="Calibri Light"/>
                        </a:rPr>
                        <a:t>M</a:t>
                      </a:r>
                      <a:r>
                        <a:rPr sz="1500" b="0" spc="45" dirty="0">
                          <a:latin typeface="Calibri Light"/>
                          <a:cs typeface="Calibri Light"/>
                        </a:rPr>
                        <a:t>e</a:t>
                      </a:r>
                      <a:r>
                        <a:rPr sz="1500" b="0" spc="5" dirty="0">
                          <a:latin typeface="Calibri Light"/>
                          <a:cs typeface="Calibri Light"/>
                        </a:rPr>
                        <a:t>d</a:t>
                      </a:r>
                      <a:r>
                        <a:rPr sz="1500" b="0" spc="-20" dirty="0">
                          <a:latin typeface="Calibri Light"/>
                          <a:cs typeface="Calibri Light"/>
                        </a:rPr>
                        <a:t>i</a:t>
                      </a:r>
                      <a:r>
                        <a:rPr sz="1500" b="0" spc="-10" dirty="0">
                          <a:latin typeface="Calibri Light"/>
                          <a:cs typeface="Calibri Light"/>
                        </a:rPr>
                        <a:t>c</a:t>
                      </a:r>
                      <a:r>
                        <a:rPr sz="1500" b="0" spc="-80" dirty="0">
                          <a:latin typeface="Calibri Light"/>
                          <a:cs typeface="Calibri Light"/>
                        </a:rPr>
                        <a:t>a</a:t>
                      </a:r>
                      <a:r>
                        <a:rPr sz="1500" b="0" dirty="0">
                          <a:latin typeface="Calibri Light"/>
                          <a:cs typeface="Calibri Light"/>
                        </a:rPr>
                        <a:t>l</a:t>
                      </a:r>
                      <a:r>
                        <a:rPr sz="1500" b="0" spc="-114" dirty="0">
                          <a:latin typeface="Calibri Light"/>
                          <a:cs typeface="Calibri Light"/>
                        </a:rPr>
                        <a:t> </a:t>
                      </a:r>
                      <a:r>
                        <a:rPr sz="1500" b="0" spc="50" dirty="0">
                          <a:latin typeface="Calibri Light"/>
                          <a:cs typeface="Calibri Light"/>
                        </a:rPr>
                        <a:t>E</a:t>
                      </a:r>
                      <a:r>
                        <a:rPr sz="1500" b="0" spc="-35" dirty="0">
                          <a:latin typeface="Calibri Light"/>
                          <a:cs typeface="Calibri Light"/>
                        </a:rPr>
                        <a:t>v</a:t>
                      </a:r>
                      <a:r>
                        <a:rPr sz="1500" b="0" dirty="0">
                          <a:latin typeface="Calibri Light"/>
                          <a:cs typeface="Calibri Light"/>
                        </a:rPr>
                        <a:t>ac</a:t>
                      </a:r>
                      <a:r>
                        <a:rPr sz="1500" b="0" spc="-80" dirty="0">
                          <a:latin typeface="Calibri Light"/>
                          <a:cs typeface="Calibri Light"/>
                        </a:rPr>
                        <a:t>ua</a:t>
                      </a:r>
                      <a:r>
                        <a:rPr sz="1500" b="0" spc="55" dirty="0">
                          <a:latin typeface="Calibri Light"/>
                          <a:cs typeface="Calibri Light"/>
                        </a:rPr>
                        <a:t>t</a:t>
                      </a:r>
                      <a:r>
                        <a:rPr sz="1500" b="0" spc="-20" dirty="0">
                          <a:latin typeface="Calibri Light"/>
                          <a:cs typeface="Calibri Light"/>
                        </a:rPr>
                        <a:t>i</a:t>
                      </a:r>
                      <a:r>
                        <a:rPr sz="1500" b="0" spc="-75" dirty="0">
                          <a:latin typeface="Calibri Light"/>
                          <a:cs typeface="Calibri Light"/>
                        </a:rPr>
                        <a:t>o</a:t>
                      </a:r>
                      <a:r>
                        <a:rPr sz="1500" b="0" dirty="0">
                          <a:latin typeface="Calibri Light"/>
                          <a:cs typeface="Calibri Light"/>
                        </a:rPr>
                        <a:t>n</a:t>
                      </a:r>
                      <a:r>
                        <a:rPr sz="1500" b="0" spc="-70" dirty="0">
                          <a:latin typeface="Calibri Light"/>
                          <a:cs typeface="Calibri Light"/>
                        </a:rPr>
                        <a:t> </a:t>
                      </a:r>
                      <a:r>
                        <a:rPr sz="1500" b="0" dirty="0">
                          <a:latin typeface="Calibri Light"/>
                          <a:cs typeface="Calibri Light"/>
                        </a:rPr>
                        <a:t>&amp;</a:t>
                      </a:r>
                      <a:r>
                        <a:rPr sz="1500" b="0" spc="-85" dirty="0">
                          <a:latin typeface="Calibri Light"/>
                          <a:cs typeface="Calibri Light"/>
                        </a:rPr>
                        <a:t> </a:t>
                      </a:r>
                      <a:r>
                        <a:rPr sz="1500" b="0" spc="65" dirty="0">
                          <a:latin typeface="Calibri Light"/>
                          <a:cs typeface="Calibri Light"/>
                        </a:rPr>
                        <a:t>R</a:t>
                      </a:r>
                      <a:r>
                        <a:rPr sz="1500" b="0" spc="-35" dirty="0">
                          <a:latin typeface="Calibri Light"/>
                          <a:cs typeface="Calibri Light"/>
                        </a:rPr>
                        <a:t>e</a:t>
                      </a:r>
                      <a:r>
                        <a:rPr sz="1500" b="0" spc="5" dirty="0">
                          <a:latin typeface="Calibri Light"/>
                          <a:cs typeface="Calibri Light"/>
                        </a:rPr>
                        <a:t>p</a:t>
                      </a:r>
                      <a:r>
                        <a:rPr sz="1500" b="0" spc="-80" dirty="0">
                          <a:latin typeface="Calibri Light"/>
                          <a:cs typeface="Calibri Light"/>
                        </a:rPr>
                        <a:t>a</a:t>
                      </a:r>
                      <a:r>
                        <a:rPr sz="1500" b="0" spc="-25" dirty="0">
                          <a:latin typeface="Calibri Light"/>
                          <a:cs typeface="Calibri Light"/>
                        </a:rPr>
                        <a:t>t</a:t>
                      </a:r>
                      <a:r>
                        <a:rPr sz="1500" b="0" spc="-50" dirty="0">
                          <a:latin typeface="Calibri Light"/>
                          <a:cs typeface="Calibri Light"/>
                        </a:rPr>
                        <a:t>r</a:t>
                      </a:r>
                      <a:r>
                        <a:rPr sz="1500" b="0" spc="-20" dirty="0">
                          <a:latin typeface="Calibri Light"/>
                          <a:cs typeface="Calibri Light"/>
                        </a:rPr>
                        <a:t>i</a:t>
                      </a:r>
                      <a:r>
                        <a:rPr sz="1500" b="0" dirty="0">
                          <a:latin typeface="Calibri Light"/>
                          <a:cs typeface="Calibri Light"/>
                        </a:rPr>
                        <a:t>a</a:t>
                      </a:r>
                      <a:r>
                        <a:rPr sz="1500" b="0" spc="-20" dirty="0">
                          <a:latin typeface="Calibri Light"/>
                          <a:cs typeface="Calibri Light"/>
                        </a:rPr>
                        <a:t>ti</a:t>
                      </a:r>
                      <a:r>
                        <a:rPr sz="1500" b="0" dirty="0">
                          <a:latin typeface="Calibri Light"/>
                          <a:cs typeface="Calibri Light"/>
                        </a:rPr>
                        <a:t>on</a:t>
                      </a:r>
                      <a:endParaRPr sz="1500">
                        <a:latin typeface="Calibri Light"/>
                        <a:cs typeface="Calibri Light"/>
                      </a:endParaRPr>
                    </a:p>
                  </a:txBody>
                  <a:tcPr marL="0" marR="0" marT="16383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1F1F1"/>
                    </a:solidFill>
                  </a:tcPr>
                </a:tc>
                <a:tc>
                  <a:txBody>
                    <a:bodyPr/>
                    <a:lstStyle/>
                    <a:p>
                      <a:pPr>
                        <a:lnSpc>
                          <a:spcPct val="100000"/>
                        </a:lnSpc>
                      </a:pPr>
                      <a:endParaRPr sz="19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1F1F1"/>
                    </a:solidFill>
                  </a:tcPr>
                </a:tc>
                <a:extLst>
                  <a:ext uri="{0D108BD9-81ED-4DB2-BD59-A6C34878D82A}">
                    <a16:rowId xmlns:a16="http://schemas.microsoft.com/office/drawing/2014/main" val="10006"/>
                  </a:ext>
                </a:extLst>
              </a:tr>
              <a:tr h="554990">
                <a:tc>
                  <a:txBody>
                    <a:bodyPr/>
                    <a:lstStyle/>
                    <a:p>
                      <a:pPr algn="ctr">
                        <a:lnSpc>
                          <a:spcPct val="100000"/>
                        </a:lnSpc>
                        <a:spcBef>
                          <a:spcPts val="1295"/>
                        </a:spcBef>
                      </a:pPr>
                      <a:r>
                        <a:rPr sz="1500" b="0" spc="60" dirty="0">
                          <a:latin typeface="Calibri Light"/>
                          <a:cs typeface="Calibri Light"/>
                        </a:rPr>
                        <a:t>EAP</a:t>
                      </a:r>
                      <a:endParaRPr sz="1500">
                        <a:latin typeface="Calibri Light"/>
                        <a:cs typeface="Calibri Light"/>
                      </a:endParaRPr>
                    </a:p>
                  </a:txBody>
                  <a:tcPr marL="0" marR="0" marT="164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9D9D9"/>
                    </a:solidFill>
                  </a:tcPr>
                </a:tc>
                <a:tc>
                  <a:txBody>
                    <a:bodyPr/>
                    <a:lstStyle/>
                    <a:p>
                      <a:pPr marL="21590" algn="ctr">
                        <a:lnSpc>
                          <a:spcPct val="100000"/>
                        </a:lnSpc>
                        <a:spcBef>
                          <a:spcPts val="1295"/>
                        </a:spcBef>
                      </a:pPr>
                      <a:r>
                        <a:rPr sz="1500" b="0" spc="55" dirty="0">
                          <a:latin typeface="Calibri Light"/>
                          <a:cs typeface="Calibri Light"/>
                        </a:rPr>
                        <a:t>E</a:t>
                      </a:r>
                      <a:r>
                        <a:rPr sz="1500" b="0" spc="75" dirty="0">
                          <a:latin typeface="Calibri Light"/>
                          <a:cs typeface="Calibri Light"/>
                        </a:rPr>
                        <a:t>m</a:t>
                      </a:r>
                      <a:r>
                        <a:rPr sz="1500" b="0" spc="5" dirty="0">
                          <a:latin typeface="Calibri Light"/>
                          <a:cs typeface="Calibri Light"/>
                        </a:rPr>
                        <a:t>p</a:t>
                      </a:r>
                      <a:r>
                        <a:rPr sz="1500" b="0" spc="-20" dirty="0">
                          <a:latin typeface="Calibri Light"/>
                          <a:cs typeface="Calibri Light"/>
                        </a:rPr>
                        <a:t>l</a:t>
                      </a:r>
                      <a:r>
                        <a:rPr sz="1500" b="0" spc="5" dirty="0">
                          <a:latin typeface="Calibri Light"/>
                          <a:cs typeface="Calibri Light"/>
                        </a:rPr>
                        <a:t>o</a:t>
                      </a:r>
                      <a:r>
                        <a:rPr sz="1500" b="0" spc="-35" dirty="0">
                          <a:latin typeface="Calibri Light"/>
                          <a:cs typeface="Calibri Light"/>
                        </a:rPr>
                        <a:t>ye</a:t>
                      </a:r>
                      <a:r>
                        <a:rPr sz="1500" b="0" dirty="0">
                          <a:latin typeface="Calibri Light"/>
                          <a:cs typeface="Calibri Light"/>
                        </a:rPr>
                        <a:t>e</a:t>
                      </a:r>
                      <a:r>
                        <a:rPr sz="1500" b="0" spc="-130" dirty="0">
                          <a:latin typeface="Calibri Light"/>
                          <a:cs typeface="Calibri Light"/>
                        </a:rPr>
                        <a:t> </a:t>
                      </a:r>
                      <a:r>
                        <a:rPr sz="1500" b="0" spc="20" dirty="0">
                          <a:latin typeface="Calibri Light"/>
                          <a:cs typeface="Calibri Light"/>
                        </a:rPr>
                        <a:t>A</a:t>
                      </a:r>
                      <a:r>
                        <a:rPr sz="1500" b="0" spc="-30" dirty="0">
                          <a:latin typeface="Calibri Light"/>
                          <a:cs typeface="Calibri Light"/>
                        </a:rPr>
                        <a:t>s</a:t>
                      </a:r>
                      <a:r>
                        <a:rPr sz="1500" b="0" spc="50" dirty="0">
                          <a:latin typeface="Calibri Light"/>
                          <a:cs typeface="Calibri Light"/>
                        </a:rPr>
                        <a:t>s</a:t>
                      </a:r>
                      <a:r>
                        <a:rPr sz="1500" b="0" spc="-20" dirty="0">
                          <a:latin typeface="Calibri Light"/>
                          <a:cs typeface="Calibri Light"/>
                        </a:rPr>
                        <a:t>i</a:t>
                      </a:r>
                      <a:r>
                        <a:rPr sz="1500" b="0" spc="-30" dirty="0">
                          <a:latin typeface="Calibri Light"/>
                          <a:cs typeface="Calibri Light"/>
                        </a:rPr>
                        <a:t>s</a:t>
                      </a:r>
                      <a:r>
                        <a:rPr sz="1500" b="0" spc="-100" dirty="0">
                          <a:latin typeface="Calibri Light"/>
                          <a:cs typeface="Calibri Light"/>
                        </a:rPr>
                        <a:t>t</a:t>
                      </a:r>
                      <a:r>
                        <a:rPr sz="1500" b="0" spc="5" dirty="0">
                          <a:latin typeface="Calibri Light"/>
                          <a:cs typeface="Calibri Light"/>
                        </a:rPr>
                        <a:t>an</a:t>
                      </a:r>
                      <a:r>
                        <a:rPr sz="1500" b="0" spc="-90" dirty="0">
                          <a:latin typeface="Calibri Light"/>
                          <a:cs typeface="Calibri Light"/>
                        </a:rPr>
                        <a:t>c</a:t>
                      </a:r>
                      <a:r>
                        <a:rPr sz="1500" b="0" dirty="0">
                          <a:latin typeface="Calibri Light"/>
                          <a:cs typeface="Calibri Light"/>
                        </a:rPr>
                        <a:t>e</a:t>
                      </a:r>
                      <a:r>
                        <a:rPr sz="1500" b="0" spc="-130" dirty="0">
                          <a:latin typeface="Calibri Light"/>
                          <a:cs typeface="Calibri Light"/>
                        </a:rPr>
                        <a:t> </a:t>
                      </a:r>
                      <a:r>
                        <a:rPr sz="1500" b="0" spc="25" dirty="0">
                          <a:latin typeface="Calibri Light"/>
                          <a:cs typeface="Calibri Light"/>
                        </a:rPr>
                        <a:t>P</a:t>
                      </a:r>
                      <a:r>
                        <a:rPr sz="1500" b="0" spc="35" dirty="0">
                          <a:latin typeface="Calibri Light"/>
                          <a:cs typeface="Calibri Light"/>
                        </a:rPr>
                        <a:t>r</a:t>
                      </a:r>
                      <a:r>
                        <a:rPr sz="1500" b="0" spc="-75" dirty="0">
                          <a:latin typeface="Calibri Light"/>
                          <a:cs typeface="Calibri Light"/>
                        </a:rPr>
                        <a:t>o</a:t>
                      </a:r>
                      <a:r>
                        <a:rPr sz="1500" b="0" spc="5" dirty="0">
                          <a:latin typeface="Calibri Light"/>
                          <a:cs typeface="Calibri Light"/>
                        </a:rPr>
                        <a:t>g</a:t>
                      </a:r>
                      <a:r>
                        <a:rPr sz="1500" b="0" spc="-45" dirty="0">
                          <a:latin typeface="Calibri Light"/>
                          <a:cs typeface="Calibri Light"/>
                        </a:rPr>
                        <a:t>r</a:t>
                      </a:r>
                      <a:r>
                        <a:rPr sz="1500" b="0" spc="5" dirty="0">
                          <a:latin typeface="Calibri Light"/>
                          <a:cs typeface="Calibri Light"/>
                        </a:rPr>
                        <a:t>a</a:t>
                      </a:r>
                      <a:r>
                        <a:rPr sz="1500" b="0" dirty="0">
                          <a:latin typeface="Calibri Light"/>
                          <a:cs typeface="Calibri Light"/>
                        </a:rPr>
                        <a:t>m</a:t>
                      </a:r>
                      <a:endParaRPr sz="1500">
                        <a:latin typeface="Calibri Light"/>
                        <a:cs typeface="Calibri Light"/>
                      </a:endParaRPr>
                    </a:p>
                  </a:txBody>
                  <a:tcPr marL="0" marR="0" marT="1644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9D9D9"/>
                    </a:solidFill>
                  </a:tcPr>
                </a:tc>
                <a:tc>
                  <a:txBody>
                    <a:bodyPr/>
                    <a:lstStyle/>
                    <a:p>
                      <a:pPr>
                        <a:lnSpc>
                          <a:spcPct val="100000"/>
                        </a:lnSpc>
                      </a:pPr>
                      <a:endParaRPr sz="19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9D9D9"/>
                    </a:solidFill>
                  </a:tcPr>
                </a:tc>
                <a:extLst>
                  <a:ext uri="{0D108BD9-81ED-4DB2-BD59-A6C34878D82A}">
                    <a16:rowId xmlns:a16="http://schemas.microsoft.com/office/drawing/2014/main" val="10007"/>
                  </a:ext>
                </a:extLst>
              </a:tr>
            </a:tbl>
          </a:graphicData>
        </a:graphic>
      </p:graphicFrame>
      <p:pic>
        <p:nvPicPr>
          <p:cNvPr id="5" name="object 5"/>
          <p:cNvPicPr/>
          <p:nvPr/>
        </p:nvPicPr>
        <p:blipFill>
          <a:blip r:embed="rId2" cstate="print"/>
          <a:stretch>
            <a:fillRect/>
          </a:stretch>
        </p:blipFill>
        <p:spPr>
          <a:xfrm>
            <a:off x="8188959" y="3210560"/>
            <a:ext cx="1270000" cy="386079"/>
          </a:xfrm>
          <a:prstGeom prst="rect">
            <a:avLst/>
          </a:prstGeom>
        </p:spPr>
      </p:pic>
      <p:pic>
        <p:nvPicPr>
          <p:cNvPr id="6" name="object 6"/>
          <p:cNvPicPr/>
          <p:nvPr/>
        </p:nvPicPr>
        <p:blipFill>
          <a:blip r:embed="rId3" cstate="print"/>
          <a:stretch>
            <a:fillRect/>
          </a:stretch>
        </p:blipFill>
        <p:spPr>
          <a:xfrm>
            <a:off x="8185309" y="3891279"/>
            <a:ext cx="1137920" cy="264160"/>
          </a:xfrm>
          <a:prstGeom prst="rect">
            <a:avLst/>
          </a:prstGeom>
        </p:spPr>
      </p:pic>
      <p:pic>
        <p:nvPicPr>
          <p:cNvPr id="7" name="object 7"/>
          <p:cNvPicPr/>
          <p:nvPr/>
        </p:nvPicPr>
        <p:blipFill>
          <a:blip r:embed="rId4" cstate="print"/>
          <a:stretch>
            <a:fillRect/>
          </a:stretch>
        </p:blipFill>
        <p:spPr>
          <a:xfrm>
            <a:off x="8453119" y="4399279"/>
            <a:ext cx="619759" cy="375919"/>
          </a:xfrm>
          <a:prstGeom prst="rect">
            <a:avLst/>
          </a:prstGeom>
        </p:spPr>
      </p:pic>
      <p:pic>
        <p:nvPicPr>
          <p:cNvPr id="8" name="object 8"/>
          <p:cNvPicPr/>
          <p:nvPr/>
        </p:nvPicPr>
        <p:blipFill>
          <a:blip r:embed="rId2" cstate="print"/>
          <a:stretch>
            <a:fillRect/>
          </a:stretch>
        </p:blipFill>
        <p:spPr>
          <a:xfrm>
            <a:off x="8188959" y="2570479"/>
            <a:ext cx="1270000" cy="375920"/>
          </a:xfrm>
          <a:prstGeom prst="rect">
            <a:avLst/>
          </a:prstGeom>
        </p:spPr>
      </p:pic>
      <p:pic>
        <p:nvPicPr>
          <p:cNvPr id="9" name="object 9"/>
          <p:cNvPicPr/>
          <p:nvPr/>
        </p:nvPicPr>
        <p:blipFill>
          <a:blip r:embed="rId5" cstate="print"/>
          <a:stretch>
            <a:fillRect/>
          </a:stretch>
        </p:blipFill>
        <p:spPr>
          <a:xfrm>
            <a:off x="8453119" y="4978400"/>
            <a:ext cx="640079" cy="406400"/>
          </a:xfrm>
          <a:prstGeom prst="rect">
            <a:avLst/>
          </a:prstGeom>
        </p:spPr>
      </p:pic>
      <p:pic>
        <p:nvPicPr>
          <p:cNvPr id="10" name="object 10"/>
          <p:cNvPicPr/>
          <p:nvPr/>
        </p:nvPicPr>
        <p:blipFill>
          <a:blip r:embed="rId6" cstate="print"/>
          <a:stretch>
            <a:fillRect/>
          </a:stretch>
        </p:blipFill>
        <p:spPr>
          <a:xfrm>
            <a:off x="8453119" y="5486400"/>
            <a:ext cx="670559" cy="426719"/>
          </a:xfrm>
          <a:prstGeom prst="rect">
            <a:avLst/>
          </a:prstGeom>
        </p:spPr>
      </p:pic>
      <p:grpSp>
        <p:nvGrpSpPr>
          <p:cNvPr id="11" name="object 11"/>
          <p:cNvGrpSpPr/>
          <p:nvPr/>
        </p:nvGrpSpPr>
        <p:grpSpPr>
          <a:xfrm>
            <a:off x="528319" y="436880"/>
            <a:ext cx="7802880" cy="1178560"/>
            <a:chOff x="528319" y="436880"/>
            <a:chExt cx="7802880" cy="1178560"/>
          </a:xfrm>
        </p:grpSpPr>
        <p:sp>
          <p:nvSpPr>
            <p:cNvPr id="12" name="object 12"/>
            <p:cNvSpPr/>
            <p:nvPr/>
          </p:nvSpPr>
          <p:spPr>
            <a:xfrm>
              <a:off x="3876040" y="1549400"/>
              <a:ext cx="4455160" cy="60960"/>
            </a:xfrm>
            <a:custGeom>
              <a:avLst/>
              <a:gdLst/>
              <a:ahLst/>
              <a:cxnLst/>
              <a:rect l="l" t="t" r="r" b="b"/>
              <a:pathLst>
                <a:path w="4455159" h="60959">
                  <a:moveTo>
                    <a:pt x="0" y="0"/>
                  </a:moveTo>
                  <a:lnTo>
                    <a:pt x="4455160" y="0"/>
                  </a:lnTo>
                </a:path>
                <a:path w="4455159" h="60959">
                  <a:moveTo>
                    <a:pt x="0" y="60960"/>
                  </a:moveTo>
                  <a:lnTo>
                    <a:pt x="4455160" y="60960"/>
                  </a:lnTo>
                </a:path>
              </a:pathLst>
            </a:custGeom>
            <a:ln w="10160">
              <a:solidFill>
                <a:srgbClr val="FFFFFF"/>
              </a:solidFill>
            </a:ln>
          </p:spPr>
          <p:txBody>
            <a:bodyPr wrap="square" lIns="0" tIns="0" rIns="0" bIns="0" rtlCol="0"/>
            <a:lstStyle/>
            <a:p>
              <a:endParaRPr/>
            </a:p>
          </p:txBody>
        </p:sp>
        <p:pic>
          <p:nvPicPr>
            <p:cNvPr id="13" name="object 13"/>
            <p:cNvPicPr/>
            <p:nvPr/>
          </p:nvPicPr>
          <p:blipFill>
            <a:blip r:embed="rId7" cstate="print"/>
            <a:stretch>
              <a:fillRect/>
            </a:stretch>
          </p:blipFill>
          <p:spPr>
            <a:xfrm>
              <a:off x="528319" y="436880"/>
              <a:ext cx="2235200" cy="1066800"/>
            </a:xfrm>
            <a:prstGeom prst="rect">
              <a:avLst/>
            </a:prstGeom>
          </p:spPr>
        </p:pic>
      </p:grpSp>
      <p:pic>
        <p:nvPicPr>
          <p:cNvPr id="14" name="object 14"/>
          <p:cNvPicPr/>
          <p:nvPr/>
        </p:nvPicPr>
        <p:blipFill>
          <a:blip r:embed="rId8" cstate="print"/>
          <a:stretch>
            <a:fillRect/>
          </a:stretch>
        </p:blipFill>
        <p:spPr>
          <a:xfrm>
            <a:off x="7741919" y="6228079"/>
            <a:ext cx="2032000" cy="223520"/>
          </a:xfrm>
          <a:prstGeom prst="rect">
            <a:avLst/>
          </a:prstGeom>
        </p:spPr>
      </p:pic>
      <p:sp>
        <p:nvSpPr>
          <p:cNvPr id="15" name="object 15"/>
          <p:cNvSpPr txBox="1"/>
          <p:nvPr/>
        </p:nvSpPr>
        <p:spPr>
          <a:xfrm>
            <a:off x="11162665" y="6471999"/>
            <a:ext cx="166370" cy="178435"/>
          </a:xfrm>
          <a:prstGeom prst="rect">
            <a:avLst/>
          </a:prstGeom>
        </p:spPr>
        <p:txBody>
          <a:bodyPr vert="horz" wrap="square" lIns="0" tIns="0" rIns="0" bIns="0" rtlCol="0">
            <a:spAutoFit/>
          </a:bodyPr>
          <a:lstStyle/>
          <a:p>
            <a:pPr marL="38100">
              <a:lnSpc>
                <a:spcPts val="1240"/>
              </a:lnSpc>
            </a:pPr>
            <a:fld id="{81D60167-4931-47E6-BA6A-407CBD079E47}" type="slidenum">
              <a:rPr sz="1200" dirty="0">
                <a:latin typeface="Calibri"/>
                <a:cs typeface="Calibri"/>
              </a:rPr>
              <a:t>7</a:t>
            </a:fld>
            <a:endParaRPr sz="1200">
              <a:latin typeface="Calibri"/>
              <a:cs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10941" y="2511258"/>
            <a:ext cx="5801360" cy="1276350"/>
          </a:xfrm>
          <a:prstGeom prst="rect">
            <a:avLst/>
          </a:prstGeom>
        </p:spPr>
        <p:txBody>
          <a:bodyPr vert="horz" wrap="square" lIns="0" tIns="159385" rIns="0" bIns="0" rtlCol="0">
            <a:spAutoFit/>
          </a:bodyPr>
          <a:lstStyle/>
          <a:p>
            <a:pPr algn="ctr">
              <a:lnSpc>
                <a:spcPct val="100000"/>
              </a:lnSpc>
              <a:spcBef>
                <a:spcPts val="1255"/>
              </a:spcBef>
            </a:pPr>
            <a:r>
              <a:rPr sz="5050" spc="-5" dirty="0"/>
              <a:t>Medical</a:t>
            </a:r>
            <a:r>
              <a:rPr sz="5050" spc="-280" dirty="0"/>
              <a:t> </a:t>
            </a:r>
            <a:r>
              <a:rPr sz="5050" dirty="0"/>
              <a:t>Insurance</a:t>
            </a:r>
            <a:endParaRPr sz="5050"/>
          </a:p>
          <a:p>
            <a:pPr algn="ctr">
              <a:lnSpc>
                <a:spcPct val="100000"/>
              </a:lnSpc>
              <a:spcBef>
                <a:spcPts val="415"/>
              </a:spcBef>
            </a:pPr>
            <a:r>
              <a:rPr sz="1850" b="0" spc="20" dirty="0">
                <a:solidFill>
                  <a:srgbClr val="75A2C9"/>
                </a:solidFill>
                <a:latin typeface="Century Gothic"/>
                <a:cs typeface="Century Gothic"/>
              </a:rPr>
              <a:t>P</a:t>
            </a:r>
            <a:r>
              <a:rPr sz="1850" b="0" spc="-5" dirty="0">
                <a:solidFill>
                  <a:srgbClr val="75A2C9"/>
                </a:solidFill>
                <a:latin typeface="Century Gothic"/>
                <a:cs typeface="Century Gothic"/>
              </a:rPr>
              <a:t>ro</a:t>
            </a:r>
            <a:r>
              <a:rPr sz="1850" b="0" spc="90" dirty="0">
                <a:solidFill>
                  <a:srgbClr val="75A2C9"/>
                </a:solidFill>
                <a:latin typeface="Century Gothic"/>
                <a:cs typeface="Century Gothic"/>
              </a:rPr>
              <a:t>v</a:t>
            </a:r>
            <a:r>
              <a:rPr sz="1850" b="0" spc="20" dirty="0">
                <a:solidFill>
                  <a:srgbClr val="75A2C9"/>
                </a:solidFill>
                <a:latin typeface="Century Gothic"/>
                <a:cs typeface="Century Gothic"/>
              </a:rPr>
              <a:t>i</a:t>
            </a:r>
            <a:r>
              <a:rPr sz="1850" b="0" spc="-75" dirty="0">
                <a:solidFill>
                  <a:srgbClr val="75A2C9"/>
                </a:solidFill>
                <a:latin typeface="Century Gothic"/>
                <a:cs typeface="Century Gothic"/>
              </a:rPr>
              <a:t>d</a:t>
            </a:r>
            <a:r>
              <a:rPr sz="1850" b="0" spc="-5" dirty="0">
                <a:solidFill>
                  <a:srgbClr val="75A2C9"/>
                </a:solidFill>
                <a:latin typeface="Century Gothic"/>
                <a:cs typeface="Century Gothic"/>
              </a:rPr>
              <a:t>ed</a:t>
            </a:r>
            <a:r>
              <a:rPr sz="1850" b="0" spc="-95" dirty="0">
                <a:solidFill>
                  <a:srgbClr val="75A2C9"/>
                </a:solidFill>
                <a:latin typeface="Century Gothic"/>
                <a:cs typeface="Century Gothic"/>
              </a:rPr>
              <a:t> </a:t>
            </a:r>
            <a:r>
              <a:rPr sz="1850" b="0" spc="10" dirty="0">
                <a:solidFill>
                  <a:srgbClr val="75A2C9"/>
                </a:solidFill>
                <a:latin typeface="Century Gothic"/>
                <a:cs typeface="Century Gothic"/>
              </a:rPr>
              <a:t>b</a:t>
            </a:r>
            <a:r>
              <a:rPr sz="1850" b="0" spc="-5" dirty="0">
                <a:solidFill>
                  <a:srgbClr val="75A2C9"/>
                </a:solidFill>
                <a:latin typeface="Century Gothic"/>
                <a:cs typeface="Century Gothic"/>
              </a:rPr>
              <a:t>y</a:t>
            </a:r>
            <a:endParaRPr sz="1850">
              <a:latin typeface="Century Gothic"/>
              <a:cs typeface="Century Gothic"/>
            </a:endParaRPr>
          </a:p>
        </p:txBody>
      </p:sp>
      <p:grpSp>
        <p:nvGrpSpPr>
          <p:cNvPr id="3" name="object 3"/>
          <p:cNvGrpSpPr/>
          <p:nvPr/>
        </p:nvGrpSpPr>
        <p:grpSpPr>
          <a:xfrm>
            <a:off x="0" y="1280160"/>
            <a:ext cx="12192000" cy="5577840"/>
            <a:chOff x="0" y="1280160"/>
            <a:chExt cx="12192000" cy="5577840"/>
          </a:xfrm>
        </p:grpSpPr>
        <p:sp>
          <p:nvSpPr>
            <p:cNvPr id="4" name="object 4"/>
            <p:cNvSpPr/>
            <p:nvPr/>
          </p:nvSpPr>
          <p:spPr>
            <a:xfrm>
              <a:off x="0" y="4897119"/>
              <a:ext cx="12192000" cy="1960880"/>
            </a:xfrm>
            <a:custGeom>
              <a:avLst/>
              <a:gdLst/>
              <a:ahLst/>
              <a:cxnLst/>
              <a:rect l="l" t="t" r="r" b="b"/>
              <a:pathLst>
                <a:path w="12192000" h="1960879">
                  <a:moveTo>
                    <a:pt x="12191999" y="0"/>
                  </a:moveTo>
                  <a:lnTo>
                    <a:pt x="0" y="0"/>
                  </a:lnTo>
                  <a:lnTo>
                    <a:pt x="0" y="1960878"/>
                  </a:lnTo>
                  <a:lnTo>
                    <a:pt x="12191999" y="1960878"/>
                  </a:lnTo>
                  <a:lnTo>
                    <a:pt x="12191999" y="0"/>
                  </a:lnTo>
                  <a:close/>
                </a:path>
              </a:pathLst>
            </a:custGeom>
            <a:solidFill>
              <a:srgbClr val="FFFFFF"/>
            </a:solidFill>
          </p:spPr>
          <p:txBody>
            <a:bodyPr wrap="square" lIns="0" tIns="0" rIns="0" bIns="0" rtlCol="0"/>
            <a:lstStyle/>
            <a:p>
              <a:endParaRPr/>
            </a:p>
          </p:txBody>
        </p:sp>
        <p:sp>
          <p:nvSpPr>
            <p:cNvPr id="5" name="object 5"/>
            <p:cNvSpPr/>
            <p:nvPr/>
          </p:nvSpPr>
          <p:spPr>
            <a:xfrm>
              <a:off x="604519" y="5654039"/>
              <a:ext cx="11013440" cy="71120"/>
            </a:xfrm>
            <a:custGeom>
              <a:avLst/>
              <a:gdLst/>
              <a:ahLst/>
              <a:cxnLst/>
              <a:rect l="l" t="t" r="r" b="b"/>
              <a:pathLst>
                <a:path w="11013440" h="71120">
                  <a:moveTo>
                    <a:pt x="0" y="0"/>
                  </a:moveTo>
                  <a:lnTo>
                    <a:pt x="3220593" y="0"/>
                  </a:lnTo>
                </a:path>
                <a:path w="11013440" h="71120">
                  <a:moveTo>
                    <a:pt x="0" y="71120"/>
                  </a:moveTo>
                  <a:lnTo>
                    <a:pt x="3220593" y="71120"/>
                  </a:lnTo>
                </a:path>
                <a:path w="11013440" h="71120">
                  <a:moveTo>
                    <a:pt x="7792720" y="0"/>
                  </a:moveTo>
                  <a:lnTo>
                    <a:pt x="11013313" y="0"/>
                  </a:lnTo>
                </a:path>
                <a:path w="11013440" h="71120">
                  <a:moveTo>
                    <a:pt x="7792720" y="71120"/>
                  </a:moveTo>
                  <a:lnTo>
                    <a:pt x="11013313" y="71120"/>
                  </a:lnTo>
                </a:path>
              </a:pathLst>
            </a:custGeom>
            <a:ln w="10160">
              <a:solidFill>
                <a:srgbClr val="002162"/>
              </a:solidFill>
            </a:ln>
          </p:spPr>
          <p:txBody>
            <a:bodyPr wrap="square" lIns="0" tIns="0" rIns="0" bIns="0" rtlCol="0"/>
            <a:lstStyle/>
            <a:p>
              <a:endParaRPr/>
            </a:p>
          </p:txBody>
        </p:sp>
        <p:pic>
          <p:nvPicPr>
            <p:cNvPr id="6" name="object 6"/>
            <p:cNvPicPr/>
            <p:nvPr/>
          </p:nvPicPr>
          <p:blipFill>
            <a:blip r:embed="rId2" cstate="print"/>
            <a:stretch>
              <a:fillRect/>
            </a:stretch>
          </p:blipFill>
          <p:spPr>
            <a:xfrm>
              <a:off x="4348479" y="5191760"/>
              <a:ext cx="3454400" cy="1026159"/>
            </a:xfrm>
            <a:prstGeom prst="rect">
              <a:avLst/>
            </a:prstGeom>
          </p:spPr>
        </p:pic>
        <p:pic>
          <p:nvPicPr>
            <p:cNvPr id="7" name="object 7"/>
            <p:cNvPicPr/>
            <p:nvPr/>
          </p:nvPicPr>
          <p:blipFill>
            <a:blip r:embed="rId3" cstate="print"/>
            <a:stretch>
              <a:fillRect/>
            </a:stretch>
          </p:blipFill>
          <p:spPr>
            <a:xfrm>
              <a:off x="5557520" y="1280160"/>
              <a:ext cx="1046479" cy="1046480"/>
            </a:xfrm>
            <a:prstGeom prst="rect">
              <a:avLst/>
            </a:prstGeom>
          </p:spPr>
        </p:pic>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43A8F2-066B-148D-872A-CD0E9A5526A5}"/>
              </a:ext>
            </a:extLst>
          </p:cNvPr>
          <p:cNvSpPr>
            <a:spLocks noGrp="1"/>
          </p:cNvSpPr>
          <p:nvPr>
            <p:ph type="title"/>
          </p:nvPr>
        </p:nvSpPr>
        <p:spPr>
          <a:xfrm>
            <a:off x="1371600" y="568473"/>
            <a:ext cx="9448800" cy="469359"/>
          </a:xfrm>
        </p:spPr>
        <p:txBody>
          <a:bodyPr/>
          <a:lstStyle/>
          <a:p>
            <a:r>
              <a:rPr lang="en-US" dirty="0">
                <a:solidFill>
                  <a:schemeClr val="tx1"/>
                </a:solidFill>
              </a:rPr>
              <a:t>You have the choice between two medical plans</a:t>
            </a:r>
            <a:endParaRPr lang="en-US" dirty="0"/>
          </a:p>
        </p:txBody>
      </p:sp>
      <p:sp>
        <p:nvSpPr>
          <p:cNvPr id="6" name="Content Placeholder 5">
            <a:extLst>
              <a:ext uri="{FF2B5EF4-FFF2-40B4-BE49-F238E27FC236}">
                <a16:creationId xmlns:a16="http://schemas.microsoft.com/office/drawing/2014/main" id="{02BC3965-ED40-75C0-E99A-05CD4946D320}"/>
              </a:ext>
            </a:extLst>
          </p:cNvPr>
          <p:cNvSpPr>
            <a:spLocks noGrp="1"/>
          </p:cNvSpPr>
          <p:nvPr>
            <p:ph sz="half" idx="2"/>
          </p:nvPr>
        </p:nvSpPr>
        <p:spPr>
          <a:xfrm>
            <a:off x="609600" y="1577340"/>
            <a:ext cx="4876800" cy="4234108"/>
          </a:xfrm>
        </p:spPr>
        <p:txBody>
          <a:bodyPr/>
          <a:lstStyle/>
          <a:p>
            <a:pPr marL="0" marR="0">
              <a:lnSpc>
                <a:spcPct val="107000"/>
              </a:lnSpc>
              <a:spcBef>
                <a:spcPts val="0"/>
              </a:spcBef>
              <a:spcAft>
                <a:spcPts val="800"/>
              </a:spcAft>
            </a:pPr>
            <a:r>
              <a:rPr lang="en-US" sz="1600" b="1" u="sng" dirty="0">
                <a:effectLst/>
                <a:latin typeface="Calibri" panose="020F0502020204030204" pitchFamily="34" charset="0"/>
                <a:ea typeface="Calibri" panose="020F0502020204030204" pitchFamily="34" charset="0"/>
                <a:cs typeface="Times New Roman" panose="02020603050405020304" pitchFamily="18" charset="0"/>
              </a:rPr>
              <a:t>Aetna Health Network Only (HNO) plan:</a:t>
            </a:r>
            <a:r>
              <a:rPr lang="en-US" sz="1600" b="1" dirty="0">
                <a:effectLst/>
                <a:latin typeface="Calibri" panose="020F0502020204030204" pitchFamily="34" charset="0"/>
                <a:ea typeface="Calibri" panose="020F0502020204030204" pitchFamily="34" charset="0"/>
                <a:cs typeface="Times New Roman" panose="02020603050405020304" pitchFamily="18" charset="0"/>
              </a:rPr>
              <a:t> </a:t>
            </a:r>
          </a:p>
          <a:p>
            <a:pPr marL="285750" marR="0" indent="-285750">
              <a:lnSpc>
                <a:spcPct val="107000"/>
              </a:lnSpc>
              <a:spcBef>
                <a:spcPts val="0"/>
              </a:spcBef>
              <a:spcAft>
                <a:spcPts val="800"/>
              </a:spcAft>
              <a:buFont typeface="Arial" panose="020B0604020202020204" pitchFamily="34" charset="0"/>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You can go to any “in network” doctor or facility</a:t>
            </a:r>
          </a:p>
          <a:p>
            <a:pPr marL="285750" marR="0" indent="-285750">
              <a:lnSpc>
                <a:spcPct val="107000"/>
              </a:lnSpc>
              <a:spcBef>
                <a:spcPts val="0"/>
              </a:spcBef>
              <a:spcAft>
                <a:spcPts val="800"/>
              </a:spcAft>
              <a:buFont typeface="Arial" panose="020B0604020202020204" pitchFamily="34" charset="0"/>
              <a:buChar char="•"/>
            </a:pPr>
            <a:r>
              <a:rPr lang="en-US" sz="1600" dirty="0">
                <a:latin typeface="Calibri" panose="020F0502020204030204" pitchFamily="34" charset="0"/>
                <a:ea typeface="Calibri" panose="020F0502020204030204" pitchFamily="34" charset="0"/>
                <a:cs typeface="Times New Roman" panose="02020603050405020304" pitchFamily="18" charset="0"/>
              </a:rPr>
              <a:t>No required </a:t>
            </a:r>
            <a:r>
              <a:rPr lang="en-US" sz="1600" dirty="0">
                <a:effectLst/>
                <a:latin typeface="Calibri" panose="020F0502020204030204" pitchFamily="34" charset="0"/>
                <a:ea typeface="Calibri" panose="020F0502020204030204" pitchFamily="34" charset="0"/>
                <a:cs typeface="Times New Roman" panose="02020603050405020304" pitchFamily="18" charset="0"/>
              </a:rPr>
              <a:t>primary care physician (PCP)</a:t>
            </a:r>
          </a:p>
          <a:p>
            <a:pPr marL="285750" marR="0" indent="-285750">
              <a:lnSpc>
                <a:spcPct val="107000"/>
              </a:lnSpc>
              <a:spcBef>
                <a:spcPts val="0"/>
              </a:spcBef>
              <a:spcAft>
                <a:spcPts val="800"/>
              </a:spcAft>
              <a:buFont typeface="Arial" panose="020B0604020202020204" pitchFamily="34" charset="0"/>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DO NOT NEED a referral to see a specialist. </a:t>
            </a:r>
          </a:p>
          <a:p>
            <a:pPr marL="285750" marR="0" indent="-285750">
              <a:lnSpc>
                <a:spcPct val="107000"/>
              </a:lnSpc>
              <a:spcBef>
                <a:spcPts val="0"/>
              </a:spcBef>
              <a:spcAft>
                <a:spcPts val="800"/>
              </a:spcAft>
              <a:buFont typeface="Arial" panose="020B0604020202020204" pitchFamily="34" charset="0"/>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The out-of-pocket costs (the most money you would pay out of your own pocket for any services you receive in the plan year) is significantly less on the HNO plan than it is on the Aetna POS Plan.</a:t>
            </a:r>
          </a:p>
          <a:p>
            <a:pPr marL="285750" marR="0" indent="-285750">
              <a:lnSpc>
                <a:spcPct val="107000"/>
              </a:lnSpc>
              <a:spcBef>
                <a:spcPts val="0"/>
              </a:spcBef>
              <a:spcAft>
                <a:spcPts val="800"/>
              </a:spcAft>
              <a:buFont typeface="Arial" panose="020B0604020202020204" pitchFamily="34" charset="0"/>
              <a:buChar char="•"/>
            </a:pP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600" b="1" dirty="0">
                <a:effectLst/>
                <a:latin typeface="Calibri" panose="020F0502020204030204" pitchFamily="34" charset="0"/>
                <a:ea typeface="Calibri" panose="020F0502020204030204" pitchFamily="34" charset="0"/>
                <a:cs typeface="Times New Roman" panose="02020603050405020304" pitchFamily="18" charset="0"/>
              </a:rPr>
              <a:t> </a:t>
            </a:r>
            <a:r>
              <a:rPr lang="en-US" sz="1600" dirty="0">
                <a:effectLst/>
                <a:latin typeface="Calibri" panose="020F0502020204030204" pitchFamily="34" charset="0"/>
                <a:ea typeface="Calibri" panose="020F0502020204030204" pitchFamily="34" charset="0"/>
                <a:cs typeface="Times New Roman" panose="02020603050405020304" pitchFamily="18" charset="0"/>
              </a:rPr>
              <a:t>It is a regional plan with a smaller network. </a:t>
            </a:r>
          </a:p>
          <a:p>
            <a:pPr marL="285750" marR="0" indent="-285750">
              <a:lnSpc>
                <a:spcPct val="107000"/>
              </a:lnSpc>
              <a:spcBef>
                <a:spcPts val="0"/>
              </a:spcBef>
              <a:spcAft>
                <a:spcPts val="800"/>
              </a:spcAft>
              <a:buFont typeface="Arial" panose="020B0604020202020204" pitchFamily="34" charset="0"/>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All the doctors and facilities are in Ohio. </a:t>
            </a:r>
          </a:p>
          <a:p>
            <a:pPr marL="285750" marR="0" indent="-285750">
              <a:lnSpc>
                <a:spcPct val="107000"/>
              </a:lnSpc>
              <a:spcBef>
                <a:spcPts val="0"/>
              </a:spcBef>
              <a:spcAft>
                <a:spcPts val="800"/>
              </a:spcAft>
              <a:buFont typeface="Arial" panose="020B0604020202020204" pitchFamily="34" charset="0"/>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You also can only go to physicians/facilities that are “in network.” Out of network care is not covered. </a:t>
            </a:r>
            <a:endParaRPr lang="en-US" dirty="0"/>
          </a:p>
        </p:txBody>
      </p:sp>
      <p:sp>
        <p:nvSpPr>
          <p:cNvPr id="7" name="Content Placeholder 6">
            <a:extLst>
              <a:ext uri="{FF2B5EF4-FFF2-40B4-BE49-F238E27FC236}">
                <a16:creationId xmlns:a16="http://schemas.microsoft.com/office/drawing/2014/main" id="{B4CBFB5F-F798-2FBF-0F5A-6BAC8F6FD97B}"/>
              </a:ext>
            </a:extLst>
          </p:cNvPr>
          <p:cNvSpPr>
            <a:spLocks noGrp="1"/>
          </p:cNvSpPr>
          <p:nvPr>
            <p:ph sz="half" idx="3"/>
          </p:nvPr>
        </p:nvSpPr>
        <p:spPr>
          <a:xfrm>
            <a:off x="6278880" y="1577340"/>
            <a:ext cx="5303520" cy="4609595"/>
          </a:xfrm>
        </p:spPr>
        <p:txBody>
          <a:bodyPr/>
          <a:lstStyle/>
          <a:p>
            <a:r>
              <a:rPr lang="en-US" sz="1600" b="1" u="sng" dirty="0">
                <a:effectLst/>
                <a:latin typeface="Calibri" panose="020F0502020204030204" pitchFamily="34" charset="0"/>
                <a:ea typeface="Calibri" panose="020F0502020204030204" pitchFamily="34" charset="0"/>
                <a:cs typeface="Times New Roman" panose="02020603050405020304" pitchFamily="18" charset="0"/>
              </a:rPr>
              <a:t>Aetna Point of Service/ Open Access Managed Choice Plan (POS/OAMC):</a:t>
            </a:r>
          </a:p>
          <a:p>
            <a:pPr marL="285750" marR="0" indent="-285750">
              <a:lnSpc>
                <a:spcPct val="107000"/>
              </a:lnSpc>
              <a:spcBef>
                <a:spcPts val="0"/>
              </a:spcBef>
              <a:spcAft>
                <a:spcPts val="800"/>
              </a:spcAft>
              <a:buFont typeface="Arial" panose="020B0604020202020204" pitchFamily="34" charset="0"/>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More flexibility: See ANY doctor, whether “in network” or “out of network.” </a:t>
            </a:r>
          </a:p>
          <a:p>
            <a:pPr marL="285750" marR="0" lvl="0" indent="-285750" defTabSz="91440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No required primary care physician (PCP)</a:t>
            </a:r>
          </a:p>
          <a:p>
            <a:pPr marL="285750" marR="0" lvl="0" indent="-285750" defTabSz="91440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DO NOT NEED a referral to see a specialist. </a:t>
            </a:r>
          </a:p>
          <a:p>
            <a:pPr marL="285750" marR="0" indent="-285750">
              <a:lnSpc>
                <a:spcPct val="107000"/>
              </a:lnSpc>
              <a:spcBef>
                <a:spcPts val="0"/>
              </a:spcBef>
              <a:spcAft>
                <a:spcPts val="800"/>
              </a:spcAft>
              <a:buFont typeface="Arial" panose="020B0604020202020204" pitchFamily="34" charset="0"/>
              <a:buChar char="•"/>
            </a:pPr>
            <a:r>
              <a:rPr lang="en-US" sz="1600" dirty="0">
                <a:latin typeface="Calibri" panose="020F0502020204030204" pitchFamily="34" charset="0"/>
                <a:ea typeface="Calibri" panose="020F0502020204030204" pitchFamily="34" charset="0"/>
                <a:cs typeface="Times New Roman" panose="02020603050405020304" pitchFamily="18" charset="0"/>
              </a:rPr>
              <a:t>L</a:t>
            </a:r>
            <a:r>
              <a:rPr lang="en-US" sz="1600" dirty="0">
                <a:effectLst/>
                <a:latin typeface="Calibri" panose="020F0502020204030204" pitchFamily="34" charset="0"/>
                <a:ea typeface="Calibri" panose="020F0502020204030204" pitchFamily="34" charset="0"/>
                <a:cs typeface="Times New Roman" panose="02020603050405020304" pitchFamily="18" charset="0"/>
              </a:rPr>
              <a:t>arger, national network; if you are living/working outside of Ohio, this is the plan you must have. </a:t>
            </a:r>
          </a:p>
          <a:p>
            <a:endParaRPr lang="en-US" sz="1600" b="1" u="sng" dirty="0">
              <a:latin typeface="Calibri" panose="020F0502020204030204" pitchFamily="34" charset="0"/>
              <a:cs typeface="Times New Roman" panose="02020603050405020304" pitchFamily="18" charset="0"/>
            </a:endParaRPr>
          </a:p>
          <a:p>
            <a:endParaRPr lang="en-US" sz="1600" b="1" u="sng" dirty="0">
              <a:latin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600" dirty="0">
                <a:effectLst/>
                <a:latin typeface="Calibri" panose="020F0502020204030204" pitchFamily="34" charset="0"/>
                <a:ea typeface="Calibri" panose="020F0502020204030204" pitchFamily="34" charset="0"/>
                <a:cs typeface="Times New Roman" panose="02020603050405020304" pitchFamily="18" charset="0"/>
              </a:rPr>
              <a:t>It could cost you more out of pocket, when compared to the HNO plan. The out-of-pocket maximum is higher, and there are charges for things like inpatient hospitalization and outpatient surgery. </a:t>
            </a:r>
          </a:p>
          <a:p>
            <a:endParaRPr lang="en-US" sz="1600" b="1" u="sng" dirty="0">
              <a:latin typeface="Calibri" panose="020F0502020204030204" pitchFamily="34" charset="0"/>
              <a:cs typeface="Times New Roman" panose="02020603050405020304" pitchFamily="18" charset="0"/>
            </a:endParaRPr>
          </a:p>
          <a:p>
            <a:endParaRPr lang="en-US" dirty="0"/>
          </a:p>
        </p:txBody>
      </p:sp>
      <p:cxnSp>
        <p:nvCxnSpPr>
          <p:cNvPr id="9" name="Straight Connector 8">
            <a:extLst>
              <a:ext uri="{FF2B5EF4-FFF2-40B4-BE49-F238E27FC236}">
                <a16:creationId xmlns:a16="http://schemas.microsoft.com/office/drawing/2014/main" id="{C857294C-9A63-9ED7-1C94-A5409D318C55}"/>
              </a:ext>
            </a:extLst>
          </p:cNvPr>
          <p:cNvCxnSpPr>
            <a:cxnSpLocks/>
          </p:cNvCxnSpPr>
          <p:nvPr/>
        </p:nvCxnSpPr>
        <p:spPr>
          <a:xfrm>
            <a:off x="685800" y="4191000"/>
            <a:ext cx="4495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555FC65-2049-3D45-29F5-6562C196CD96}"/>
              </a:ext>
            </a:extLst>
          </p:cNvPr>
          <p:cNvCxnSpPr>
            <a:cxnSpLocks/>
          </p:cNvCxnSpPr>
          <p:nvPr/>
        </p:nvCxnSpPr>
        <p:spPr>
          <a:xfrm>
            <a:off x="6400800" y="4191000"/>
            <a:ext cx="4800600"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DC06C46-173A-1248-F1DA-8BA85142F0C7}"/>
              </a:ext>
            </a:extLst>
          </p:cNvPr>
          <p:cNvSpPr txBox="1"/>
          <p:nvPr/>
        </p:nvSpPr>
        <p:spPr>
          <a:xfrm>
            <a:off x="1371600" y="6289527"/>
            <a:ext cx="8152745" cy="369332"/>
          </a:xfrm>
          <a:prstGeom prst="rect">
            <a:avLst/>
          </a:prstGeom>
          <a:noFill/>
        </p:spPr>
        <p:txBody>
          <a:bodyPr wrap="none" rtlCol="0">
            <a:spAutoFit/>
          </a:bodyPr>
          <a:lstStyle/>
          <a:p>
            <a:r>
              <a:rPr lang="en-US" sz="1800">
                <a:effectLst/>
                <a:latin typeface="Calibri" panose="020F0502020204030204" pitchFamily="34" charset="0"/>
                <a:ea typeface="Calibri" panose="020F0502020204030204" pitchFamily="34" charset="0"/>
                <a:cs typeface="Times New Roman" panose="02020603050405020304" pitchFamily="18" charset="0"/>
              </a:rPr>
              <a:t>**</a:t>
            </a:r>
            <a:r>
              <a:rPr lang="en-US" sz="1800" i="1">
                <a:effectLst/>
                <a:latin typeface="Calibri" panose="020F0502020204030204" pitchFamily="34" charset="0"/>
                <a:ea typeface="Calibri" panose="020F0502020204030204" pitchFamily="34" charset="0"/>
                <a:cs typeface="Times New Roman" panose="02020603050405020304" pitchFamily="18" charset="0"/>
              </a:rPr>
              <a:t>Note: Emergency care is covered regardless of where you are in the USA or abroad.</a:t>
            </a:r>
            <a:endParaRPr lang="en-US" dirty="0"/>
          </a:p>
        </p:txBody>
      </p:sp>
    </p:spTree>
    <p:extLst>
      <p:ext uri="{BB962C8B-B14F-4D97-AF65-F5344CB8AC3E}">
        <p14:creationId xmlns:p14="http://schemas.microsoft.com/office/powerpoint/2010/main" val="28826624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3515</TotalTime>
  <Words>3831</Words>
  <Application>Microsoft Office PowerPoint</Application>
  <PresentationFormat>Widescreen</PresentationFormat>
  <Paragraphs>511</Paragraphs>
  <Slides>37</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37</vt:i4>
      </vt:variant>
    </vt:vector>
  </HeadingPairs>
  <TitlesOfParts>
    <vt:vector size="46" baseType="lpstr">
      <vt:lpstr>Arial</vt:lpstr>
      <vt:lpstr>Calibri</vt:lpstr>
      <vt:lpstr>Calibri Light</vt:lpstr>
      <vt:lpstr>Century Gothic</vt:lpstr>
      <vt:lpstr>Source Sans Pro Light</vt:lpstr>
      <vt:lpstr>Symbol</vt:lpstr>
      <vt:lpstr>Times New Roman</vt:lpstr>
      <vt:lpstr>Wingdings</vt:lpstr>
      <vt:lpstr>Office Theme</vt:lpstr>
      <vt:lpstr>PowerPoint Presentation</vt:lpstr>
      <vt:lpstr>Agenda</vt:lpstr>
      <vt:lpstr> Who is Gallagher Benefit Services?</vt:lpstr>
      <vt:lpstr>What’s New for 2025?</vt:lpstr>
      <vt:lpstr>What’s New for 2025?</vt:lpstr>
      <vt:lpstr>What’s New for 2025?</vt:lpstr>
      <vt:lpstr>“Bundled” Benefits Offered Through The Postdoctoral Benefit Program</vt:lpstr>
      <vt:lpstr>Medical Insurance Provided by</vt:lpstr>
      <vt:lpstr>You have the choice between two medical plans</vt:lpstr>
      <vt:lpstr>PowerPoint Presentation</vt:lpstr>
      <vt:lpstr>   Example: Pregnancy                    </vt:lpstr>
      <vt:lpstr>  Example: Diagnostic Tests                     </vt:lpstr>
      <vt:lpstr> Summaries of Benefits and Coverage</vt:lpstr>
      <vt:lpstr>PowerPoint Presentation</vt:lpstr>
      <vt:lpstr>Teladoc Telehealth</vt:lpstr>
      <vt:lpstr>Urgent Care Centers</vt:lpstr>
      <vt:lpstr>Urgent Care Centers </vt:lpstr>
      <vt:lpstr>Walk-In Clinics</vt:lpstr>
      <vt:lpstr>Walk-In Clinics</vt:lpstr>
      <vt:lpstr> Prescriptions – Mail Order Pharmacy</vt:lpstr>
      <vt:lpstr> Wellness Programs</vt:lpstr>
      <vt:lpstr>Flu &amp; COVID-19 Shot Benefits</vt:lpstr>
      <vt:lpstr>Dental Insurance Provided by</vt:lpstr>
      <vt:lpstr>Postdoctoral Benefit Program MetLife PPO Dental </vt:lpstr>
      <vt:lpstr>Accessing the PDP Network</vt:lpstr>
      <vt:lpstr>Accessing the Out-of-Network Tier</vt:lpstr>
      <vt:lpstr>Vision Insurance Provided by</vt:lpstr>
      <vt:lpstr>Postdoctoral Benefit Program EyeMed PPO Vision Plan</vt:lpstr>
      <vt:lpstr>PowerPoint Presentation</vt:lpstr>
      <vt:lpstr>Life and Accidental Death &amp; Dismemberment   Insurance </vt:lpstr>
      <vt:lpstr>Employee Assistance Program</vt:lpstr>
      <vt:lpstr>Employee Assistance Program (EAP)</vt:lpstr>
      <vt:lpstr>The Enrollment Process</vt:lpstr>
      <vt:lpstr> The Enrollment Process </vt:lpstr>
      <vt:lpstr>Family Member Eligibility</vt:lpstr>
      <vt:lpstr>Proud Sponsor of the NPA</vt:lpstr>
      <vt:lpstr>Information 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Juan Martinez | Acumedia</dc:creator>
  <cp:lastModifiedBy>Diana Fox</cp:lastModifiedBy>
  <cp:revision>50</cp:revision>
  <dcterms:created xsi:type="dcterms:W3CDTF">2021-11-10T22:55:55Z</dcterms:created>
  <dcterms:modified xsi:type="dcterms:W3CDTF">2025-03-19T19:36:12Z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2021-11-08T00:00:00Z</vt:filetime>
  </property>
  <property fmtid="{D5CDD505-2E9C-101B-9397-08002B2CF9AE}" pid="3" name="Creator">
    <vt:lpwstr>Microsoft® PowerPoint® 2016</vt:lpwstr>
  </property>
  <property fmtid="{D5CDD505-2E9C-101B-9397-08002B2CF9AE}" pid="4" name="LastSaved">
    <vt:filetime>2021-11-10T00:00:00Z</vt:filetime>
  </property>
</Properties>
</file>